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18288000" cy="10287000"/>
  <p:notesSz cx="6858000" cy="9144000"/>
  <p:embeddedFontLst>
    <p:embeddedFont>
      <p:font typeface="Poppins" panose="020B0604020202020204" charset="0"/>
      <p:regular r:id="rId13"/>
      <p:bold r:id="rId14"/>
      <p:italic r:id="rId15"/>
      <p:boldItalic r:id="rId16"/>
    </p:embeddedFont>
    <p:embeddedFont>
      <p:font typeface="Kollektif Bold" panose="020B0604020202020204" charset="0"/>
      <p:regular r:id="rId17"/>
    </p:embeddedFont>
    <p:embeddedFont>
      <p:font typeface="Poppins Bold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33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36695-0432-4F09-BCFA-19D44A9036AE}" type="datetimeFigureOut">
              <a:rPr lang="fr-FR" smtClean="0"/>
              <a:t>06/09/2024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40B447-AA6C-4CDE-8929-9FFA0A01C2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190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40B447-AA6C-4CDE-8929-9FFA0A01C28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9467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oleObject" Target="../embeddings/oleObject1.bin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svg"/><Relationship Id="rId11" Type="http://schemas.openxmlformats.org/officeDocument/2006/relationships/hyperlink" Target="http://www.abpf.org/" TargetMode="External"/><Relationship Id="rId5" Type="http://schemas.openxmlformats.org/officeDocument/2006/relationships/image" Target="../media/image4.png"/><Relationship Id="rId10" Type="http://schemas.openxmlformats.org/officeDocument/2006/relationships/image" Target="../media/image8.svg"/><Relationship Id="rId4" Type="http://schemas.openxmlformats.org/officeDocument/2006/relationships/image" Target="../media/image3.jpg"/><Relationship Id="rId9" Type="http://schemas.openxmlformats.org/officeDocument/2006/relationships/image" Target="../media/image6.png"/><Relationship Id="rId1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8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1.png"/><Relationship Id="rId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21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9.sv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19.png"/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12" Type="http://schemas.openxmlformats.org/officeDocument/2006/relationships/image" Target="../media/image29.svg"/><Relationship Id="rId2" Type="http://schemas.openxmlformats.org/officeDocument/2006/relationships/image" Target="../media/image2.jpeg"/><Relationship Id="rId16" Type="http://schemas.openxmlformats.org/officeDocument/2006/relationships/image" Target="../media/image3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5" Type="http://schemas.openxmlformats.org/officeDocument/2006/relationships/image" Target="../media/image20.png"/><Relationship Id="rId10" Type="http://schemas.openxmlformats.org/officeDocument/2006/relationships/image" Target="../media/image27.svg"/><Relationship Id="rId4" Type="http://schemas.openxmlformats.org/officeDocument/2006/relationships/image" Target="../media/image6.svg"/><Relationship Id="rId9" Type="http://schemas.openxmlformats.org/officeDocument/2006/relationships/image" Target="../media/image17.png"/><Relationship Id="rId14" Type="http://schemas.openxmlformats.org/officeDocument/2006/relationships/image" Target="../media/image3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9.svg"/><Relationship Id="rId18" Type="http://schemas.openxmlformats.org/officeDocument/2006/relationships/image" Target="../media/image31.svg"/><Relationship Id="rId3" Type="http://schemas.openxmlformats.org/officeDocument/2006/relationships/image" Target="../media/image2.jpeg"/><Relationship Id="rId7" Type="http://schemas.openxmlformats.org/officeDocument/2006/relationships/image" Target="../media/image23.svg"/><Relationship Id="rId12" Type="http://schemas.openxmlformats.org/officeDocument/2006/relationships/image" Target="../media/image18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7.svg"/><Relationship Id="rId5" Type="http://schemas.openxmlformats.org/officeDocument/2006/relationships/image" Target="../media/image6.svg"/><Relationship Id="rId15" Type="http://schemas.openxmlformats.org/officeDocument/2006/relationships/image" Target="../media/image33.svg"/><Relationship Id="rId10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25.svg"/><Relationship Id="rId1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24.png"/><Relationship Id="rId18" Type="http://schemas.openxmlformats.org/officeDocument/2006/relationships/oleObject" Target="../embeddings/oleObject2.bin"/><Relationship Id="rId3" Type="http://schemas.openxmlformats.org/officeDocument/2006/relationships/image" Target="../media/image2.jpeg"/><Relationship Id="rId7" Type="http://schemas.openxmlformats.org/officeDocument/2006/relationships/image" Target="../media/image8.svg"/><Relationship Id="rId12" Type="http://schemas.openxmlformats.org/officeDocument/2006/relationships/image" Target="../media/image38.svg"/><Relationship Id="rId1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6" Type="http://schemas.openxmlformats.org/officeDocument/2006/relationships/hyperlink" Target="mailto:abpf@abpf.org" TargetMode="Externa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11" Type="http://schemas.openxmlformats.org/officeDocument/2006/relationships/image" Target="../media/image23.png"/><Relationship Id="rId5" Type="http://schemas.openxmlformats.org/officeDocument/2006/relationships/image" Target="../media/image6.svg"/><Relationship Id="rId15" Type="http://schemas.openxmlformats.org/officeDocument/2006/relationships/hyperlink" Target="http://www.abpf.org/" TargetMode="External"/><Relationship Id="rId10" Type="http://schemas.openxmlformats.org/officeDocument/2006/relationships/image" Target="../media/image36.svg"/><Relationship Id="rId19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22.png"/><Relationship Id="rId14" Type="http://schemas.openxmlformats.org/officeDocument/2006/relationships/image" Target="../media/image4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666" b="-16666"/>
            </a:stretch>
          </a:blipFill>
        </p:spPr>
        <p:txBody>
          <a:bodyPr/>
          <a:lstStyle/>
          <a:p>
            <a:endParaRPr lang="fr-FR" sz="2400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D836C750-A77F-95C0-8C9A-593B50E16F8D}"/>
              </a:ext>
            </a:extLst>
          </p:cNvPr>
          <p:cNvSpPr/>
          <p:nvPr/>
        </p:nvSpPr>
        <p:spPr>
          <a:xfrm>
            <a:off x="10868763" y="1717420"/>
            <a:ext cx="7343037" cy="6812785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reeform 3"/>
          <p:cNvSpPr/>
          <p:nvPr/>
        </p:nvSpPr>
        <p:spPr>
          <a:xfrm flipH="1">
            <a:off x="1028700" y="8446500"/>
            <a:ext cx="811800" cy="811800"/>
          </a:xfrm>
          <a:custGeom>
            <a:avLst/>
            <a:gdLst/>
            <a:ahLst/>
            <a:cxnLst/>
            <a:rect l="l" t="t" r="r" b="b"/>
            <a:pathLst>
              <a:path w="811800" h="811800">
                <a:moveTo>
                  <a:pt x="811800" y="0"/>
                </a:moveTo>
                <a:lnTo>
                  <a:pt x="0" y="0"/>
                </a:lnTo>
                <a:lnTo>
                  <a:pt x="0" y="811800"/>
                </a:lnTo>
                <a:lnTo>
                  <a:pt x="811800" y="811800"/>
                </a:lnTo>
                <a:lnTo>
                  <a:pt x="81180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flipH="1">
            <a:off x="13233938" y="-61042"/>
            <a:ext cx="5263612" cy="6275543"/>
          </a:xfrm>
          <a:custGeom>
            <a:avLst/>
            <a:gdLst/>
            <a:ahLst/>
            <a:cxnLst/>
            <a:rect l="l" t="t" r="r" b="b"/>
            <a:pathLst>
              <a:path w="5263612" h="6275543">
                <a:moveTo>
                  <a:pt x="5263612" y="0"/>
                </a:moveTo>
                <a:lnTo>
                  <a:pt x="0" y="0"/>
                </a:lnTo>
                <a:lnTo>
                  <a:pt x="0" y="6275542"/>
                </a:lnTo>
                <a:lnTo>
                  <a:pt x="5263612" y="6275542"/>
                </a:lnTo>
                <a:lnTo>
                  <a:pt x="5263612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8376760" y="1158031"/>
            <a:ext cx="8471366" cy="9765263"/>
          </a:xfrm>
          <a:custGeom>
            <a:avLst/>
            <a:gdLst/>
            <a:ahLst/>
            <a:cxnLst/>
            <a:rect l="l" t="t" r="r" b="b"/>
            <a:pathLst>
              <a:path w="8471366" h="9765263">
                <a:moveTo>
                  <a:pt x="0" y="0"/>
                </a:moveTo>
                <a:lnTo>
                  <a:pt x="8471365" y="0"/>
                </a:lnTo>
                <a:lnTo>
                  <a:pt x="8471365" y="9765263"/>
                </a:lnTo>
                <a:lnTo>
                  <a:pt x="0" y="97652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6" name="Group 6"/>
          <p:cNvGrpSpPr/>
          <p:nvPr/>
        </p:nvGrpSpPr>
        <p:grpSpPr>
          <a:xfrm>
            <a:off x="11192302" y="1717421"/>
            <a:ext cx="6812785" cy="6812785"/>
            <a:chOff x="0" y="0"/>
            <a:chExt cx="812800" cy="812800"/>
          </a:xfrm>
          <a:noFill/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 w="12700">
              <a:solidFill>
                <a:schemeClr val="accent1">
                  <a:lumMod val="75000"/>
                </a:schemeClr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3210838"/>
            <a:ext cx="8333964" cy="1051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24"/>
              </a:lnSpc>
              <a:spcBef>
                <a:spcPct val="0"/>
              </a:spcBef>
            </a:pPr>
            <a:r>
              <a:rPr lang="en-US" sz="6000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PRÉSENTATION DES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4571148"/>
            <a:ext cx="7803020" cy="389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9"/>
              </a:lnSpc>
            </a:pPr>
            <a:r>
              <a:rPr lang="en-US" sz="4500" dirty="0">
                <a:solidFill>
                  <a:srgbClr val="035397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RÉALISATIONS DE </a:t>
            </a:r>
            <a:r>
              <a:rPr lang="en-US" sz="4500" dirty="0" smtClean="0">
                <a:solidFill>
                  <a:srgbClr val="035397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L’ABPF</a:t>
            </a:r>
            <a:endParaRPr lang="en-US" sz="4500" dirty="0">
              <a:solidFill>
                <a:srgbClr val="035397"/>
              </a:solidFill>
              <a:latin typeface="Kollektif Bold"/>
              <a:ea typeface="Kollektif Bold"/>
              <a:cs typeface="Kollektif Bold"/>
              <a:sym typeface="Kollektif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948504" y="8489728"/>
            <a:ext cx="2922027" cy="325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0"/>
              </a:lnSpc>
              <a:spcBef>
                <a:spcPct val="0"/>
              </a:spcBef>
            </a:pPr>
            <a:r>
              <a:rPr lang="en-US" sz="182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Notre site web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48504" y="8692192"/>
            <a:ext cx="4573120" cy="451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2658" dirty="0" smtClean="0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  <a:hlinkClick r:id="rId11"/>
              </a:rPr>
              <a:t>www.abpf.org</a:t>
            </a:r>
            <a:r>
              <a:rPr lang="en-US" sz="2658" dirty="0" smtClean="0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  </a:t>
            </a:r>
            <a:endParaRPr lang="en-US" sz="2658" dirty="0">
              <a:solidFill>
                <a:srgbClr val="1A1A1A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163516" y="5638098"/>
            <a:ext cx="7033735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60"/>
              </a:lnSpc>
              <a:spcBef>
                <a:spcPct val="0"/>
              </a:spcBef>
            </a:pPr>
            <a:r>
              <a:rPr lang="en-US" sz="24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PLUS TARD, PLUS SÛR!</a:t>
            </a:r>
          </a:p>
        </p:txBody>
      </p:sp>
      <p:pic>
        <p:nvPicPr>
          <p:cNvPr id="2050" name="Image 2" descr="C:\Users\PNLLB\Desktop\ABPF\logo_ABPF news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26" y="169669"/>
            <a:ext cx="4110038" cy="95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" name="Obje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9880793"/>
              </p:ext>
            </p:extLst>
          </p:nvPr>
        </p:nvGraphicFramePr>
        <p:xfrm>
          <a:off x="10668000" y="94378"/>
          <a:ext cx="3640496" cy="1007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r:id="rId13" imgW="8133333" imgH="2172003" progId="MSPhotoEd.3">
                  <p:embed/>
                </p:oleObj>
              </mc:Choice>
              <mc:Fallback>
                <p:oleObj r:id="rId13" imgW="8133333" imgH="2172003" progId="MSPhotoEd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0" y="94378"/>
                        <a:ext cx="3640496" cy="100736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7765399" cy="9258300"/>
          </a:xfrm>
          <a:custGeom>
            <a:avLst/>
            <a:gdLst/>
            <a:ahLst/>
            <a:cxnLst/>
            <a:rect l="l" t="t" r="r" b="b"/>
            <a:pathLst>
              <a:path w="7765399" h="9258300">
                <a:moveTo>
                  <a:pt x="0" y="0"/>
                </a:moveTo>
                <a:lnTo>
                  <a:pt x="7765399" y="0"/>
                </a:lnTo>
                <a:lnTo>
                  <a:pt x="7765399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00000">
            <a:off x="1261684" y="1999669"/>
            <a:ext cx="7127320" cy="10633046"/>
          </a:xfrm>
          <a:custGeom>
            <a:avLst/>
            <a:gdLst/>
            <a:ahLst/>
            <a:cxnLst/>
            <a:rect l="l" t="t" r="r" b="b"/>
            <a:pathLst>
              <a:path w="7127320" h="10633046">
                <a:moveTo>
                  <a:pt x="0" y="0"/>
                </a:moveTo>
                <a:lnTo>
                  <a:pt x="7127320" y="0"/>
                </a:lnTo>
                <a:lnTo>
                  <a:pt x="7127320" y="10633046"/>
                </a:lnTo>
                <a:lnTo>
                  <a:pt x="0" y="106330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 l="-87264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" name="Group 5"/>
          <p:cNvGrpSpPr/>
          <p:nvPr/>
        </p:nvGrpSpPr>
        <p:grpSpPr>
          <a:xfrm>
            <a:off x="1874528" y="1737107"/>
            <a:ext cx="6812785" cy="681278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986195" y="1848774"/>
            <a:ext cx="6589450" cy="658945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915400" y="267941"/>
            <a:ext cx="6858199" cy="945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68"/>
              </a:lnSpc>
            </a:pPr>
            <a:r>
              <a:rPr lang="en-US" sz="6000" dirty="0" err="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Contexte</a:t>
            </a:r>
            <a:endParaRPr lang="en-US" sz="6000" dirty="0">
              <a:solidFill>
                <a:srgbClr val="1A1A1A"/>
              </a:solidFill>
              <a:latin typeface="Kollektif Bold"/>
              <a:ea typeface="Kollektif Bold"/>
              <a:cs typeface="Kollektif Bold"/>
              <a:sym typeface="Kollektif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687312" y="1544911"/>
            <a:ext cx="9295887" cy="8341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dirty="0">
                <a:latin typeface="Poppins"/>
                <a:ea typeface="Poppins"/>
                <a:cs typeface="Poppins"/>
              </a:rPr>
              <a:t>L’Association Béninoise pour la Promotion de la Famille (ABPF) a été crée en 1970, obtenu sa reconnaissance officielle en 1972 et a été déclarée association d’utilité publique en 2008;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dirty="0">
                <a:latin typeface="Poppins"/>
                <a:ea typeface="Poppins"/>
                <a:cs typeface="Poppins"/>
              </a:rPr>
              <a:t>Elle est pionnière en matière de la Santé  des Droits Sexuels et Reproductifs (SDSR) au Bénin, aux côtés de l’Etat Béninois.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dirty="0">
                <a:latin typeface="Poppins"/>
                <a:ea typeface="Poppins"/>
                <a:cs typeface="Poppins"/>
              </a:rPr>
              <a:t>Compte-tenu de la forte demande des services de santé sexuelle et reproductive, l’ABPF a conscience de l’importance de l’amélioration continue de sa gestion et de sa gouvernance pour maintenir sa performance et assurer son leadership dans son domaine d’intervention.</a:t>
            </a:r>
            <a:endParaRPr lang="en-US" sz="2800" dirty="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8554439" y="284027"/>
            <a:ext cx="9365673" cy="4610238"/>
          </a:xfrm>
          <a:custGeom>
            <a:avLst/>
            <a:gdLst/>
            <a:ahLst/>
            <a:cxnLst/>
            <a:rect l="l" t="t" r="r" b="b"/>
            <a:pathLst>
              <a:path w="7315200" h="3936908">
                <a:moveTo>
                  <a:pt x="0" y="0"/>
                </a:moveTo>
                <a:lnTo>
                  <a:pt x="7315200" y="0"/>
                </a:lnTo>
                <a:lnTo>
                  <a:pt x="7315200" y="3936908"/>
                </a:lnTo>
                <a:lnTo>
                  <a:pt x="0" y="39369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1028700" y="1473456"/>
            <a:ext cx="7810814" cy="2099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81"/>
              </a:lnSpc>
            </a:pPr>
            <a:r>
              <a:rPr lang="en-US" sz="6000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Notre Vision et Mission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81000" y="4124946"/>
            <a:ext cx="7819405" cy="3016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fr-FR" sz="2800" dirty="0">
                <a:latin typeface="Poppins"/>
                <a:ea typeface="Poppins"/>
                <a:cs typeface="Poppins"/>
                <a:sym typeface="Poppins"/>
              </a:rPr>
              <a:t>L’ABPF cherche à atteindre les groupes marginalisés tels que les prisonniers, les travailleurs du sexe, les réfugiés et les personnes déplacées à l’intérieur du pays et estime que la majorité des clients sont pauvres, marginalisés, socialement exclus et/ou mal desservis.</a:t>
            </a:r>
          </a:p>
        </p:txBody>
      </p:sp>
      <p:sp>
        <p:nvSpPr>
          <p:cNvPr id="6" name="Freeform 6"/>
          <p:cNvSpPr/>
          <p:nvPr/>
        </p:nvSpPr>
        <p:spPr>
          <a:xfrm>
            <a:off x="8534400" y="5339082"/>
            <a:ext cx="9372600" cy="4681218"/>
          </a:xfrm>
          <a:custGeom>
            <a:avLst/>
            <a:gdLst/>
            <a:ahLst/>
            <a:cxnLst/>
            <a:rect l="l" t="t" r="r" b="b"/>
            <a:pathLst>
              <a:path w="7315200" h="3936908">
                <a:moveTo>
                  <a:pt x="0" y="0"/>
                </a:moveTo>
                <a:lnTo>
                  <a:pt x="7315200" y="0"/>
                </a:lnTo>
                <a:lnTo>
                  <a:pt x="7315200" y="3936908"/>
                </a:lnTo>
                <a:lnTo>
                  <a:pt x="0" y="39369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TextBox 7"/>
          <p:cNvSpPr txBox="1"/>
          <p:nvPr/>
        </p:nvSpPr>
        <p:spPr>
          <a:xfrm>
            <a:off x="10293185" y="1541976"/>
            <a:ext cx="5937415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fr-FR" sz="2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Un Bénin où chacun jouit pleinement d’une bonne santé, sans discrimination aucune notamment de ses droits en santé sexuelle et reproductive et de justice en matière de genre.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430000" y="536949"/>
            <a:ext cx="2735214" cy="701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36"/>
              </a:lnSpc>
              <a:spcBef>
                <a:spcPct val="0"/>
              </a:spcBef>
            </a:pPr>
            <a:r>
              <a:rPr lang="en-US" sz="3668" dirty="0">
                <a:solidFill>
                  <a:srgbClr val="FFFFFF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Vision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93185" y="5982629"/>
            <a:ext cx="5791198" cy="35548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fr-FR" sz="2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Défendre les droits en santé sexuelle et reproductive pour le bien-être de la population à travers la création d’un environnement favorable, la disponibilité, l’accessibilité des informations et services adaptés de qualité et l’innovation technologique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608853" y="5624996"/>
            <a:ext cx="3310707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36"/>
              </a:lnSpc>
              <a:spcBef>
                <a:spcPct val="0"/>
              </a:spcBef>
            </a:pPr>
            <a:r>
              <a:rPr lang="en-US" sz="3668" dirty="0">
                <a:solidFill>
                  <a:srgbClr val="FFFFFF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Mission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5400000">
            <a:off x="12310684" y="1428169"/>
            <a:ext cx="7127320" cy="10633046"/>
          </a:xfrm>
          <a:custGeom>
            <a:avLst/>
            <a:gdLst/>
            <a:ahLst/>
            <a:cxnLst/>
            <a:rect l="l" t="t" r="r" b="b"/>
            <a:pathLst>
              <a:path w="7127320" h="10633046">
                <a:moveTo>
                  <a:pt x="0" y="0"/>
                </a:moveTo>
                <a:lnTo>
                  <a:pt x="7127320" y="0"/>
                </a:lnTo>
                <a:lnTo>
                  <a:pt x="7127320" y="10633046"/>
                </a:lnTo>
                <a:lnTo>
                  <a:pt x="0" y="106330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87264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10398528" y="1715586"/>
            <a:ext cx="6812785" cy="681278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510196" y="1827254"/>
            <a:ext cx="6589450" cy="658945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6192262"/>
            <a:ext cx="7052458" cy="2534026"/>
            <a:chOff x="0" y="0"/>
            <a:chExt cx="799285" cy="2871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99285" cy="287192"/>
            </a:xfrm>
            <a:custGeom>
              <a:avLst/>
              <a:gdLst/>
              <a:ahLst/>
              <a:cxnLst/>
              <a:rect l="l" t="t" r="r" b="b"/>
              <a:pathLst>
                <a:path w="799285" h="287192">
                  <a:moveTo>
                    <a:pt x="85625" y="0"/>
                  </a:moveTo>
                  <a:lnTo>
                    <a:pt x="713660" y="0"/>
                  </a:lnTo>
                  <a:cubicBezTo>
                    <a:pt x="760949" y="0"/>
                    <a:pt x="799285" y="38336"/>
                    <a:pt x="799285" y="85625"/>
                  </a:cubicBezTo>
                  <a:lnTo>
                    <a:pt x="799285" y="201567"/>
                  </a:lnTo>
                  <a:cubicBezTo>
                    <a:pt x="799285" y="248856"/>
                    <a:pt x="760949" y="287192"/>
                    <a:pt x="713660" y="287192"/>
                  </a:cubicBezTo>
                  <a:lnTo>
                    <a:pt x="85625" y="287192"/>
                  </a:lnTo>
                  <a:cubicBezTo>
                    <a:pt x="38336" y="287192"/>
                    <a:pt x="0" y="248856"/>
                    <a:pt x="0" y="201567"/>
                  </a:cubicBezTo>
                  <a:lnTo>
                    <a:pt x="0" y="85625"/>
                  </a:lnTo>
                  <a:cubicBezTo>
                    <a:pt x="0" y="38336"/>
                    <a:pt x="38336" y="0"/>
                    <a:pt x="85625" y="0"/>
                  </a:cubicBezTo>
                  <a:close/>
                </a:path>
              </a:pathLst>
            </a:custGeom>
            <a:solidFill>
              <a:srgbClr val="03539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799285" cy="325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1550543"/>
            <a:ext cx="7464507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2"/>
              </a:lnSpc>
            </a:pPr>
            <a:r>
              <a:rPr lang="en-US" sz="6000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objectifs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2977825"/>
            <a:ext cx="9182100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260"/>
              </a:lnSpc>
              <a:spcBef>
                <a:spcPct val="0"/>
              </a:spcBef>
            </a:pPr>
            <a:r>
              <a:rPr lang="fr-FR" sz="2800" dirty="0">
                <a:latin typeface="Poppins"/>
                <a:ea typeface="Poppins"/>
                <a:cs typeface="Poppins"/>
                <a:sym typeface="Poppins"/>
              </a:rPr>
              <a:t>Promouvoir la santé sexuelle et de la reproduction en mettant </a:t>
            </a:r>
            <a:r>
              <a:rPr lang="fr-FR" sz="2800" dirty="0" smtClean="0">
                <a:latin typeface="Poppins"/>
                <a:ea typeface="Poppins"/>
                <a:cs typeface="Poppins"/>
                <a:sym typeface="Poppins"/>
              </a:rPr>
              <a:t>un accent </a:t>
            </a:r>
            <a:r>
              <a:rPr lang="fr-FR" sz="2800" dirty="0">
                <a:latin typeface="Poppins"/>
                <a:ea typeface="Poppins"/>
                <a:cs typeface="Poppins"/>
                <a:sym typeface="Poppins"/>
              </a:rPr>
              <a:t>particulier sur la planification familiale et la parenté responsable, la lutte contre les IST ainsi que l’élimination de toutes les formes de violence et de discrimination à l’encontre des femmes.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22729" y="6654439"/>
            <a:ext cx="5664399" cy="16767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fr-FR" sz="25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Le but principal est de contribuer à l’amélioration du bien-être de la population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9439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fr-FR" sz="2400" dirty="0"/>
          </a:p>
        </p:txBody>
      </p:sp>
      <p:grpSp>
        <p:nvGrpSpPr>
          <p:cNvPr id="3" name="Group 3"/>
          <p:cNvGrpSpPr/>
          <p:nvPr/>
        </p:nvGrpSpPr>
        <p:grpSpPr>
          <a:xfrm>
            <a:off x="-838200" y="1409699"/>
            <a:ext cx="8563984" cy="10261861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B03B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43475" y="2019300"/>
            <a:ext cx="7848001" cy="76200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Freeform 7"/>
          <p:cNvSpPr/>
          <p:nvPr/>
        </p:nvSpPr>
        <p:spPr>
          <a:xfrm flipH="1">
            <a:off x="4519376" y="-134687"/>
            <a:ext cx="4624624" cy="10421687"/>
          </a:xfrm>
          <a:custGeom>
            <a:avLst/>
            <a:gdLst/>
            <a:ahLst/>
            <a:cxnLst/>
            <a:rect l="l" t="t" r="r" b="b"/>
            <a:pathLst>
              <a:path w="4624624" h="10421687">
                <a:moveTo>
                  <a:pt x="4624624" y="0"/>
                </a:moveTo>
                <a:lnTo>
                  <a:pt x="0" y="0"/>
                </a:lnTo>
                <a:lnTo>
                  <a:pt x="0" y="10421687"/>
                </a:lnTo>
                <a:lnTo>
                  <a:pt x="4624624" y="10421687"/>
                </a:lnTo>
                <a:lnTo>
                  <a:pt x="46246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8" name="Group 8"/>
          <p:cNvGrpSpPr/>
          <p:nvPr/>
        </p:nvGrpSpPr>
        <p:grpSpPr>
          <a:xfrm>
            <a:off x="9458325" y="4708590"/>
            <a:ext cx="7171705" cy="1388996"/>
            <a:chOff x="0" y="0"/>
            <a:chExt cx="2098337" cy="406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98337" cy="406400"/>
            </a:xfrm>
            <a:custGeom>
              <a:avLst/>
              <a:gdLst/>
              <a:ahLst/>
              <a:cxnLst/>
              <a:rect l="l" t="t" r="r" b="b"/>
              <a:pathLst>
                <a:path w="2098337" h="406400">
                  <a:moveTo>
                    <a:pt x="1895137" y="0"/>
                  </a:moveTo>
                  <a:cubicBezTo>
                    <a:pt x="2007361" y="0"/>
                    <a:pt x="2098337" y="90976"/>
                    <a:pt x="2098337" y="203200"/>
                  </a:cubicBezTo>
                  <a:cubicBezTo>
                    <a:pt x="2098337" y="315424"/>
                    <a:pt x="2007361" y="406400"/>
                    <a:pt x="189513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3539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098337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641650" y="4854708"/>
            <a:ext cx="1100485" cy="110048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58325" y="7721382"/>
            <a:ext cx="7171705" cy="1388996"/>
            <a:chOff x="0" y="0"/>
            <a:chExt cx="2098337" cy="406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98337" cy="406400"/>
            </a:xfrm>
            <a:custGeom>
              <a:avLst/>
              <a:gdLst/>
              <a:ahLst/>
              <a:cxnLst/>
              <a:rect l="l" t="t" r="r" b="b"/>
              <a:pathLst>
                <a:path w="2098337" h="406400">
                  <a:moveTo>
                    <a:pt x="1895137" y="0"/>
                  </a:moveTo>
                  <a:cubicBezTo>
                    <a:pt x="2007361" y="0"/>
                    <a:pt x="2098337" y="90976"/>
                    <a:pt x="2098337" y="203200"/>
                  </a:cubicBezTo>
                  <a:cubicBezTo>
                    <a:pt x="2098337" y="315424"/>
                    <a:pt x="2007361" y="406400"/>
                    <a:pt x="189513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3539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098337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41650" y="7865638"/>
            <a:ext cx="1100485" cy="1100485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58325" y="6215917"/>
            <a:ext cx="7171705" cy="1388996"/>
            <a:chOff x="0" y="0"/>
            <a:chExt cx="2098337" cy="4064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98337" cy="406400"/>
            </a:xfrm>
            <a:custGeom>
              <a:avLst/>
              <a:gdLst/>
              <a:ahLst/>
              <a:cxnLst/>
              <a:rect l="l" t="t" r="r" b="b"/>
              <a:pathLst>
                <a:path w="2098337" h="406400">
                  <a:moveTo>
                    <a:pt x="1895137" y="0"/>
                  </a:moveTo>
                  <a:cubicBezTo>
                    <a:pt x="2007361" y="0"/>
                    <a:pt x="2098337" y="90976"/>
                    <a:pt x="2098337" y="203200"/>
                  </a:cubicBezTo>
                  <a:cubicBezTo>
                    <a:pt x="2098337" y="315424"/>
                    <a:pt x="2007361" y="406400"/>
                    <a:pt x="189513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3539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2098337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641650" y="6360173"/>
            <a:ext cx="1100485" cy="1100485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9882371" y="5280307"/>
            <a:ext cx="476588" cy="348135"/>
          </a:xfrm>
          <a:custGeom>
            <a:avLst/>
            <a:gdLst/>
            <a:ahLst/>
            <a:cxnLst/>
            <a:rect l="l" t="t" r="r" b="b"/>
            <a:pathLst>
              <a:path w="476588" h="369951">
                <a:moveTo>
                  <a:pt x="0" y="0"/>
                </a:moveTo>
                <a:lnTo>
                  <a:pt x="476588" y="0"/>
                </a:lnTo>
                <a:lnTo>
                  <a:pt x="476588" y="369952"/>
                </a:lnTo>
                <a:lnTo>
                  <a:pt x="0" y="369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7" name="Freeform 27"/>
          <p:cNvSpPr/>
          <p:nvPr/>
        </p:nvSpPr>
        <p:spPr>
          <a:xfrm>
            <a:off x="9953598" y="6724949"/>
            <a:ext cx="476588" cy="369951"/>
          </a:xfrm>
          <a:custGeom>
            <a:avLst/>
            <a:gdLst/>
            <a:ahLst/>
            <a:cxnLst/>
            <a:rect l="l" t="t" r="r" b="b"/>
            <a:pathLst>
              <a:path w="476588" h="369951">
                <a:moveTo>
                  <a:pt x="0" y="0"/>
                </a:moveTo>
                <a:lnTo>
                  <a:pt x="476588" y="0"/>
                </a:lnTo>
                <a:lnTo>
                  <a:pt x="476588" y="369951"/>
                </a:lnTo>
                <a:lnTo>
                  <a:pt x="0" y="3699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8" name="Freeform 28"/>
          <p:cNvSpPr/>
          <p:nvPr/>
        </p:nvSpPr>
        <p:spPr>
          <a:xfrm>
            <a:off x="9953598" y="8230905"/>
            <a:ext cx="476588" cy="369951"/>
          </a:xfrm>
          <a:custGeom>
            <a:avLst/>
            <a:gdLst/>
            <a:ahLst/>
            <a:cxnLst/>
            <a:rect l="l" t="t" r="r" b="b"/>
            <a:pathLst>
              <a:path w="476588" h="369951">
                <a:moveTo>
                  <a:pt x="0" y="0"/>
                </a:moveTo>
                <a:lnTo>
                  <a:pt x="476588" y="0"/>
                </a:lnTo>
                <a:lnTo>
                  <a:pt x="476588" y="369951"/>
                </a:lnTo>
                <a:lnTo>
                  <a:pt x="0" y="3699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TextBox 29"/>
          <p:cNvSpPr txBox="1"/>
          <p:nvPr/>
        </p:nvSpPr>
        <p:spPr>
          <a:xfrm>
            <a:off x="8648535" y="461095"/>
            <a:ext cx="8677275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8"/>
              </a:lnSpc>
            </a:pPr>
            <a:r>
              <a:rPr lang="en-US" sz="6000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axes </a:t>
            </a:r>
            <a:r>
              <a:rPr lang="fr-FR" sz="6000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d’intervention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648535" y="1262711"/>
            <a:ext cx="8420265" cy="1543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980"/>
              </a:lnSpc>
              <a:spcBef>
                <a:spcPct val="0"/>
              </a:spcBef>
            </a:pPr>
            <a:r>
              <a:rPr lang="fr-FR" sz="2800" dirty="0">
                <a:latin typeface="Poppins"/>
                <a:ea typeface="Poppins"/>
                <a:cs typeface="Poppins"/>
                <a:sym typeface="Poppins"/>
              </a:rPr>
              <a:t>Pour une mise en œuvre efficace des activités, l’ABPF a adopté dans son nouveau plan stratégique (2023-2028) 4 piliers d’intervention conformément à la stratégie de l’IPPF.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879803" y="5226873"/>
            <a:ext cx="5750227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20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FAIRE </a:t>
            </a:r>
            <a:r>
              <a:rPr lang="en-US" sz="2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EVOLUER</a:t>
            </a:r>
            <a:r>
              <a:rPr lang="en-US" sz="20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LA QUESTION DE LA SEXUALITE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936808" y="4881310"/>
            <a:ext cx="4609452" cy="313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8"/>
              </a:lnSpc>
              <a:spcBef>
                <a:spcPct val="0"/>
              </a:spcBef>
            </a:pPr>
            <a:endParaRPr lang="en-US" sz="1763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0936807" y="8279191"/>
            <a:ext cx="5876547" cy="459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2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PRENDRE SOIN DE NOTRE ASSOCIATION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936808" y="7892240"/>
            <a:ext cx="4609452" cy="326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8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PILIER 4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936808" y="6773725"/>
            <a:ext cx="5104864" cy="459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2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SOLIDARITE POUR UN CHANGEMENT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936808" y="6386775"/>
            <a:ext cx="4609452" cy="326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8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PILIER 3</a:t>
            </a:r>
          </a:p>
        </p:txBody>
      </p:sp>
      <p:grpSp>
        <p:nvGrpSpPr>
          <p:cNvPr id="58" name="Group 8"/>
          <p:cNvGrpSpPr/>
          <p:nvPr/>
        </p:nvGrpSpPr>
        <p:grpSpPr>
          <a:xfrm>
            <a:off x="9401320" y="2982408"/>
            <a:ext cx="7171705" cy="1607851"/>
            <a:chOff x="0" y="-38100"/>
            <a:chExt cx="2098337" cy="444500"/>
          </a:xfrm>
        </p:grpSpPr>
        <p:sp>
          <p:nvSpPr>
            <p:cNvPr id="59" name="Freeform 9"/>
            <p:cNvSpPr/>
            <p:nvPr/>
          </p:nvSpPr>
          <p:spPr>
            <a:xfrm>
              <a:off x="0" y="0"/>
              <a:ext cx="2098337" cy="406400"/>
            </a:xfrm>
            <a:custGeom>
              <a:avLst/>
              <a:gdLst/>
              <a:ahLst/>
              <a:cxnLst/>
              <a:rect l="l" t="t" r="r" b="b"/>
              <a:pathLst>
                <a:path w="2098337" h="406400">
                  <a:moveTo>
                    <a:pt x="1895137" y="0"/>
                  </a:moveTo>
                  <a:cubicBezTo>
                    <a:pt x="2007361" y="0"/>
                    <a:pt x="2098337" y="90976"/>
                    <a:pt x="2098337" y="203200"/>
                  </a:cubicBezTo>
                  <a:cubicBezTo>
                    <a:pt x="2098337" y="315424"/>
                    <a:pt x="2007361" y="406400"/>
                    <a:pt x="189513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35397"/>
            </a:solidFill>
          </p:spPr>
          <p:txBody>
            <a:bodyPr/>
            <a:lstStyle/>
            <a:p>
              <a:endParaRPr lang="fr-FR" sz="2400"/>
            </a:p>
          </p:txBody>
        </p:sp>
        <p:sp>
          <p:nvSpPr>
            <p:cNvPr id="60" name="TextBox 10"/>
            <p:cNvSpPr txBox="1"/>
            <p:nvPr/>
          </p:nvSpPr>
          <p:spPr>
            <a:xfrm>
              <a:off x="0" y="-38100"/>
              <a:ext cx="2098337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sz="2400"/>
            </a:p>
          </p:txBody>
        </p:sp>
        <p:sp>
          <p:nvSpPr>
            <p:cNvPr id="79" name="Freeform 9"/>
            <p:cNvSpPr/>
            <p:nvPr/>
          </p:nvSpPr>
          <p:spPr>
            <a:xfrm>
              <a:off x="0" y="-133"/>
              <a:ext cx="2098337" cy="406400"/>
            </a:xfrm>
            <a:custGeom>
              <a:avLst/>
              <a:gdLst/>
              <a:ahLst/>
              <a:cxnLst/>
              <a:rect l="l" t="t" r="r" b="b"/>
              <a:pathLst>
                <a:path w="2098337" h="406400">
                  <a:moveTo>
                    <a:pt x="1895137" y="0"/>
                  </a:moveTo>
                  <a:cubicBezTo>
                    <a:pt x="2007361" y="0"/>
                    <a:pt x="2098337" y="90976"/>
                    <a:pt x="2098337" y="203200"/>
                  </a:cubicBezTo>
                  <a:cubicBezTo>
                    <a:pt x="2098337" y="315424"/>
                    <a:pt x="2007361" y="406400"/>
                    <a:pt x="189513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35397"/>
            </a:solidFill>
          </p:spPr>
          <p:txBody>
            <a:bodyPr/>
            <a:lstStyle/>
            <a:p>
              <a:endParaRPr lang="fr-FR" sz="2400"/>
            </a:p>
          </p:txBody>
        </p:sp>
      </p:grpSp>
      <p:grpSp>
        <p:nvGrpSpPr>
          <p:cNvPr id="67" name="Group 11"/>
          <p:cNvGrpSpPr/>
          <p:nvPr/>
        </p:nvGrpSpPr>
        <p:grpSpPr>
          <a:xfrm>
            <a:off x="9569869" y="3257254"/>
            <a:ext cx="1100485" cy="1177481"/>
            <a:chOff x="-53016" y="0"/>
            <a:chExt cx="812800" cy="812800"/>
          </a:xfrm>
        </p:grpSpPr>
        <p:sp>
          <p:nvSpPr>
            <p:cNvPr id="68" name="Freeform 12"/>
            <p:cNvSpPr/>
            <p:nvPr/>
          </p:nvSpPr>
          <p:spPr>
            <a:xfrm>
              <a:off x="-53016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8" name="TextBox 13"/>
          <p:cNvSpPr txBox="1"/>
          <p:nvPr/>
        </p:nvSpPr>
        <p:spPr>
          <a:xfrm>
            <a:off x="8038336" y="3805808"/>
            <a:ext cx="894144" cy="94572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endParaRPr/>
          </a:p>
        </p:txBody>
      </p:sp>
      <p:sp>
        <p:nvSpPr>
          <p:cNvPr id="47" name="Freeform 26"/>
          <p:cNvSpPr/>
          <p:nvPr/>
        </p:nvSpPr>
        <p:spPr>
          <a:xfrm>
            <a:off x="9812468" y="3661810"/>
            <a:ext cx="476588" cy="417318"/>
          </a:xfrm>
          <a:custGeom>
            <a:avLst/>
            <a:gdLst/>
            <a:ahLst/>
            <a:cxnLst/>
            <a:rect l="l" t="t" r="r" b="b"/>
            <a:pathLst>
              <a:path w="476588" h="369951">
                <a:moveTo>
                  <a:pt x="0" y="0"/>
                </a:moveTo>
                <a:lnTo>
                  <a:pt x="476588" y="0"/>
                </a:lnTo>
                <a:lnTo>
                  <a:pt x="476588" y="369952"/>
                </a:lnTo>
                <a:lnTo>
                  <a:pt x="0" y="369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8" name="TextBox 31"/>
          <p:cNvSpPr txBox="1"/>
          <p:nvPr/>
        </p:nvSpPr>
        <p:spPr>
          <a:xfrm>
            <a:off x="10979760" y="3747802"/>
            <a:ext cx="5104864" cy="507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2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CENTRER LES SOINS SUR LA PERSONNE</a:t>
            </a:r>
          </a:p>
        </p:txBody>
      </p:sp>
      <p:sp>
        <p:nvSpPr>
          <p:cNvPr id="49" name="TextBox 32"/>
          <p:cNvSpPr txBox="1"/>
          <p:nvPr/>
        </p:nvSpPr>
        <p:spPr>
          <a:xfrm>
            <a:off x="10936808" y="4881177"/>
            <a:ext cx="4609452" cy="326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8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PILIER 2 </a:t>
            </a:r>
          </a:p>
        </p:txBody>
      </p:sp>
      <p:sp>
        <p:nvSpPr>
          <p:cNvPr id="63" name="TextBox 34"/>
          <p:cNvSpPr txBox="1"/>
          <p:nvPr/>
        </p:nvSpPr>
        <p:spPr>
          <a:xfrm>
            <a:off x="10907538" y="3324029"/>
            <a:ext cx="4609452" cy="326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8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PILIER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5170060" cy="6164006"/>
          </a:xfrm>
          <a:custGeom>
            <a:avLst/>
            <a:gdLst/>
            <a:ahLst/>
            <a:cxnLst/>
            <a:rect l="l" t="t" r="r" b="b"/>
            <a:pathLst>
              <a:path w="5170060" h="6164006">
                <a:moveTo>
                  <a:pt x="0" y="0"/>
                </a:moveTo>
                <a:lnTo>
                  <a:pt x="5170060" y="0"/>
                </a:lnTo>
                <a:lnTo>
                  <a:pt x="5170060" y="6164006"/>
                </a:lnTo>
                <a:lnTo>
                  <a:pt x="0" y="61640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flipH="1" flipV="1">
            <a:off x="14952992" y="6567702"/>
            <a:ext cx="3335008" cy="3976164"/>
          </a:xfrm>
          <a:custGeom>
            <a:avLst/>
            <a:gdLst/>
            <a:ahLst/>
            <a:cxnLst/>
            <a:rect l="l" t="t" r="r" b="b"/>
            <a:pathLst>
              <a:path w="3335008" h="3976164">
                <a:moveTo>
                  <a:pt x="3335008" y="3976164"/>
                </a:moveTo>
                <a:lnTo>
                  <a:pt x="0" y="3976164"/>
                </a:lnTo>
                <a:lnTo>
                  <a:pt x="0" y="0"/>
                </a:lnTo>
                <a:lnTo>
                  <a:pt x="3335008" y="0"/>
                </a:lnTo>
                <a:lnTo>
                  <a:pt x="3335008" y="397616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5400000">
            <a:off x="-503563" y="5486327"/>
            <a:ext cx="6503363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2" y="0"/>
                </a:lnTo>
                <a:lnTo>
                  <a:pt x="5474662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-5400000">
            <a:off x="2668107" y="5562136"/>
            <a:ext cx="6503362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3" y="0"/>
                </a:lnTo>
                <a:lnTo>
                  <a:pt x="5474663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5400000">
            <a:off x="5892320" y="5562136"/>
            <a:ext cx="6503362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2" y="0"/>
                </a:lnTo>
                <a:lnTo>
                  <a:pt x="5474662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400000">
            <a:off x="9116531" y="5562137"/>
            <a:ext cx="6503363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3" y="0"/>
                </a:lnTo>
                <a:lnTo>
                  <a:pt x="5474663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 rot="-5400000">
            <a:off x="12340745" y="5562136"/>
            <a:ext cx="6503362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2" y="0"/>
                </a:lnTo>
                <a:lnTo>
                  <a:pt x="5474662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>
            <a:off x="1932712" y="3617774"/>
            <a:ext cx="1525726" cy="1525726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56924" y="3617774"/>
            <a:ext cx="1525726" cy="152572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381137" y="3617774"/>
            <a:ext cx="1525726" cy="1525726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605349" y="3617774"/>
            <a:ext cx="1525726" cy="1525726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4829562" y="3617774"/>
            <a:ext cx="1525726" cy="1525726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2278331" y="4000423"/>
            <a:ext cx="834488" cy="760427"/>
          </a:xfrm>
          <a:custGeom>
            <a:avLst/>
            <a:gdLst/>
            <a:ahLst/>
            <a:cxnLst/>
            <a:rect l="l" t="t" r="r" b="b"/>
            <a:pathLst>
              <a:path w="834488" h="760427">
                <a:moveTo>
                  <a:pt x="0" y="0"/>
                </a:moveTo>
                <a:lnTo>
                  <a:pt x="834488" y="0"/>
                </a:lnTo>
                <a:lnTo>
                  <a:pt x="834488" y="760427"/>
                </a:lnTo>
                <a:lnTo>
                  <a:pt x="0" y="7604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TextBox 26"/>
          <p:cNvSpPr txBox="1"/>
          <p:nvPr/>
        </p:nvSpPr>
        <p:spPr>
          <a:xfrm>
            <a:off x="3211578" y="1503770"/>
            <a:ext cx="11617984" cy="86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56"/>
              </a:lnSpc>
            </a:pPr>
            <a:r>
              <a:rPr lang="en-US" sz="6000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</a:t>
            </a:r>
            <a:r>
              <a:rPr lang="en-US" sz="6000" dirty="0" err="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principales</a:t>
            </a:r>
            <a:r>
              <a:rPr lang="en-US" sz="6000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réalisations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52144" y="5347197"/>
            <a:ext cx="2598378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20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OFFRES</a:t>
            </a:r>
            <a:r>
              <a:rPr lang="en-US" sz="178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DE SERVICE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715636" y="5288895"/>
            <a:ext cx="2211178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20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PARTENARIAT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820766" y="5776370"/>
            <a:ext cx="2211178" cy="27263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fr-FR" sz="20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Le </a:t>
            </a:r>
            <a:r>
              <a:rPr lang="fr-FR" sz="20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partenariat avec au moins 500 centres de santé publiques et privé chaque année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005573" y="5367535"/>
            <a:ext cx="2211178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20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FORMATION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59124" y="5905142"/>
            <a:ext cx="2504076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fr-FR" sz="20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Formation des prestataires sur le </a:t>
            </a:r>
            <a:r>
              <a:rPr lang="fr-FR" sz="2000" b="1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counseling </a:t>
            </a:r>
            <a:r>
              <a:rPr lang="fr-FR" sz="20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pour le choix, les soins complets d’avortement sécurisé, les contraceptions post-avortements </a:t>
            </a:r>
            <a:r>
              <a:rPr lang="fr-FR" sz="20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etc…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262623" y="5309363"/>
            <a:ext cx="2211178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20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APPUI DES OSC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262623" y="5824628"/>
            <a:ext cx="2211178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fr-FR" sz="20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Appui aux </a:t>
            </a:r>
            <a:r>
              <a:rPr lang="fr-FR" sz="2000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Organisations de </a:t>
            </a:r>
            <a:r>
              <a:rPr lang="fr-FR" sz="20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jeunes et de femmes et ONG partenaires </a:t>
            </a:r>
            <a:r>
              <a:rPr lang="fr-FR" sz="20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pour la promotion des DSSR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208988" y="5223086"/>
            <a:ext cx="2740008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20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EDUCATIONS SEXUELLE EN SANTE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4585398" y="5943873"/>
            <a:ext cx="2277164" cy="33855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fr-FR" sz="2000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Organisation des séances </a:t>
            </a:r>
            <a:r>
              <a:rPr lang="fr-FR" sz="2000" b="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d’ESS dans les collèges, lycées centres d’apprentissage en </a:t>
            </a:r>
            <a:r>
              <a:rPr lang="fr-FR" sz="2000" b="1" dirty="0" smtClean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ligne, hors ligne et dans </a:t>
            </a:r>
            <a:r>
              <a:rPr lang="fr-FR" sz="2000" b="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les centres de formation professionnel</a:t>
            </a:r>
          </a:p>
        </p:txBody>
      </p:sp>
      <p:sp>
        <p:nvSpPr>
          <p:cNvPr id="37" name="Freeform 37"/>
          <p:cNvSpPr/>
          <p:nvPr/>
        </p:nvSpPr>
        <p:spPr>
          <a:xfrm>
            <a:off x="5493024" y="4017354"/>
            <a:ext cx="853527" cy="726565"/>
          </a:xfrm>
          <a:custGeom>
            <a:avLst/>
            <a:gdLst/>
            <a:ahLst/>
            <a:cxnLst/>
            <a:rect l="l" t="t" r="r" b="b"/>
            <a:pathLst>
              <a:path w="853527" h="726565">
                <a:moveTo>
                  <a:pt x="0" y="0"/>
                </a:moveTo>
                <a:lnTo>
                  <a:pt x="853527" y="0"/>
                </a:lnTo>
                <a:lnTo>
                  <a:pt x="853527" y="726565"/>
                </a:lnTo>
                <a:lnTo>
                  <a:pt x="0" y="72656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8" name="Freeform 38"/>
          <p:cNvSpPr/>
          <p:nvPr/>
        </p:nvSpPr>
        <p:spPr>
          <a:xfrm>
            <a:off x="8783753" y="3927496"/>
            <a:ext cx="720493" cy="906281"/>
          </a:xfrm>
          <a:custGeom>
            <a:avLst/>
            <a:gdLst/>
            <a:ahLst/>
            <a:cxnLst/>
            <a:rect l="l" t="t" r="r" b="b"/>
            <a:pathLst>
              <a:path w="720493" h="906281">
                <a:moveTo>
                  <a:pt x="0" y="0"/>
                </a:moveTo>
                <a:lnTo>
                  <a:pt x="720494" y="0"/>
                </a:lnTo>
                <a:lnTo>
                  <a:pt x="720494" y="906281"/>
                </a:lnTo>
                <a:lnTo>
                  <a:pt x="0" y="90628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9" name="Freeform 39"/>
          <p:cNvSpPr/>
          <p:nvPr/>
        </p:nvSpPr>
        <p:spPr>
          <a:xfrm>
            <a:off x="12007832" y="4017354"/>
            <a:ext cx="742167" cy="789539"/>
          </a:xfrm>
          <a:custGeom>
            <a:avLst/>
            <a:gdLst/>
            <a:ahLst/>
            <a:cxnLst/>
            <a:rect l="l" t="t" r="r" b="b"/>
            <a:pathLst>
              <a:path w="742167" h="789539">
                <a:moveTo>
                  <a:pt x="0" y="0"/>
                </a:moveTo>
                <a:lnTo>
                  <a:pt x="742167" y="0"/>
                </a:lnTo>
                <a:lnTo>
                  <a:pt x="742167" y="789539"/>
                </a:lnTo>
                <a:lnTo>
                  <a:pt x="0" y="78953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0" name="Freeform 40"/>
          <p:cNvSpPr/>
          <p:nvPr/>
        </p:nvSpPr>
        <p:spPr>
          <a:xfrm>
            <a:off x="15155396" y="3972830"/>
            <a:ext cx="874058" cy="860948"/>
          </a:xfrm>
          <a:custGeom>
            <a:avLst/>
            <a:gdLst/>
            <a:ahLst/>
            <a:cxnLst/>
            <a:rect l="l" t="t" r="r" b="b"/>
            <a:pathLst>
              <a:path w="874058" h="860948">
                <a:moveTo>
                  <a:pt x="0" y="0"/>
                </a:moveTo>
                <a:lnTo>
                  <a:pt x="874058" y="0"/>
                </a:lnTo>
                <a:lnTo>
                  <a:pt x="874058" y="860947"/>
                </a:lnTo>
                <a:lnTo>
                  <a:pt x="0" y="86094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2" name="TextBox 32"/>
          <p:cNvSpPr txBox="1"/>
          <p:nvPr/>
        </p:nvSpPr>
        <p:spPr>
          <a:xfrm>
            <a:off x="1566102" y="5776370"/>
            <a:ext cx="2631211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fr-FR" sz="20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La mise en service de </a:t>
            </a:r>
            <a:r>
              <a:rPr lang="fr-FR" sz="2000" b="1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sept </a:t>
            </a:r>
            <a:r>
              <a:rPr lang="fr-FR" sz="20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(</a:t>
            </a:r>
            <a:r>
              <a:rPr lang="fr-FR" sz="2000" b="1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07) </a:t>
            </a:r>
            <a:r>
              <a:rPr lang="fr-FR" sz="20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cliniques mobiles, 09 cliniques fixes </a:t>
            </a:r>
            <a:r>
              <a:rPr lang="fr-FR" sz="20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pour l’offre nationale des services en SR/PF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49877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666" b="-16666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5170060" cy="6164006"/>
          </a:xfrm>
          <a:custGeom>
            <a:avLst/>
            <a:gdLst/>
            <a:ahLst/>
            <a:cxnLst/>
            <a:rect l="l" t="t" r="r" b="b"/>
            <a:pathLst>
              <a:path w="5170060" h="6164006">
                <a:moveTo>
                  <a:pt x="0" y="0"/>
                </a:moveTo>
                <a:lnTo>
                  <a:pt x="5170060" y="0"/>
                </a:lnTo>
                <a:lnTo>
                  <a:pt x="5170060" y="6164006"/>
                </a:lnTo>
                <a:lnTo>
                  <a:pt x="0" y="61640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flipH="1" flipV="1">
            <a:off x="14952992" y="6567702"/>
            <a:ext cx="3335008" cy="3976164"/>
          </a:xfrm>
          <a:custGeom>
            <a:avLst/>
            <a:gdLst/>
            <a:ahLst/>
            <a:cxnLst/>
            <a:rect l="l" t="t" r="r" b="b"/>
            <a:pathLst>
              <a:path w="3335008" h="3976164">
                <a:moveTo>
                  <a:pt x="3335008" y="3976164"/>
                </a:moveTo>
                <a:lnTo>
                  <a:pt x="0" y="3976164"/>
                </a:lnTo>
                <a:lnTo>
                  <a:pt x="0" y="0"/>
                </a:lnTo>
                <a:lnTo>
                  <a:pt x="3335008" y="0"/>
                </a:lnTo>
                <a:lnTo>
                  <a:pt x="3335008" y="397616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5400000">
            <a:off x="-556106" y="5562137"/>
            <a:ext cx="6503363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2" y="0"/>
                </a:lnTo>
                <a:lnTo>
                  <a:pt x="5474662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-5400000">
            <a:off x="2668107" y="5562136"/>
            <a:ext cx="6503361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3" y="0"/>
                </a:lnTo>
                <a:lnTo>
                  <a:pt x="5474663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5400000">
            <a:off x="5845147" y="5514963"/>
            <a:ext cx="6597708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2" y="0"/>
                </a:lnTo>
                <a:lnTo>
                  <a:pt x="5474662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 rot="-5400000">
            <a:off x="13725076" y="5298562"/>
            <a:ext cx="5855663" cy="2825811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2" y="0"/>
                </a:lnTo>
                <a:lnTo>
                  <a:pt x="5474662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>
            <a:off x="1932712" y="3617774"/>
            <a:ext cx="1525726" cy="1525726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56924" y="3617774"/>
            <a:ext cx="1525726" cy="152572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381137" y="3617774"/>
            <a:ext cx="1525726" cy="1525726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6002000" y="3617774"/>
            <a:ext cx="1341455" cy="1525726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2278331" y="4000423"/>
            <a:ext cx="834488" cy="760427"/>
          </a:xfrm>
          <a:custGeom>
            <a:avLst/>
            <a:gdLst/>
            <a:ahLst/>
            <a:cxnLst/>
            <a:rect l="l" t="t" r="r" b="b"/>
            <a:pathLst>
              <a:path w="834488" h="760427">
                <a:moveTo>
                  <a:pt x="0" y="0"/>
                </a:moveTo>
                <a:lnTo>
                  <a:pt x="834488" y="0"/>
                </a:lnTo>
                <a:lnTo>
                  <a:pt x="834488" y="760427"/>
                </a:lnTo>
                <a:lnTo>
                  <a:pt x="0" y="7604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TextBox 26"/>
          <p:cNvSpPr txBox="1"/>
          <p:nvPr/>
        </p:nvSpPr>
        <p:spPr>
          <a:xfrm>
            <a:off x="3315401" y="1314519"/>
            <a:ext cx="11617984" cy="86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56"/>
              </a:lnSpc>
            </a:pPr>
            <a:r>
              <a:rPr lang="fr-FR" sz="6000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principaux résultats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589986" y="5293377"/>
            <a:ext cx="2211178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20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SERVICE SSR FOURNIS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589986" y="6356603"/>
            <a:ext cx="2211178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fr-FR" sz="2000" b="1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4.317.430</a:t>
            </a:r>
            <a:r>
              <a:rPr lang="fr-FR" sz="2000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SSR offerts deux </a:t>
            </a:r>
            <a:r>
              <a:rPr lang="fr-FR" sz="2000" dirty="0" err="1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dernères</a:t>
            </a:r>
            <a:r>
              <a:rPr lang="fr-FR" sz="2000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années</a:t>
            </a:r>
            <a:endParaRPr lang="fr-FR" sz="20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4891945" y="5309363"/>
            <a:ext cx="2211178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20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OSC APPUYES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814198" y="6356603"/>
            <a:ext cx="2211178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fr-FR" sz="20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</a:t>
            </a:r>
            <a:r>
              <a:rPr lang="fr-FR" sz="2000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rès </a:t>
            </a:r>
            <a:r>
              <a:rPr lang="fr-FR" sz="20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 </a:t>
            </a:r>
            <a:r>
              <a:rPr lang="fr-FR" sz="20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100</a:t>
            </a:r>
            <a:r>
              <a:rPr lang="fr-FR" sz="20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fr-FR" sz="2000" b="1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OSC</a:t>
            </a:r>
            <a:r>
              <a:rPr lang="fr-FR" sz="2000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fr-FR" sz="20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 qui a permis d’intensifier les offres des services en SSR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905404" y="5109890"/>
            <a:ext cx="2324789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20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SOINS APRES AVORTEMENT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38410" y="6356603"/>
            <a:ext cx="2211178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fr-FR" sz="2000" b="1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4046 SAA </a:t>
            </a:r>
            <a:r>
              <a:rPr lang="fr-FR" sz="2000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offerts deux dernières années</a:t>
            </a:r>
            <a:endParaRPr lang="fr-FR" sz="20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1361185" y="5094807"/>
            <a:ext cx="1821418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fr-FR" sz="178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Dépistages et méthode contraceptives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5660878" y="4999640"/>
            <a:ext cx="2133599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20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EDUCATIONS SEXUELLE EN SANTE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5597621" y="5811973"/>
            <a:ext cx="2110572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fr-FR" sz="20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Les sensibilisations sur les sept composantes d’ESS ont permis de toucher </a:t>
            </a:r>
            <a:r>
              <a:rPr lang="fr-FR" sz="20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1.263.902 </a:t>
            </a:r>
            <a:r>
              <a:rPr lang="fr-FR" sz="20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adolescents et jeunes</a:t>
            </a:r>
          </a:p>
        </p:txBody>
      </p:sp>
      <p:sp>
        <p:nvSpPr>
          <p:cNvPr id="37" name="Freeform 37"/>
          <p:cNvSpPr/>
          <p:nvPr/>
        </p:nvSpPr>
        <p:spPr>
          <a:xfrm>
            <a:off x="5493024" y="4017354"/>
            <a:ext cx="853527" cy="726565"/>
          </a:xfrm>
          <a:custGeom>
            <a:avLst/>
            <a:gdLst/>
            <a:ahLst/>
            <a:cxnLst/>
            <a:rect l="l" t="t" r="r" b="b"/>
            <a:pathLst>
              <a:path w="853527" h="726565">
                <a:moveTo>
                  <a:pt x="0" y="0"/>
                </a:moveTo>
                <a:lnTo>
                  <a:pt x="853527" y="0"/>
                </a:lnTo>
                <a:lnTo>
                  <a:pt x="853527" y="726565"/>
                </a:lnTo>
                <a:lnTo>
                  <a:pt x="0" y="72656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8" name="Freeform 38"/>
          <p:cNvSpPr/>
          <p:nvPr/>
        </p:nvSpPr>
        <p:spPr>
          <a:xfrm>
            <a:off x="8783753" y="3927496"/>
            <a:ext cx="720493" cy="906281"/>
          </a:xfrm>
          <a:custGeom>
            <a:avLst/>
            <a:gdLst/>
            <a:ahLst/>
            <a:cxnLst/>
            <a:rect l="l" t="t" r="r" b="b"/>
            <a:pathLst>
              <a:path w="720493" h="906281">
                <a:moveTo>
                  <a:pt x="0" y="0"/>
                </a:moveTo>
                <a:lnTo>
                  <a:pt x="720494" y="0"/>
                </a:lnTo>
                <a:lnTo>
                  <a:pt x="720494" y="906281"/>
                </a:lnTo>
                <a:lnTo>
                  <a:pt x="0" y="9062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0" name="Freeform 40"/>
          <p:cNvSpPr/>
          <p:nvPr/>
        </p:nvSpPr>
        <p:spPr>
          <a:xfrm>
            <a:off x="16230518" y="3972830"/>
            <a:ext cx="994320" cy="860948"/>
          </a:xfrm>
          <a:custGeom>
            <a:avLst/>
            <a:gdLst/>
            <a:ahLst/>
            <a:cxnLst/>
            <a:rect l="l" t="t" r="r" b="b"/>
            <a:pathLst>
              <a:path w="874058" h="860948">
                <a:moveTo>
                  <a:pt x="0" y="0"/>
                </a:moveTo>
                <a:lnTo>
                  <a:pt x="874058" y="0"/>
                </a:lnTo>
                <a:lnTo>
                  <a:pt x="874058" y="860947"/>
                </a:lnTo>
                <a:lnTo>
                  <a:pt x="0" y="8609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9" name="Freeform 8"/>
          <p:cNvSpPr/>
          <p:nvPr/>
        </p:nvSpPr>
        <p:spPr>
          <a:xfrm rot="-5400000">
            <a:off x="9459096" y="5068740"/>
            <a:ext cx="6653241" cy="4083031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3" y="0"/>
                </a:lnTo>
                <a:lnTo>
                  <a:pt x="5474663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2" name="Group 19"/>
          <p:cNvGrpSpPr/>
          <p:nvPr/>
        </p:nvGrpSpPr>
        <p:grpSpPr>
          <a:xfrm>
            <a:off x="12007832" y="3617774"/>
            <a:ext cx="1860567" cy="1525726"/>
            <a:chOff x="0" y="0"/>
            <a:chExt cx="812800" cy="812800"/>
          </a:xfrm>
        </p:grpSpPr>
        <p:sp>
          <p:nvSpPr>
            <p:cNvPr id="43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TextBox 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5" name="Freeform 39"/>
          <p:cNvSpPr/>
          <p:nvPr/>
        </p:nvSpPr>
        <p:spPr>
          <a:xfrm>
            <a:off x="12496800" y="3927496"/>
            <a:ext cx="912122" cy="833355"/>
          </a:xfrm>
          <a:custGeom>
            <a:avLst/>
            <a:gdLst/>
            <a:ahLst/>
            <a:cxnLst/>
            <a:rect l="l" t="t" r="r" b="b"/>
            <a:pathLst>
              <a:path w="742167" h="789539">
                <a:moveTo>
                  <a:pt x="0" y="0"/>
                </a:moveTo>
                <a:lnTo>
                  <a:pt x="742167" y="0"/>
                </a:lnTo>
                <a:lnTo>
                  <a:pt x="742167" y="789539"/>
                </a:lnTo>
                <a:lnTo>
                  <a:pt x="0" y="78953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3" name="TextBox 35"/>
          <p:cNvSpPr txBox="1"/>
          <p:nvPr/>
        </p:nvSpPr>
        <p:spPr>
          <a:xfrm>
            <a:off x="11976990" y="4894620"/>
            <a:ext cx="1891414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2000" dirty="0" smtClean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FORMATIONS</a:t>
            </a:r>
            <a:endParaRPr lang="en-US" sz="2000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4" name="TextBox 36"/>
          <p:cNvSpPr txBox="1"/>
          <p:nvPr/>
        </p:nvSpPr>
        <p:spPr>
          <a:xfrm>
            <a:off x="11087061" y="5467260"/>
            <a:ext cx="3429000" cy="3801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fr-FR" sz="1900" b="1" dirty="0" smtClean="0">
                <a:solidFill>
                  <a:schemeClr val="bg1">
                    <a:lumMod val="95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42</a:t>
            </a:r>
            <a:r>
              <a:rPr lang="fr-FR" sz="1900" dirty="0" smtClean="0">
                <a:solidFill>
                  <a:schemeClr val="bg1">
                    <a:lumMod val="95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 </a:t>
            </a:r>
            <a:r>
              <a:rPr lang="fr-FR" sz="1900" dirty="0">
                <a:solidFill>
                  <a:schemeClr val="bg1">
                    <a:lumMod val="95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prestataires de 2 zones sanitaires ont été formés sur le counseling for </a:t>
            </a:r>
            <a:r>
              <a:rPr lang="fr-FR" sz="1900" dirty="0" err="1" smtClean="0">
                <a:solidFill>
                  <a:schemeClr val="bg1">
                    <a:lumMod val="95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choice</a:t>
            </a:r>
            <a:r>
              <a:rPr lang="fr-FR" sz="1900" dirty="0" smtClean="0">
                <a:solidFill>
                  <a:schemeClr val="bg1">
                    <a:lumMod val="95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.</a:t>
            </a:r>
          </a:p>
          <a:p>
            <a:pPr>
              <a:spcBef>
                <a:spcPct val="0"/>
              </a:spcBef>
            </a:pPr>
            <a:r>
              <a:rPr lang="fr-FR" sz="1900" b="1" dirty="0" smtClean="0">
                <a:solidFill>
                  <a:schemeClr val="bg1">
                    <a:lumMod val="95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26</a:t>
            </a:r>
            <a:r>
              <a:rPr lang="fr-FR" sz="1900" dirty="0" smtClean="0">
                <a:solidFill>
                  <a:schemeClr val="bg1">
                    <a:lumMod val="95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 </a:t>
            </a:r>
            <a:r>
              <a:rPr lang="fr-FR" sz="1900" dirty="0">
                <a:solidFill>
                  <a:schemeClr val="bg1">
                    <a:lumMod val="95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prestataires formés sur </a:t>
            </a:r>
            <a:r>
              <a:rPr lang="fr-FR" sz="1900" dirty="0" smtClean="0">
                <a:solidFill>
                  <a:schemeClr val="bg1">
                    <a:lumMod val="95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l’offre de SAA </a:t>
            </a:r>
            <a:r>
              <a:rPr lang="fr-FR" sz="1900" dirty="0">
                <a:solidFill>
                  <a:schemeClr val="bg1">
                    <a:lumMod val="95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et la contraception post </a:t>
            </a:r>
            <a:r>
              <a:rPr lang="fr-FR" sz="1900" dirty="0" smtClean="0">
                <a:solidFill>
                  <a:schemeClr val="bg1">
                    <a:lumMod val="95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avortement</a:t>
            </a:r>
          </a:p>
          <a:p>
            <a:pPr>
              <a:spcBef>
                <a:spcPct val="0"/>
              </a:spcBef>
            </a:pPr>
            <a:r>
              <a:rPr lang="fr-FR" sz="1900" b="1" dirty="0">
                <a:solidFill>
                  <a:schemeClr val="bg1">
                    <a:lumMod val="95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15</a:t>
            </a:r>
            <a:r>
              <a:rPr lang="fr-FR" sz="1900" dirty="0">
                <a:solidFill>
                  <a:schemeClr val="bg1">
                    <a:lumMod val="95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 prestataires de services de l’AM, des formations sanitaires partenaires publiques et privées formés </a:t>
            </a:r>
            <a:r>
              <a:rPr lang="fr-FR" sz="1900" dirty="0" smtClean="0">
                <a:solidFill>
                  <a:schemeClr val="bg1">
                    <a:lumMod val="95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sur la </a:t>
            </a:r>
            <a:r>
              <a:rPr lang="fr-FR" sz="1900" dirty="0">
                <a:solidFill>
                  <a:schemeClr val="bg1">
                    <a:lumMod val="95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télé médecine (santé numérique)</a:t>
            </a:r>
            <a:endParaRPr lang="fr-FR" sz="1900" dirty="0">
              <a:solidFill>
                <a:schemeClr val="bg1">
                  <a:lumMod val="95000"/>
                </a:schemeClr>
              </a:solidFill>
              <a:latin typeface="Poppins" panose="020B0604020202020204" charset="0"/>
              <a:ea typeface="Poppins"/>
              <a:cs typeface="Poppins" panose="020B0604020202020204" charset="0"/>
              <a:sym typeface="Poppi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3" name="Freeform 3"/>
          <p:cNvSpPr/>
          <p:nvPr/>
        </p:nvSpPr>
        <p:spPr>
          <a:xfrm rot="5400000" flipH="1" flipV="1">
            <a:off x="9914419" y="-1965580"/>
            <a:ext cx="7127320" cy="10633046"/>
          </a:xfrm>
          <a:custGeom>
            <a:avLst/>
            <a:gdLst/>
            <a:ahLst/>
            <a:cxnLst/>
            <a:rect l="l" t="t" r="r" b="b"/>
            <a:pathLst>
              <a:path w="7127320" h="10633046">
                <a:moveTo>
                  <a:pt x="7127320" y="10633046"/>
                </a:moveTo>
                <a:lnTo>
                  <a:pt x="0" y="10633046"/>
                </a:lnTo>
                <a:lnTo>
                  <a:pt x="0" y="0"/>
                </a:lnTo>
                <a:lnTo>
                  <a:pt x="7127320" y="0"/>
                </a:lnTo>
                <a:lnTo>
                  <a:pt x="7127320" y="1063304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8726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00000">
            <a:off x="12310684" y="1428169"/>
            <a:ext cx="7127320" cy="10633046"/>
          </a:xfrm>
          <a:custGeom>
            <a:avLst/>
            <a:gdLst/>
            <a:ahLst/>
            <a:cxnLst/>
            <a:rect l="l" t="t" r="r" b="b"/>
            <a:pathLst>
              <a:path w="7127320" h="10633046">
                <a:moveTo>
                  <a:pt x="0" y="0"/>
                </a:moveTo>
                <a:lnTo>
                  <a:pt x="7127320" y="0"/>
                </a:lnTo>
                <a:lnTo>
                  <a:pt x="7127320" y="10633046"/>
                </a:lnTo>
                <a:lnTo>
                  <a:pt x="0" y="106330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87264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" name="Group 5"/>
          <p:cNvGrpSpPr/>
          <p:nvPr/>
        </p:nvGrpSpPr>
        <p:grpSpPr>
          <a:xfrm>
            <a:off x="9668600" y="985658"/>
            <a:ext cx="8272642" cy="827264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804196" y="1121254"/>
            <a:ext cx="8001449" cy="8001449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6067892"/>
            <a:ext cx="7120257" cy="2870200"/>
            <a:chOff x="0" y="-38100"/>
            <a:chExt cx="806969" cy="325292"/>
          </a:xfrm>
        </p:grpSpPr>
        <p:sp>
          <p:nvSpPr>
            <p:cNvPr id="10" name="Freeform 10"/>
            <p:cNvSpPr/>
            <p:nvPr/>
          </p:nvSpPr>
          <p:spPr>
            <a:xfrm>
              <a:off x="7684" y="-27642"/>
              <a:ext cx="799285" cy="287192"/>
            </a:xfrm>
            <a:custGeom>
              <a:avLst/>
              <a:gdLst/>
              <a:ahLst/>
              <a:cxnLst/>
              <a:rect l="l" t="t" r="r" b="b"/>
              <a:pathLst>
                <a:path w="799285" h="287192">
                  <a:moveTo>
                    <a:pt x="85625" y="0"/>
                  </a:moveTo>
                  <a:lnTo>
                    <a:pt x="713660" y="0"/>
                  </a:lnTo>
                  <a:cubicBezTo>
                    <a:pt x="760949" y="0"/>
                    <a:pt x="799285" y="38336"/>
                    <a:pt x="799285" y="85625"/>
                  </a:cubicBezTo>
                  <a:lnTo>
                    <a:pt x="799285" y="201567"/>
                  </a:lnTo>
                  <a:cubicBezTo>
                    <a:pt x="799285" y="248856"/>
                    <a:pt x="760949" y="287192"/>
                    <a:pt x="713660" y="287192"/>
                  </a:cubicBezTo>
                  <a:lnTo>
                    <a:pt x="85625" y="287192"/>
                  </a:lnTo>
                  <a:cubicBezTo>
                    <a:pt x="38336" y="287192"/>
                    <a:pt x="0" y="248856"/>
                    <a:pt x="0" y="201567"/>
                  </a:cubicBezTo>
                  <a:lnTo>
                    <a:pt x="0" y="85625"/>
                  </a:lnTo>
                  <a:cubicBezTo>
                    <a:pt x="0" y="38336"/>
                    <a:pt x="38336" y="0"/>
                    <a:pt x="85625" y="0"/>
                  </a:cubicBezTo>
                  <a:close/>
                </a:path>
              </a:pathLst>
            </a:custGeom>
            <a:solidFill>
              <a:srgbClr val="0070C0"/>
            </a:solidFill>
          </p:spPr>
          <p:txBody>
            <a:bodyPr/>
            <a:lstStyle/>
            <a:p>
              <a:endParaRPr lang="fr-FR">
                <a:solidFill>
                  <a:srgbClr val="0070C0"/>
                </a:solidFill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799285" cy="325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74064" y="1156853"/>
            <a:ext cx="10934700" cy="10222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146"/>
              </a:lnSpc>
            </a:pPr>
            <a:r>
              <a:rPr lang="en-US" sz="6000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</a:t>
            </a:r>
            <a:r>
              <a:rPr lang="en-US" sz="6000" dirty="0" err="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défis</a:t>
            </a:r>
            <a:r>
              <a:rPr lang="en-US" sz="6000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et perspectives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7725" y="2505761"/>
            <a:ext cx="9831898" cy="3600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2800" dirty="0">
                <a:latin typeface="Poppins"/>
                <a:ea typeface="Poppins"/>
                <a:cs typeface="Poppins"/>
              </a:rPr>
              <a:t>Atteindre davantage les jeunes par le numérique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2800" dirty="0">
                <a:latin typeface="Poppins"/>
                <a:ea typeface="Poppins"/>
                <a:cs typeface="Poppins"/>
              </a:rPr>
              <a:t>Renforcement des services non SSR 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2800" dirty="0">
                <a:latin typeface="Poppins"/>
                <a:ea typeface="Poppins"/>
                <a:cs typeface="Poppins"/>
              </a:rPr>
              <a:t>Amélioration continue de la qualité des services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2800" dirty="0">
                <a:latin typeface="Poppins"/>
                <a:ea typeface="Poppins"/>
                <a:cs typeface="Poppins"/>
              </a:rPr>
              <a:t>Finalisation de la Construction de la Clinique de Référence Nationale à Cotonou</a:t>
            </a:r>
          </a:p>
          <a:p>
            <a:pPr lvl="0"/>
            <a:endParaRPr lang="fr-FR" sz="2400" dirty="0">
              <a:latin typeface="Poppins" panose="020B0604020202020204" charset="0"/>
              <a:cs typeface="Poppins" panose="020B060402020202020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835153" y="6667500"/>
            <a:ext cx="5566582" cy="1231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R="0" lvl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800" dirty="0">
                <a:solidFill>
                  <a:schemeClr val="bg1"/>
                </a:solidFill>
                <a:latin typeface="Poppins"/>
                <a:ea typeface="Poppins"/>
                <a:cs typeface="Poppins"/>
              </a:rPr>
              <a:t>Accroissement des ressources locales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-2152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5400000" flipH="1" flipV="1">
            <a:off x="9258716" y="-1859704"/>
            <a:ext cx="5603565" cy="8359800"/>
          </a:xfrm>
          <a:custGeom>
            <a:avLst/>
            <a:gdLst/>
            <a:ahLst/>
            <a:cxnLst/>
            <a:rect l="l" t="t" r="r" b="b"/>
            <a:pathLst>
              <a:path w="5603565" h="8359800">
                <a:moveTo>
                  <a:pt x="5603566" y="8359800"/>
                </a:moveTo>
                <a:lnTo>
                  <a:pt x="0" y="8359800"/>
                </a:lnTo>
                <a:lnTo>
                  <a:pt x="0" y="0"/>
                </a:lnTo>
                <a:lnTo>
                  <a:pt x="5603566" y="0"/>
                </a:lnTo>
                <a:lnTo>
                  <a:pt x="5603566" y="8359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8726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11140172" y="797627"/>
            <a:ext cx="7157353" cy="10495983"/>
          </a:xfrm>
          <a:custGeom>
            <a:avLst/>
            <a:gdLst/>
            <a:ahLst/>
            <a:cxnLst/>
            <a:rect l="l" t="t" r="r" b="b"/>
            <a:pathLst>
              <a:path w="7157353" h="10495983">
                <a:moveTo>
                  <a:pt x="0" y="0"/>
                </a:moveTo>
                <a:lnTo>
                  <a:pt x="7157353" y="0"/>
                </a:lnTo>
                <a:lnTo>
                  <a:pt x="7157353" y="10495983"/>
                </a:lnTo>
                <a:lnTo>
                  <a:pt x="0" y="104959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135949" t="-28181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" name="Group 5"/>
          <p:cNvGrpSpPr/>
          <p:nvPr/>
        </p:nvGrpSpPr>
        <p:grpSpPr>
          <a:xfrm>
            <a:off x="9668600" y="985658"/>
            <a:ext cx="8272642" cy="827264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804196" y="1121254"/>
            <a:ext cx="8001449" cy="8001449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564681" y="7285378"/>
            <a:ext cx="7052458" cy="2534026"/>
            <a:chOff x="0" y="0"/>
            <a:chExt cx="799285" cy="28719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9285" cy="287192"/>
            </a:xfrm>
            <a:custGeom>
              <a:avLst/>
              <a:gdLst/>
              <a:ahLst/>
              <a:cxnLst/>
              <a:rect l="l" t="t" r="r" b="b"/>
              <a:pathLst>
                <a:path w="799285" h="287192">
                  <a:moveTo>
                    <a:pt x="85625" y="0"/>
                  </a:moveTo>
                  <a:lnTo>
                    <a:pt x="713660" y="0"/>
                  </a:lnTo>
                  <a:cubicBezTo>
                    <a:pt x="760949" y="0"/>
                    <a:pt x="799285" y="38336"/>
                    <a:pt x="799285" y="85625"/>
                  </a:cubicBezTo>
                  <a:lnTo>
                    <a:pt x="799285" y="201567"/>
                  </a:lnTo>
                  <a:cubicBezTo>
                    <a:pt x="799285" y="248856"/>
                    <a:pt x="760949" y="287192"/>
                    <a:pt x="713660" y="287192"/>
                  </a:cubicBezTo>
                  <a:lnTo>
                    <a:pt x="85625" y="287192"/>
                  </a:lnTo>
                  <a:cubicBezTo>
                    <a:pt x="38336" y="287192"/>
                    <a:pt x="0" y="248856"/>
                    <a:pt x="0" y="201567"/>
                  </a:cubicBezTo>
                  <a:lnTo>
                    <a:pt x="0" y="85625"/>
                  </a:lnTo>
                  <a:cubicBezTo>
                    <a:pt x="0" y="38336"/>
                    <a:pt x="38336" y="0"/>
                    <a:pt x="85625" y="0"/>
                  </a:cubicBezTo>
                  <a:close/>
                </a:path>
              </a:pathLst>
            </a:custGeom>
            <a:solidFill>
              <a:srgbClr val="0070C0"/>
            </a:solidFill>
          </p:spPr>
          <p:txBody>
            <a:bodyPr/>
            <a:lstStyle/>
            <a:p>
              <a:endParaRPr lang="fr-FR" sz="20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799285" cy="325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sz="20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24246" y="-107754"/>
            <a:ext cx="7356912" cy="1329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321"/>
              </a:lnSpc>
            </a:pPr>
            <a:r>
              <a:rPr lang="en-US" sz="6000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Conclusion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78271" y="1210282"/>
            <a:ext cx="9238868" cy="58169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fr-FR" sz="2800" dirty="0">
                <a:latin typeface="Poppins"/>
                <a:ea typeface="Poppins"/>
                <a:cs typeface="Poppins"/>
                <a:sym typeface="Poppins"/>
              </a:rPr>
              <a:t>La demande en matière des services de santé en général devient de plus en plus forte. </a:t>
            </a:r>
            <a:endParaRPr lang="fr-FR" sz="2800" dirty="0" smtClean="0">
              <a:latin typeface="Poppins"/>
              <a:ea typeface="Poppins"/>
              <a:cs typeface="Poppins"/>
              <a:sym typeface="Poppins"/>
            </a:endParaRPr>
          </a:p>
          <a:p>
            <a:pPr marL="457200" indent="-457200" algn="just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fr-FR" sz="2800" dirty="0" smtClean="0">
                <a:latin typeface="Poppins"/>
                <a:ea typeface="Poppins"/>
                <a:cs typeface="Poppins"/>
                <a:sym typeface="Poppins"/>
              </a:rPr>
              <a:t>Il </a:t>
            </a:r>
            <a:r>
              <a:rPr lang="fr-FR" sz="2800" dirty="0">
                <a:latin typeface="Poppins"/>
                <a:ea typeface="Poppins"/>
                <a:cs typeface="Poppins"/>
                <a:sym typeface="Poppins"/>
              </a:rPr>
              <a:t>est nécessaire de déployer assez d’effort pour pouvoir couvrir tous les besoins en conséquence en offrant des services de qualité. </a:t>
            </a:r>
            <a:endParaRPr lang="fr-FR" sz="2800" dirty="0" smtClean="0">
              <a:latin typeface="Poppins"/>
              <a:ea typeface="Poppins"/>
              <a:cs typeface="Poppins"/>
              <a:sym typeface="Poppins"/>
            </a:endParaRPr>
          </a:p>
          <a:p>
            <a:pPr marL="457200" indent="-457200" algn="just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fr-FR" sz="2800" dirty="0" smtClean="0">
                <a:latin typeface="Poppins"/>
                <a:ea typeface="Poppins"/>
                <a:cs typeface="Poppins"/>
                <a:sym typeface="Poppins"/>
              </a:rPr>
              <a:t>Cela </a:t>
            </a:r>
            <a:r>
              <a:rPr lang="fr-FR" sz="2800" dirty="0">
                <a:latin typeface="Poppins"/>
                <a:ea typeface="Poppins"/>
                <a:cs typeface="Poppins"/>
                <a:sym typeface="Poppins"/>
              </a:rPr>
              <a:t>nécessite en parti l’engagement et le soutien des associations privées qui interviennent dans ce domaine de faire de cet objectif une priorité absolue.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76800" y="8259063"/>
            <a:ext cx="2062490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229"/>
              </a:lnSpc>
              <a:spcBef>
                <a:spcPct val="0"/>
              </a:spcBef>
            </a:pPr>
            <a:r>
              <a:rPr lang="fr-FR" sz="3000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ACTIVISME</a:t>
            </a:r>
            <a:endParaRPr lang="en-US" sz="30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3174"/>
            <a:ext cx="18044517" cy="1045089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666" b="-16666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flipH="1">
            <a:off x="13233938" y="-61042"/>
            <a:ext cx="5058825" cy="6275543"/>
          </a:xfrm>
          <a:custGeom>
            <a:avLst/>
            <a:gdLst/>
            <a:ahLst/>
            <a:cxnLst/>
            <a:rect l="l" t="t" r="r" b="b"/>
            <a:pathLst>
              <a:path w="5263612" h="6275543">
                <a:moveTo>
                  <a:pt x="5263612" y="0"/>
                </a:moveTo>
                <a:lnTo>
                  <a:pt x="0" y="0"/>
                </a:lnTo>
                <a:lnTo>
                  <a:pt x="0" y="6275542"/>
                </a:lnTo>
                <a:lnTo>
                  <a:pt x="5263612" y="6275542"/>
                </a:lnTo>
                <a:lnTo>
                  <a:pt x="526361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8376760" y="1158031"/>
            <a:ext cx="8471366" cy="9128969"/>
          </a:xfrm>
          <a:custGeom>
            <a:avLst/>
            <a:gdLst/>
            <a:ahLst/>
            <a:cxnLst/>
            <a:rect l="l" t="t" r="r" b="b"/>
            <a:pathLst>
              <a:path w="8471366" h="9765263">
                <a:moveTo>
                  <a:pt x="0" y="0"/>
                </a:moveTo>
                <a:lnTo>
                  <a:pt x="8471365" y="0"/>
                </a:lnTo>
                <a:lnTo>
                  <a:pt x="8471365" y="9765263"/>
                </a:lnTo>
                <a:lnTo>
                  <a:pt x="0" y="97652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" name="Group 5"/>
          <p:cNvGrpSpPr/>
          <p:nvPr/>
        </p:nvGrpSpPr>
        <p:grpSpPr>
          <a:xfrm>
            <a:off x="11227250" y="1724568"/>
            <a:ext cx="6812785" cy="681278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338918" y="1836236"/>
            <a:ext cx="6589450" cy="658945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86107" y="5276698"/>
            <a:ext cx="697016" cy="697016"/>
          </a:xfrm>
          <a:custGeom>
            <a:avLst/>
            <a:gdLst/>
            <a:ahLst/>
            <a:cxnLst/>
            <a:rect l="l" t="t" r="r" b="b"/>
            <a:pathLst>
              <a:path w="697016" h="697016">
                <a:moveTo>
                  <a:pt x="0" y="0"/>
                </a:moveTo>
                <a:lnTo>
                  <a:pt x="697016" y="0"/>
                </a:lnTo>
                <a:lnTo>
                  <a:pt x="697016" y="697016"/>
                </a:lnTo>
                <a:lnTo>
                  <a:pt x="0" y="69701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186107" y="6321203"/>
            <a:ext cx="696139" cy="696139"/>
          </a:xfrm>
          <a:custGeom>
            <a:avLst/>
            <a:gdLst/>
            <a:ahLst/>
            <a:cxnLst/>
            <a:rect l="l" t="t" r="r" b="b"/>
            <a:pathLst>
              <a:path w="696139" h="696139">
                <a:moveTo>
                  <a:pt x="0" y="0"/>
                </a:moveTo>
                <a:lnTo>
                  <a:pt x="696139" y="0"/>
                </a:lnTo>
                <a:lnTo>
                  <a:pt x="696139" y="696139"/>
                </a:lnTo>
                <a:lnTo>
                  <a:pt x="0" y="69613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186107" y="7365270"/>
            <a:ext cx="697016" cy="697016"/>
          </a:xfrm>
          <a:custGeom>
            <a:avLst/>
            <a:gdLst/>
            <a:ahLst/>
            <a:cxnLst/>
            <a:rect l="l" t="t" r="r" b="b"/>
            <a:pathLst>
              <a:path w="697016" h="697016">
                <a:moveTo>
                  <a:pt x="0" y="0"/>
                </a:moveTo>
                <a:lnTo>
                  <a:pt x="697016" y="0"/>
                </a:lnTo>
                <a:lnTo>
                  <a:pt x="697016" y="697016"/>
                </a:lnTo>
                <a:lnTo>
                  <a:pt x="0" y="69701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2397433" y="1148236"/>
            <a:ext cx="7749575" cy="5008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38"/>
              </a:lnSpc>
              <a:spcBef>
                <a:spcPct val="0"/>
              </a:spcBef>
            </a:pPr>
            <a:r>
              <a:rPr lang="en-US" sz="3170" spc="-63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2952086"/>
            <a:ext cx="7457520" cy="1522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74"/>
              </a:lnSpc>
              <a:spcBef>
                <a:spcPct val="0"/>
              </a:spcBef>
            </a:pPr>
            <a:r>
              <a:rPr lang="fr-FR" sz="6000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Contacter nous: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24818" y="5310569"/>
            <a:ext cx="6461402" cy="540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4"/>
              </a:lnSpc>
            </a:pPr>
            <a:r>
              <a:rPr lang="en-US" sz="3524" dirty="0" smtClean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  <a:hlinkClick r:id="rId15"/>
              </a:rPr>
              <a:t>www.abpf.org</a:t>
            </a:r>
            <a:r>
              <a:rPr lang="en-US" sz="3524" dirty="0" smtClean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lang="en-US" sz="3524" dirty="0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024818" y="6354636"/>
            <a:ext cx="5138472" cy="540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4"/>
              </a:lnSpc>
            </a:pPr>
            <a:r>
              <a:rPr lang="en-US" sz="3524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+22991532525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24818" y="7399579"/>
            <a:ext cx="6618809" cy="540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4"/>
              </a:lnSpc>
            </a:pPr>
            <a:r>
              <a:rPr lang="en-US" sz="3524" dirty="0" smtClean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  <a:hlinkClick r:id="rId16"/>
              </a:rPr>
              <a:t>abpf@abpf.org</a:t>
            </a:r>
            <a:r>
              <a:rPr lang="en-US" sz="3524" dirty="0" smtClean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lang="en-US" sz="3524" dirty="0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8" name="Image 2" descr="C:\Users\PNLLB\Desktop\ABPF\logo_ABPF news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7" y="442548"/>
            <a:ext cx="4110038" cy="95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" name="Obje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1118267"/>
              </p:ext>
            </p:extLst>
          </p:nvPr>
        </p:nvGraphicFramePr>
        <p:xfrm>
          <a:off x="10993146" y="391296"/>
          <a:ext cx="3640496" cy="1007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r:id="rId18" imgW="8133333" imgH="2172003" progId="MSPhotoEd.3">
                  <p:embed/>
                </p:oleObj>
              </mc:Choice>
              <mc:Fallback>
                <p:oleObj r:id="rId18" imgW="8133333" imgH="2172003" progId="MSPhotoEd.3">
                  <p:embed/>
                  <p:pic>
                    <p:nvPicPr>
                      <p:cNvPr id="16" name="Obje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93146" y="391296"/>
                        <a:ext cx="3640496" cy="100736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6427</TotalTime>
  <Words>692</Words>
  <Application>Microsoft Office PowerPoint</Application>
  <PresentationFormat>Personnalisé</PresentationFormat>
  <Paragraphs>70</Paragraphs>
  <Slides>10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8" baseType="lpstr">
      <vt:lpstr>Poppins</vt:lpstr>
      <vt:lpstr>Arial</vt:lpstr>
      <vt:lpstr>Kollektif Bold</vt:lpstr>
      <vt:lpstr>Poppins Bold</vt:lpstr>
      <vt:lpstr>Calibri</vt:lpstr>
      <vt:lpstr>Wingdings</vt:lpstr>
      <vt:lpstr>Office Theme</vt:lpstr>
      <vt:lpstr>MSPhotoEd.3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Modern Management Development Presentation</dc:title>
  <dc:creator>SPECTRE 13</dc:creator>
  <cp:lastModifiedBy>UTILISATEUR</cp:lastModifiedBy>
  <cp:revision>75</cp:revision>
  <dcterms:created xsi:type="dcterms:W3CDTF">2006-08-16T00:00:00Z</dcterms:created>
  <dcterms:modified xsi:type="dcterms:W3CDTF">2024-09-06T16:47:45Z</dcterms:modified>
  <dc:identifier>DAGOgJufzEA</dc:identifier>
</cp:coreProperties>
</file>