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Lst>
  <p:sldSz cx="18288000" cy="10287000"/>
  <p:notesSz cx="6858000" cy="9144000"/>
  <p:embeddedFontLst>
    <p:embeddedFont>
      <p:font typeface="Poppins" panose="00000500000000000000" pitchFamily="50" charset="0"/>
      <p:regular r:id="rId14"/>
    </p:embeddedFont>
    <p:embeddedFont>
      <p:font typeface="Kollektif Bold" panose="020B0604020202020204" charset="0"/>
      <p:regular r:id="rId15"/>
    </p:embeddedFont>
    <p:embeddedFont>
      <p:font typeface="Poppins Bold" panose="020B0604020202020204" charset="0"/>
      <p:regular r:id="rId16"/>
    </p:embeddedFon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60" d="100"/>
          <a:sy n="60" d="100"/>
        </p:scale>
        <p:origin x="42" y="-3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8.png"/><Relationship Id="rId3" Type="http://schemas.openxmlformats.org/officeDocument/2006/relationships/image" Target="../media/image2.jpg"/><Relationship Id="rId7" Type="http://schemas.openxmlformats.org/officeDocument/2006/relationships/image" Target="../media/image6.svg"/><Relationship Id="rId12"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11" Type="http://schemas.openxmlformats.org/officeDocument/2006/relationships/image" Target="../media/image6.pn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9.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3.pn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4.png"/><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22.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0.sv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25.png"/><Relationship Id="rId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image" Target="../media/image6.sv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3.png"/><Relationship Id="rId7" Type="http://schemas.openxmlformats.org/officeDocument/2006/relationships/image" Target="../media/image26.png"/><Relationship Id="rId17" Type="http://schemas.openxmlformats.org/officeDocument/2006/relationships/image" Target="../media/image30.png"/><Relationship Id="rId2" Type="http://schemas.openxmlformats.org/officeDocument/2006/relationships/image" Target="../media/image1.jpeg"/><Relationship Id="rId16" Type="http://schemas.openxmlformats.org/officeDocument/2006/relationships/image" Target="../media/image34.sv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28.png"/><Relationship Id="rId5" Type="http://schemas.openxmlformats.org/officeDocument/2006/relationships/image" Target="../media/image20.png"/><Relationship Id="rId15" Type="http://schemas.openxmlformats.org/officeDocument/2006/relationships/image" Target="../media/image29.png"/><Relationship Id="rId10" Type="http://schemas.openxmlformats.org/officeDocument/2006/relationships/image" Target="../media/image28.svg"/><Relationship Id="rId4" Type="http://schemas.openxmlformats.org/officeDocument/2006/relationships/image" Target="../media/image6.svg"/><Relationship Id="rId9" Type="http://schemas.openxmlformats.org/officeDocument/2006/relationships/image" Target="../media/image27.png"/><Relationship Id="rId14" Type="http://schemas.openxmlformats.org/officeDocument/2006/relationships/image" Target="../media/image32.sv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14.png"/><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8.svg"/><Relationship Id="rId9"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13" Type="http://schemas.openxmlformats.org/officeDocument/2006/relationships/image" Target="../media/image39.svg"/><Relationship Id="rId18" Type="http://schemas.openxmlformats.org/officeDocument/2006/relationships/image" Target="../media/image37.png"/><Relationship Id="rId3" Type="http://schemas.openxmlformats.org/officeDocument/2006/relationships/image" Target="../media/image3.png"/><Relationship Id="rId21" Type="http://schemas.openxmlformats.org/officeDocument/2006/relationships/image" Target="../media/image39.png"/><Relationship Id="rId7" Type="http://schemas.openxmlformats.org/officeDocument/2006/relationships/image" Target="../media/image34.png"/><Relationship Id="rId12" Type="http://schemas.openxmlformats.org/officeDocument/2006/relationships/image" Target="../media/image35.png"/><Relationship Id="rId17" Type="http://schemas.openxmlformats.org/officeDocument/2006/relationships/image" Target="../media/image14.png"/><Relationship Id="rId2" Type="http://schemas.openxmlformats.org/officeDocument/2006/relationships/image" Target="../media/image1.jpeg"/><Relationship Id="rId16" Type="http://schemas.openxmlformats.org/officeDocument/2006/relationships/image" Target="../media/image5.png"/><Relationship Id="rId20"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37.svg"/><Relationship Id="rId5" Type="http://schemas.openxmlformats.org/officeDocument/2006/relationships/image" Target="../media/image4.png"/><Relationship Id="rId15" Type="http://schemas.openxmlformats.org/officeDocument/2006/relationships/image" Target="../media/image41.svg"/><Relationship Id="rId19" Type="http://schemas.openxmlformats.org/officeDocument/2006/relationships/image" Target="../media/image8.png"/><Relationship Id="rId4" Type="http://schemas.openxmlformats.org/officeDocument/2006/relationships/image" Target="../media/image6.svg"/><Relationship Id="rId14" Type="http://schemas.openxmlformats.org/officeDocument/2006/relationships/image" Target="../media/image36.png"/><Relationship Id="rId2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23" name="Ellipse 22">
            <a:extLst>
              <a:ext uri="{FF2B5EF4-FFF2-40B4-BE49-F238E27FC236}">
                <a16:creationId xmlns:a16="http://schemas.microsoft.com/office/drawing/2014/main" id="{D836C750-A77F-95C0-8C9A-593B50E16F8D}"/>
              </a:ext>
            </a:extLst>
          </p:cNvPr>
          <p:cNvSpPr/>
          <p:nvPr/>
        </p:nvSpPr>
        <p:spPr>
          <a:xfrm>
            <a:off x="10868763" y="1717420"/>
            <a:ext cx="7343037" cy="6812785"/>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reeform 4"/>
          <p:cNvSpPr/>
          <p:nvPr/>
        </p:nvSpPr>
        <p:spPr>
          <a:xfrm flipH="1">
            <a:off x="13233938" y="-61042"/>
            <a:ext cx="5263612" cy="6275543"/>
          </a:xfrm>
          <a:custGeom>
            <a:avLst/>
            <a:gdLst/>
            <a:ahLst/>
            <a:cxnLst/>
            <a:rect l="l" t="t" r="r" b="b"/>
            <a:pathLst>
              <a:path w="5263612" h="6275543">
                <a:moveTo>
                  <a:pt x="5263612" y="0"/>
                </a:moveTo>
                <a:lnTo>
                  <a:pt x="0" y="0"/>
                </a:lnTo>
                <a:lnTo>
                  <a:pt x="0" y="6275542"/>
                </a:lnTo>
                <a:lnTo>
                  <a:pt x="5263612" y="6275542"/>
                </a:lnTo>
                <a:lnTo>
                  <a:pt x="5263612" y="0"/>
                </a:lnTo>
                <a:close/>
              </a:path>
            </a:pathLst>
          </a:custGeom>
          <a:blipFill>
            <a:blip r:embed="rId4">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8376760" y="1158031"/>
            <a:ext cx="8471366" cy="9765263"/>
          </a:xfrm>
          <a:custGeom>
            <a:avLst/>
            <a:gdLst/>
            <a:ahLst/>
            <a:cxnLst/>
            <a:rect l="l" t="t" r="r" b="b"/>
            <a:pathLst>
              <a:path w="8471366" h="9765263">
                <a:moveTo>
                  <a:pt x="0" y="0"/>
                </a:moveTo>
                <a:lnTo>
                  <a:pt x="8471365" y="0"/>
                </a:lnTo>
                <a:lnTo>
                  <a:pt x="8471365" y="9765263"/>
                </a:lnTo>
                <a:lnTo>
                  <a:pt x="0" y="976526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fr-FR"/>
          </a:p>
        </p:txBody>
      </p:sp>
      <p:grpSp>
        <p:nvGrpSpPr>
          <p:cNvPr id="6" name="Group 6"/>
          <p:cNvGrpSpPr/>
          <p:nvPr/>
        </p:nvGrpSpPr>
        <p:grpSpPr>
          <a:xfrm>
            <a:off x="11192302" y="1717421"/>
            <a:ext cx="6812785" cy="6812785"/>
            <a:chOff x="0" y="0"/>
            <a:chExt cx="812800" cy="812800"/>
          </a:xfrm>
          <a:noFill/>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chemeClr val="accent1">
                  <a:lumMod val="75000"/>
                </a:schemeClr>
              </a:solidFill>
            </a:ln>
          </p:spPr>
        </p:sp>
      </p:grpSp>
      <p:sp>
        <p:nvSpPr>
          <p:cNvPr id="11" name="TextBox 11"/>
          <p:cNvSpPr txBox="1"/>
          <p:nvPr/>
        </p:nvSpPr>
        <p:spPr>
          <a:xfrm>
            <a:off x="1028700" y="3210838"/>
            <a:ext cx="8333964" cy="1286337"/>
          </a:xfrm>
          <a:prstGeom prst="rect">
            <a:avLst/>
          </a:prstGeom>
        </p:spPr>
        <p:txBody>
          <a:bodyPr lIns="0" tIns="0" rIns="0" bIns="0" rtlCol="0" anchor="t">
            <a:spAutoFit/>
          </a:bodyPr>
          <a:lstStyle/>
          <a:p>
            <a:pPr algn="l">
              <a:lnSpc>
                <a:spcPts val="9424"/>
              </a:lnSpc>
              <a:spcBef>
                <a:spcPct val="0"/>
              </a:spcBef>
            </a:pPr>
            <a:r>
              <a:rPr lang="en-US" sz="6731">
                <a:solidFill>
                  <a:srgbClr val="1A1A1A"/>
                </a:solidFill>
                <a:latin typeface="Kollektif Bold"/>
                <a:ea typeface="Kollektif Bold"/>
                <a:cs typeface="Kollektif Bold"/>
                <a:sym typeface="Kollektif Bold"/>
              </a:rPr>
              <a:t>PRÉSENTATION DES</a:t>
            </a:r>
          </a:p>
        </p:txBody>
      </p:sp>
      <p:sp>
        <p:nvSpPr>
          <p:cNvPr id="12" name="TextBox 12"/>
          <p:cNvSpPr txBox="1"/>
          <p:nvPr/>
        </p:nvSpPr>
        <p:spPr>
          <a:xfrm>
            <a:off x="1028700" y="4571148"/>
            <a:ext cx="7803020" cy="371897"/>
          </a:xfrm>
          <a:prstGeom prst="rect">
            <a:avLst/>
          </a:prstGeom>
        </p:spPr>
        <p:txBody>
          <a:bodyPr lIns="0" tIns="0" rIns="0" bIns="0" rtlCol="0" anchor="t">
            <a:spAutoFit/>
          </a:bodyPr>
          <a:lstStyle/>
          <a:p>
            <a:pPr algn="l">
              <a:lnSpc>
                <a:spcPts val="2889"/>
              </a:lnSpc>
            </a:pPr>
            <a:r>
              <a:rPr lang="en-US" sz="3009" dirty="0" smtClean="0">
                <a:solidFill>
                  <a:srgbClr val="035397"/>
                </a:solidFill>
                <a:latin typeface="Kollektif Bold"/>
                <a:ea typeface="Kollektif Bold"/>
                <a:cs typeface="Kollektif Bold"/>
                <a:sym typeface="Kollektif Bold"/>
              </a:rPr>
              <a:t>RÉALISATIONS DE ADC </a:t>
            </a:r>
            <a:r>
              <a:rPr lang="en-US" sz="3009" dirty="0" err="1" smtClean="0">
                <a:solidFill>
                  <a:srgbClr val="035397"/>
                </a:solidFill>
                <a:latin typeface="Kollektif Bold"/>
                <a:ea typeface="Kollektif Bold"/>
                <a:cs typeface="Kollektif Bold"/>
                <a:sym typeface="Kollektif Bold"/>
              </a:rPr>
              <a:t>Bénin</a:t>
            </a:r>
            <a:endParaRPr lang="en-US" sz="3009" dirty="0">
              <a:solidFill>
                <a:srgbClr val="035397"/>
              </a:solidFill>
              <a:latin typeface="Kollektif Bold"/>
              <a:ea typeface="Kollektif Bold"/>
              <a:cs typeface="Kollektif Bold"/>
              <a:sym typeface="Kollektif Bold"/>
            </a:endParaRPr>
          </a:p>
        </p:txBody>
      </p:sp>
      <p:sp>
        <p:nvSpPr>
          <p:cNvPr id="15" name="TextBox 15"/>
          <p:cNvSpPr txBox="1"/>
          <p:nvPr/>
        </p:nvSpPr>
        <p:spPr>
          <a:xfrm>
            <a:off x="1028700" y="5861520"/>
            <a:ext cx="7033735" cy="333425"/>
          </a:xfrm>
          <a:prstGeom prst="rect">
            <a:avLst/>
          </a:prstGeom>
        </p:spPr>
        <p:txBody>
          <a:bodyPr lIns="0" tIns="0" rIns="0" bIns="0" rtlCol="0" anchor="t">
            <a:spAutoFit/>
          </a:bodyPr>
          <a:lstStyle/>
          <a:p>
            <a:pPr algn="just">
              <a:lnSpc>
                <a:spcPts val="2560"/>
              </a:lnSpc>
              <a:spcBef>
                <a:spcPct val="0"/>
              </a:spcBef>
            </a:pPr>
            <a:r>
              <a:rPr lang="fr-FR" sz="2000" dirty="0"/>
              <a:t>Prendre soin de vous, c'est notre vocation.</a:t>
            </a:r>
            <a:endParaRPr lang="en-US" sz="1829" dirty="0">
              <a:solidFill>
                <a:srgbClr val="1A1A1A"/>
              </a:solidFill>
              <a:latin typeface="Poppins"/>
              <a:ea typeface="Poppins"/>
              <a:cs typeface="Poppins"/>
              <a:sym typeface="Poppins"/>
            </a:endParaRPr>
          </a:p>
        </p:txBody>
      </p:sp>
      <p:pic>
        <p:nvPicPr>
          <p:cNvPr id="8" name="Imag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8700" y="575927"/>
            <a:ext cx="4076700" cy="1818384"/>
          </a:xfrm>
          <a:prstGeom prst="rect">
            <a:avLst/>
          </a:prstGeom>
        </p:spPr>
      </p:pic>
      <p:pic>
        <p:nvPicPr>
          <p:cNvPr id="9" name="Imag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71018" y="8695130"/>
            <a:ext cx="2782833" cy="906038"/>
          </a:xfrm>
          <a:prstGeom prst="rect">
            <a:avLst/>
          </a:prstGeom>
        </p:spPr>
      </p:pic>
      <p:pic>
        <p:nvPicPr>
          <p:cNvPr id="17" name="Image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59912" y="8471574"/>
            <a:ext cx="2988447" cy="1135610"/>
          </a:xfrm>
          <a:prstGeom prst="rect">
            <a:avLst/>
          </a:prstGeom>
        </p:spPr>
      </p:pic>
      <p:pic>
        <p:nvPicPr>
          <p:cNvPr id="19" name="Image 1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73617" y="7652388"/>
            <a:ext cx="2003382" cy="22080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0" y="0"/>
            <a:ext cx="7765399" cy="9258300"/>
          </a:xfrm>
          <a:custGeom>
            <a:avLst/>
            <a:gdLst/>
            <a:ahLst/>
            <a:cxnLst/>
            <a:rect l="l" t="t" r="r" b="b"/>
            <a:pathLst>
              <a:path w="7765399" h="9258300">
                <a:moveTo>
                  <a:pt x="0" y="0"/>
                </a:moveTo>
                <a:lnTo>
                  <a:pt x="7765399" y="0"/>
                </a:lnTo>
                <a:lnTo>
                  <a:pt x="7765399" y="9258300"/>
                </a:lnTo>
                <a:lnTo>
                  <a:pt x="0" y="92583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Freeform 4"/>
          <p:cNvSpPr/>
          <p:nvPr/>
        </p:nvSpPr>
        <p:spPr>
          <a:xfrm rot="5400000">
            <a:off x="1261684" y="1999669"/>
            <a:ext cx="7127320" cy="10633046"/>
          </a:xfrm>
          <a:custGeom>
            <a:avLst/>
            <a:gdLst/>
            <a:ahLst/>
            <a:cxnLst/>
            <a:rect l="l" t="t" r="r" b="b"/>
            <a:pathLst>
              <a:path w="7127320" h="10633046">
                <a:moveTo>
                  <a:pt x="0" y="0"/>
                </a:moveTo>
                <a:lnTo>
                  <a:pt x="7127320" y="0"/>
                </a:lnTo>
                <a:lnTo>
                  <a:pt x="7127320" y="10633046"/>
                </a:lnTo>
                <a:lnTo>
                  <a:pt x="0" y="10633046"/>
                </a:lnTo>
                <a:lnTo>
                  <a:pt x="0" y="0"/>
                </a:lnTo>
                <a:close/>
              </a:path>
            </a:pathLst>
          </a:custGeom>
          <a:blipFill>
            <a:blip r:embed="rId5">
              <a:extLst>
                <a:ext uri="{96DAC541-7B7A-43D3-8B79-37D633B846F1}">
                  <asvg:svgBlip xmlns="" xmlns:asvg="http://schemas.microsoft.com/office/drawing/2016/SVG/main" r:embed="rId6"/>
                </a:ext>
              </a:extLst>
            </a:blip>
            <a:stretch>
              <a:fillRect l="-87264"/>
            </a:stretch>
          </a:blipFill>
        </p:spPr>
      </p:sp>
      <p:sp>
        <p:nvSpPr>
          <p:cNvPr id="9" name="TextBox 9"/>
          <p:cNvSpPr txBox="1"/>
          <p:nvPr/>
        </p:nvSpPr>
        <p:spPr>
          <a:xfrm>
            <a:off x="9430252" y="1732534"/>
            <a:ext cx="6858199" cy="1273506"/>
          </a:xfrm>
          <a:prstGeom prst="rect">
            <a:avLst/>
          </a:prstGeom>
        </p:spPr>
        <p:txBody>
          <a:bodyPr lIns="0" tIns="0" rIns="0" bIns="0" rtlCol="0" anchor="t">
            <a:spAutoFit/>
          </a:bodyPr>
          <a:lstStyle/>
          <a:p>
            <a:pPr algn="l">
              <a:lnSpc>
                <a:spcPts val="8268"/>
              </a:lnSpc>
            </a:pPr>
            <a:r>
              <a:rPr lang="en-US" sz="8613">
                <a:solidFill>
                  <a:srgbClr val="1A1A1A"/>
                </a:solidFill>
                <a:latin typeface="Kollektif Bold"/>
                <a:ea typeface="Kollektif Bold"/>
                <a:cs typeface="Kollektif Bold"/>
                <a:sym typeface="Kollektif Bold"/>
              </a:rPr>
              <a:t>Contexte</a:t>
            </a:r>
          </a:p>
        </p:txBody>
      </p:sp>
      <p:sp>
        <p:nvSpPr>
          <p:cNvPr id="10" name="TextBox 10"/>
          <p:cNvSpPr txBox="1"/>
          <p:nvPr/>
        </p:nvSpPr>
        <p:spPr>
          <a:xfrm>
            <a:off x="9430252" y="3725065"/>
            <a:ext cx="7486148" cy="2782813"/>
          </a:xfrm>
          <a:prstGeom prst="rect">
            <a:avLst/>
          </a:prstGeom>
        </p:spPr>
        <p:txBody>
          <a:bodyPr wrap="square" lIns="0" tIns="0" rIns="0" bIns="0" rtlCol="0" anchor="t">
            <a:spAutoFit/>
          </a:bodyPr>
          <a:lstStyle/>
          <a:p>
            <a:pPr algn="just">
              <a:lnSpc>
                <a:spcPts val="3120"/>
              </a:lnSpc>
              <a:spcBef>
                <a:spcPct val="0"/>
              </a:spcBef>
            </a:pPr>
            <a:r>
              <a:rPr lang="fr-FR" sz="2229" dirty="0">
                <a:solidFill>
                  <a:srgbClr val="1A1A1A"/>
                </a:solidFill>
                <a:latin typeface="Poppins"/>
                <a:ea typeface="Poppins"/>
                <a:cs typeface="Poppins"/>
                <a:sym typeface="Poppins"/>
              </a:rPr>
              <a:t>Apporter des soins de qualité à des populations démunies est notre passion.   En nous investissant au sud du Bénin dans la commune de </a:t>
            </a:r>
            <a:r>
              <a:rPr lang="fr-FR" sz="2229" dirty="0" err="1">
                <a:solidFill>
                  <a:srgbClr val="1A1A1A"/>
                </a:solidFill>
                <a:latin typeface="Poppins"/>
                <a:ea typeface="Poppins"/>
                <a:cs typeface="Poppins"/>
                <a:sym typeface="Poppins"/>
              </a:rPr>
              <a:t>Zè</a:t>
            </a:r>
            <a:r>
              <a:rPr lang="fr-FR" sz="2229" dirty="0">
                <a:solidFill>
                  <a:srgbClr val="1A1A1A"/>
                </a:solidFill>
                <a:latin typeface="Poppins"/>
                <a:ea typeface="Poppins"/>
                <a:cs typeface="Poppins"/>
                <a:sym typeface="Poppins"/>
              </a:rPr>
              <a:t>,  arrondissement de </a:t>
            </a:r>
            <a:r>
              <a:rPr lang="fr-FR" sz="2229" dirty="0" err="1">
                <a:solidFill>
                  <a:srgbClr val="1A1A1A"/>
                </a:solidFill>
                <a:latin typeface="Poppins"/>
                <a:ea typeface="Poppins"/>
                <a:cs typeface="Poppins"/>
                <a:sym typeface="Poppins"/>
              </a:rPr>
              <a:t>Sèdjè</a:t>
            </a:r>
            <a:r>
              <a:rPr lang="fr-FR" sz="2229" dirty="0">
                <a:solidFill>
                  <a:srgbClr val="1A1A1A"/>
                </a:solidFill>
                <a:latin typeface="Poppins"/>
                <a:ea typeface="Poppins"/>
                <a:cs typeface="Poppins"/>
                <a:sym typeface="Poppins"/>
              </a:rPr>
              <a:t> </a:t>
            </a:r>
            <a:r>
              <a:rPr lang="fr-FR" sz="2229" dirty="0" err="1">
                <a:solidFill>
                  <a:srgbClr val="1A1A1A"/>
                </a:solidFill>
                <a:latin typeface="Poppins"/>
                <a:ea typeface="Poppins"/>
                <a:cs typeface="Poppins"/>
                <a:sym typeface="Poppins"/>
              </a:rPr>
              <a:t>Houégoudo</a:t>
            </a:r>
            <a:r>
              <a:rPr lang="fr-FR" sz="2229" dirty="0">
                <a:solidFill>
                  <a:srgbClr val="1A1A1A"/>
                </a:solidFill>
                <a:latin typeface="Poppins"/>
                <a:ea typeface="Poppins"/>
                <a:cs typeface="Poppins"/>
                <a:sym typeface="Poppins"/>
              </a:rPr>
              <a:t>, nous- nous positionnons dans la logique de la médecine en zone avancée. Histoire que d'être là où il faut être,  quelle que soit la difficulté et les stéréotypes...</a:t>
            </a:r>
            <a:endParaRPr lang="en-US" sz="2229" dirty="0">
              <a:solidFill>
                <a:srgbClr val="1A1A1A"/>
              </a:solidFill>
              <a:latin typeface="Poppins"/>
              <a:ea typeface="Poppins"/>
              <a:cs typeface="Poppins"/>
              <a:sym typeface="Poppins"/>
            </a:endParaRPr>
          </a:p>
        </p:txBody>
      </p:sp>
      <p:pic>
        <p:nvPicPr>
          <p:cNvPr id="13" name="Image 12"/>
          <p:cNvPicPr>
            <a:picLocks noChangeAspect="1"/>
          </p:cNvPicPr>
          <p:nvPr/>
        </p:nvPicPr>
        <p:blipFill>
          <a:blip r:embed="rId7"/>
          <a:stretch>
            <a:fillRect/>
          </a:stretch>
        </p:blipFill>
        <p:spPr>
          <a:xfrm>
            <a:off x="906053" y="1071108"/>
            <a:ext cx="8278610" cy="8012665"/>
          </a:xfrm>
          <a:prstGeom prst="rect">
            <a:avLst/>
          </a:prstGeom>
        </p:spPr>
      </p:pic>
      <p:pic>
        <p:nvPicPr>
          <p:cNvPr id="14" name="Imag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81200" y="1832746"/>
            <a:ext cx="6988671" cy="696835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9944100" y="1028700"/>
            <a:ext cx="7315200" cy="3936908"/>
          </a:xfrm>
          <a:custGeom>
            <a:avLst/>
            <a:gdLst/>
            <a:ahLst/>
            <a:cxnLst/>
            <a:rect l="l" t="t" r="r" b="b"/>
            <a:pathLst>
              <a:path w="7315200" h="3936908">
                <a:moveTo>
                  <a:pt x="0" y="0"/>
                </a:moveTo>
                <a:lnTo>
                  <a:pt x="7315200" y="0"/>
                </a:lnTo>
                <a:lnTo>
                  <a:pt x="7315200" y="3936908"/>
                </a:lnTo>
                <a:lnTo>
                  <a:pt x="0" y="3936908"/>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TextBox 4"/>
          <p:cNvSpPr txBox="1"/>
          <p:nvPr/>
        </p:nvSpPr>
        <p:spPr>
          <a:xfrm>
            <a:off x="1028700" y="1473456"/>
            <a:ext cx="7810814" cy="1115690"/>
          </a:xfrm>
          <a:prstGeom prst="rect">
            <a:avLst/>
          </a:prstGeom>
        </p:spPr>
        <p:txBody>
          <a:bodyPr lIns="0" tIns="0" rIns="0" bIns="0" rtlCol="0" anchor="t">
            <a:spAutoFit/>
          </a:bodyPr>
          <a:lstStyle/>
          <a:p>
            <a:pPr algn="ctr">
              <a:lnSpc>
                <a:spcPts val="8681"/>
              </a:lnSpc>
            </a:pPr>
            <a:r>
              <a:rPr lang="en-US" sz="7548" dirty="0" smtClean="0">
                <a:solidFill>
                  <a:srgbClr val="1A1A1A"/>
                </a:solidFill>
                <a:latin typeface="Kollektif Bold"/>
                <a:ea typeface="Kollektif Bold"/>
                <a:cs typeface="Kollektif Bold"/>
                <a:sym typeface="Kollektif Bold"/>
              </a:rPr>
              <a:t>Vision </a:t>
            </a:r>
            <a:r>
              <a:rPr lang="en-US" sz="7548" dirty="0" smtClean="0">
                <a:solidFill>
                  <a:srgbClr val="1A1A1A"/>
                </a:solidFill>
                <a:latin typeface="Kollektif Bold"/>
                <a:ea typeface="Kollektif Bold"/>
                <a:cs typeface="Kollektif Bold"/>
                <a:sym typeface="Kollektif Bold"/>
              </a:rPr>
              <a:t>et</a:t>
            </a:r>
            <a:r>
              <a:rPr lang="en-US" sz="7548" dirty="0" smtClean="0">
                <a:solidFill>
                  <a:srgbClr val="1A1A1A"/>
                </a:solidFill>
                <a:latin typeface="Kollektif Bold"/>
                <a:ea typeface="Kollektif Bold"/>
                <a:cs typeface="Kollektif Bold"/>
                <a:sym typeface="Kollektif Bold"/>
              </a:rPr>
              <a:t> Mission</a:t>
            </a:r>
            <a:endParaRPr lang="en-US" sz="7548" dirty="0">
              <a:solidFill>
                <a:srgbClr val="1A1A1A"/>
              </a:solidFill>
              <a:latin typeface="Kollektif Bold"/>
              <a:ea typeface="Kollektif Bold"/>
              <a:cs typeface="Kollektif Bold"/>
              <a:sym typeface="Kollektif Bold"/>
            </a:endParaRPr>
          </a:p>
        </p:txBody>
      </p:sp>
      <p:sp>
        <p:nvSpPr>
          <p:cNvPr id="5" name="TextBox 5"/>
          <p:cNvSpPr txBox="1"/>
          <p:nvPr/>
        </p:nvSpPr>
        <p:spPr>
          <a:xfrm>
            <a:off x="1028700" y="3266569"/>
            <a:ext cx="7886700" cy="1598515"/>
          </a:xfrm>
          <a:prstGeom prst="rect">
            <a:avLst/>
          </a:prstGeom>
        </p:spPr>
        <p:txBody>
          <a:bodyPr wrap="square" lIns="0" tIns="0" rIns="0" bIns="0" rtlCol="0" anchor="t">
            <a:spAutoFit/>
          </a:bodyPr>
          <a:lstStyle/>
          <a:p>
            <a:pPr algn="just">
              <a:lnSpc>
                <a:spcPts val="3120"/>
              </a:lnSpc>
              <a:spcBef>
                <a:spcPct val="0"/>
              </a:spcBef>
            </a:pPr>
            <a:r>
              <a:rPr lang="fr-FR" sz="2800" dirty="0"/>
              <a:t>Créer des liens de solidarité par-delà les frontières sont à l’origine d’un nouvel élan qui ne peut plus être ignoré. Ainsi unissons-nous pour construire un monde plus </a:t>
            </a:r>
            <a:r>
              <a:rPr lang="fr-FR" sz="2800" dirty="0" smtClean="0"/>
              <a:t>équitable</a:t>
            </a:r>
            <a:r>
              <a:rPr lang="fr-FR" sz="2800" dirty="0"/>
              <a:t>.</a:t>
            </a:r>
            <a:endParaRPr lang="en-US" sz="2400" dirty="0">
              <a:solidFill>
                <a:srgbClr val="1A1A1A"/>
              </a:solidFill>
              <a:latin typeface="Poppins"/>
              <a:ea typeface="Poppins"/>
              <a:cs typeface="Poppins"/>
              <a:sym typeface="Poppins"/>
            </a:endParaRPr>
          </a:p>
        </p:txBody>
      </p:sp>
      <p:sp>
        <p:nvSpPr>
          <p:cNvPr id="6" name="Freeform 6"/>
          <p:cNvSpPr/>
          <p:nvPr/>
        </p:nvSpPr>
        <p:spPr>
          <a:xfrm>
            <a:off x="9944100" y="5321392"/>
            <a:ext cx="7315200" cy="3936908"/>
          </a:xfrm>
          <a:custGeom>
            <a:avLst/>
            <a:gdLst/>
            <a:ahLst/>
            <a:cxnLst/>
            <a:rect l="l" t="t" r="r" b="b"/>
            <a:pathLst>
              <a:path w="7315200" h="3936908">
                <a:moveTo>
                  <a:pt x="0" y="0"/>
                </a:moveTo>
                <a:lnTo>
                  <a:pt x="7315200" y="0"/>
                </a:lnTo>
                <a:lnTo>
                  <a:pt x="7315200" y="3936908"/>
                </a:lnTo>
                <a:lnTo>
                  <a:pt x="0" y="3936908"/>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7" name="TextBox 7"/>
          <p:cNvSpPr txBox="1"/>
          <p:nvPr/>
        </p:nvSpPr>
        <p:spPr>
          <a:xfrm>
            <a:off x="11470643" y="2572148"/>
            <a:ext cx="4378957" cy="1388842"/>
          </a:xfrm>
          <a:prstGeom prst="rect">
            <a:avLst/>
          </a:prstGeom>
        </p:spPr>
        <p:txBody>
          <a:bodyPr wrap="square" lIns="0" tIns="0" rIns="0" bIns="0" rtlCol="0" anchor="t">
            <a:spAutoFit/>
          </a:bodyPr>
          <a:lstStyle/>
          <a:p>
            <a:pPr algn="just">
              <a:lnSpc>
                <a:spcPts val="1777"/>
              </a:lnSpc>
              <a:spcBef>
                <a:spcPct val="0"/>
              </a:spcBef>
            </a:pPr>
            <a:r>
              <a:rPr lang="fr-FR" sz="1600" dirty="0">
                <a:solidFill>
                  <a:schemeClr val="bg1"/>
                </a:solidFill>
              </a:rPr>
              <a:t>Elle s’articule autour du dicton qui dit : “un esprit saint dans un corps sain”. Ainsi, apporter des soins de qualité et à peu de frais aux </a:t>
            </a:r>
            <a:r>
              <a:rPr lang="fr-FR" sz="1600" dirty="0" smtClean="0">
                <a:solidFill>
                  <a:schemeClr val="bg1"/>
                </a:solidFill>
              </a:rPr>
              <a:t>populations </a:t>
            </a:r>
            <a:r>
              <a:rPr lang="fr-FR" sz="1600" dirty="0">
                <a:solidFill>
                  <a:schemeClr val="bg1"/>
                </a:solidFill>
              </a:rPr>
              <a:t>des zones reculées du Bénin, en prenant part dans l’éradication de nombreuses </a:t>
            </a:r>
            <a:r>
              <a:rPr lang="fr-FR" sz="1600" dirty="0" smtClean="0">
                <a:solidFill>
                  <a:schemeClr val="bg1"/>
                </a:solidFill>
              </a:rPr>
              <a:t>affections </a:t>
            </a:r>
            <a:r>
              <a:rPr lang="fr-FR" sz="1600" dirty="0">
                <a:solidFill>
                  <a:schemeClr val="bg1"/>
                </a:solidFill>
              </a:rPr>
              <a:t>mortelles ou invalidantes.</a:t>
            </a:r>
            <a:endParaRPr lang="en-US" sz="1400" dirty="0">
              <a:solidFill>
                <a:schemeClr val="bg1"/>
              </a:solidFill>
              <a:latin typeface="Poppins"/>
              <a:ea typeface="Poppins"/>
              <a:cs typeface="Poppins"/>
              <a:sym typeface="Poppins"/>
            </a:endParaRPr>
          </a:p>
        </p:txBody>
      </p:sp>
      <p:sp>
        <p:nvSpPr>
          <p:cNvPr id="8" name="TextBox 8"/>
          <p:cNvSpPr txBox="1"/>
          <p:nvPr/>
        </p:nvSpPr>
        <p:spPr>
          <a:xfrm>
            <a:off x="12234093" y="1749256"/>
            <a:ext cx="2735214" cy="701423"/>
          </a:xfrm>
          <a:prstGeom prst="rect">
            <a:avLst/>
          </a:prstGeom>
        </p:spPr>
        <p:txBody>
          <a:bodyPr lIns="0" tIns="0" rIns="0" bIns="0" rtlCol="0" anchor="t">
            <a:spAutoFit/>
          </a:bodyPr>
          <a:lstStyle/>
          <a:p>
            <a:pPr algn="ctr">
              <a:lnSpc>
                <a:spcPts val="5136"/>
              </a:lnSpc>
              <a:spcBef>
                <a:spcPct val="0"/>
              </a:spcBef>
            </a:pPr>
            <a:r>
              <a:rPr lang="en-US" sz="3668">
                <a:solidFill>
                  <a:srgbClr val="FFFFFF"/>
                </a:solidFill>
                <a:latin typeface="Kollektif Bold"/>
                <a:ea typeface="Kollektif Bold"/>
                <a:cs typeface="Kollektif Bold"/>
                <a:sym typeface="Kollektif Bold"/>
              </a:rPr>
              <a:t>Vision</a:t>
            </a:r>
          </a:p>
        </p:txBody>
      </p:sp>
      <p:sp>
        <p:nvSpPr>
          <p:cNvPr id="9" name="TextBox 9"/>
          <p:cNvSpPr txBox="1"/>
          <p:nvPr/>
        </p:nvSpPr>
        <p:spPr>
          <a:xfrm>
            <a:off x="11392671" y="6266408"/>
            <a:ext cx="4685529" cy="2077492"/>
          </a:xfrm>
          <a:prstGeom prst="rect">
            <a:avLst/>
          </a:prstGeom>
        </p:spPr>
        <p:txBody>
          <a:bodyPr wrap="square" lIns="0" tIns="0" rIns="0" bIns="0" rtlCol="0" anchor="t">
            <a:spAutoFit/>
          </a:bodyPr>
          <a:lstStyle/>
          <a:p>
            <a:pPr marL="171450" indent="-171450" algn="just">
              <a:lnSpc>
                <a:spcPts val="1777"/>
              </a:lnSpc>
              <a:spcBef>
                <a:spcPct val="0"/>
              </a:spcBef>
              <a:buFont typeface="Arial" panose="020B0604020202020204" pitchFamily="34" charset="0"/>
              <a:buChar char="•"/>
            </a:pPr>
            <a:r>
              <a:rPr lang="fr-FR" sz="1400" dirty="0" smtClean="0">
                <a:solidFill>
                  <a:schemeClr val="bg1"/>
                </a:solidFill>
              </a:rPr>
              <a:t>Promouvoir </a:t>
            </a:r>
            <a:r>
              <a:rPr lang="fr-FR" sz="1400" dirty="0">
                <a:solidFill>
                  <a:schemeClr val="bg1"/>
                </a:solidFill>
              </a:rPr>
              <a:t>le développement humain durable à la base ; </a:t>
            </a:r>
            <a:endParaRPr lang="fr-FR" sz="1400" dirty="0" smtClean="0">
              <a:solidFill>
                <a:schemeClr val="bg1"/>
              </a:solidFill>
            </a:endParaRPr>
          </a:p>
          <a:p>
            <a:pPr marL="171450" indent="-171450" algn="just">
              <a:lnSpc>
                <a:spcPts val="1777"/>
              </a:lnSpc>
              <a:spcBef>
                <a:spcPct val="0"/>
              </a:spcBef>
              <a:buFont typeface="Arial" panose="020B0604020202020204" pitchFamily="34" charset="0"/>
              <a:buChar char="•"/>
            </a:pPr>
            <a:r>
              <a:rPr lang="fr-FR" sz="1400" dirty="0" smtClean="0">
                <a:solidFill>
                  <a:schemeClr val="bg1"/>
                </a:solidFill>
              </a:rPr>
              <a:t>Renforcer </a:t>
            </a:r>
            <a:r>
              <a:rPr lang="fr-FR" sz="1400" dirty="0">
                <a:solidFill>
                  <a:schemeClr val="bg1"/>
                </a:solidFill>
              </a:rPr>
              <a:t>l’engagement communautaire pour la Santé ; </a:t>
            </a:r>
            <a:endParaRPr lang="fr-FR" sz="1400" dirty="0" smtClean="0">
              <a:solidFill>
                <a:schemeClr val="bg1"/>
              </a:solidFill>
            </a:endParaRPr>
          </a:p>
          <a:p>
            <a:pPr marL="171450" indent="-171450" algn="just">
              <a:lnSpc>
                <a:spcPts val="1777"/>
              </a:lnSpc>
              <a:spcBef>
                <a:spcPct val="0"/>
              </a:spcBef>
              <a:buFont typeface="Arial" panose="020B0604020202020204" pitchFamily="34" charset="0"/>
              <a:buChar char="•"/>
            </a:pPr>
            <a:r>
              <a:rPr lang="fr-FR" sz="1400" dirty="0" smtClean="0">
                <a:solidFill>
                  <a:schemeClr val="bg1"/>
                </a:solidFill>
              </a:rPr>
              <a:t>Faciliter </a:t>
            </a:r>
            <a:r>
              <a:rPr lang="fr-FR" sz="1400" dirty="0">
                <a:solidFill>
                  <a:schemeClr val="bg1"/>
                </a:solidFill>
              </a:rPr>
              <a:t>l’Accès aux services médicaux abordables ; </a:t>
            </a:r>
            <a:endParaRPr lang="fr-FR" sz="1400" dirty="0" smtClean="0">
              <a:solidFill>
                <a:schemeClr val="bg1"/>
              </a:solidFill>
            </a:endParaRPr>
          </a:p>
          <a:p>
            <a:pPr marL="171450" indent="-171450" algn="just">
              <a:lnSpc>
                <a:spcPts val="1777"/>
              </a:lnSpc>
              <a:spcBef>
                <a:spcPct val="0"/>
              </a:spcBef>
              <a:buFont typeface="Arial" panose="020B0604020202020204" pitchFamily="34" charset="0"/>
              <a:buChar char="•"/>
            </a:pPr>
            <a:r>
              <a:rPr lang="fr-FR" sz="1400" dirty="0" smtClean="0">
                <a:solidFill>
                  <a:schemeClr val="bg1"/>
                </a:solidFill>
              </a:rPr>
              <a:t>Apporter </a:t>
            </a:r>
            <a:r>
              <a:rPr lang="fr-FR" sz="1400" dirty="0">
                <a:solidFill>
                  <a:schemeClr val="bg1"/>
                </a:solidFill>
              </a:rPr>
              <a:t>assistance aux écoles rurales publiques ; </a:t>
            </a:r>
            <a:endParaRPr lang="fr-FR" sz="1400" dirty="0" smtClean="0">
              <a:solidFill>
                <a:schemeClr val="bg1"/>
              </a:solidFill>
            </a:endParaRPr>
          </a:p>
          <a:p>
            <a:pPr marL="171450" indent="-171450" algn="just">
              <a:lnSpc>
                <a:spcPts val="1777"/>
              </a:lnSpc>
              <a:spcBef>
                <a:spcPct val="0"/>
              </a:spcBef>
              <a:buFont typeface="Arial" panose="020B0604020202020204" pitchFamily="34" charset="0"/>
              <a:buChar char="•"/>
            </a:pPr>
            <a:r>
              <a:rPr lang="fr-FR" sz="1400" dirty="0" smtClean="0">
                <a:solidFill>
                  <a:schemeClr val="bg1"/>
                </a:solidFill>
              </a:rPr>
              <a:t>Contribuer </a:t>
            </a:r>
            <a:r>
              <a:rPr lang="fr-FR" sz="1400" dirty="0">
                <a:solidFill>
                  <a:schemeClr val="bg1"/>
                </a:solidFill>
              </a:rPr>
              <a:t>à la promotion des médias pour le développement à la base </a:t>
            </a:r>
            <a:r>
              <a:rPr lang="fr-FR" sz="1400" dirty="0" smtClean="0">
                <a:solidFill>
                  <a:schemeClr val="bg1"/>
                </a:solidFill>
              </a:rPr>
              <a:t>;</a:t>
            </a:r>
          </a:p>
          <a:p>
            <a:pPr marL="171450" indent="-171450" algn="just">
              <a:lnSpc>
                <a:spcPts val="1777"/>
              </a:lnSpc>
              <a:spcBef>
                <a:spcPct val="0"/>
              </a:spcBef>
              <a:buFont typeface="Arial" panose="020B0604020202020204" pitchFamily="34" charset="0"/>
              <a:buChar char="•"/>
            </a:pPr>
            <a:r>
              <a:rPr lang="fr-FR" sz="1400" dirty="0" smtClean="0">
                <a:solidFill>
                  <a:schemeClr val="bg1"/>
                </a:solidFill>
              </a:rPr>
              <a:t> Monter </a:t>
            </a:r>
            <a:r>
              <a:rPr lang="fr-FR" sz="1400" dirty="0">
                <a:solidFill>
                  <a:schemeClr val="bg1"/>
                </a:solidFill>
              </a:rPr>
              <a:t>et appuyer des projets ayant pour but de faciliter l’accès à </a:t>
            </a:r>
            <a:r>
              <a:rPr lang="fr-FR" sz="1400" dirty="0" smtClean="0">
                <a:solidFill>
                  <a:schemeClr val="bg1"/>
                </a:solidFill>
              </a:rPr>
              <a:t>la formation </a:t>
            </a:r>
            <a:r>
              <a:rPr lang="fr-FR" sz="1400" dirty="0">
                <a:solidFill>
                  <a:schemeClr val="bg1"/>
                </a:solidFill>
              </a:rPr>
              <a:t>et l’insertion socioprofessionnelle des </a:t>
            </a:r>
            <a:r>
              <a:rPr lang="fr-FR" sz="1400" dirty="0" smtClean="0">
                <a:solidFill>
                  <a:schemeClr val="bg1"/>
                </a:solidFill>
              </a:rPr>
              <a:t>jeunes</a:t>
            </a:r>
          </a:p>
        </p:txBody>
      </p:sp>
      <p:sp>
        <p:nvSpPr>
          <p:cNvPr id="10" name="TextBox 10"/>
          <p:cNvSpPr txBox="1"/>
          <p:nvPr/>
        </p:nvSpPr>
        <p:spPr>
          <a:xfrm>
            <a:off x="12234093" y="5648105"/>
            <a:ext cx="2735214" cy="701423"/>
          </a:xfrm>
          <a:prstGeom prst="rect">
            <a:avLst/>
          </a:prstGeom>
        </p:spPr>
        <p:txBody>
          <a:bodyPr lIns="0" tIns="0" rIns="0" bIns="0" rtlCol="0" anchor="t">
            <a:spAutoFit/>
          </a:bodyPr>
          <a:lstStyle/>
          <a:p>
            <a:pPr algn="ctr">
              <a:lnSpc>
                <a:spcPts val="5136"/>
              </a:lnSpc>
              <a:spcBef>
                <a:spcPct val="0"/>
              </a:spcBef>
            </a:pPr>
            <a:r>
              <a:rPr lang="en-US" sz="3668" dirty="0">
                <a:solidFill>
                  <a:srgbClr val="FFFFFF"/>
                </a:solidFill>
                <a:latin typeface="Kollektif Bold"/>
                <a:ea typeface="Kollektif Bold"/>
                <a:cs typeface="Kollektif Bold"/>
                <a:sym typeface="Kollektif Bold"/>
              </a:rPr>
              <a:t>Mission</a:t>
            </a:r>
          </a:p>
        </p:txBody>
      </p:sp>
      <p:pic>
        <p:nvPicPr>
          <p:cNvPr id="11" name="Imag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52600" y="4735512"/>
            <a:ext cx="5715000" cy="5531410"/>
          </a:xfrm>
          <a:prstGeom prst="rect">
            <a:avLst/>
          </a:prstGeom>
        </p:spPr>
      </p:pic>
      <p:sp>
        <p:nvSpPr>
          <p:cNvPr id="12" name="Freeform 8"/>
          <p:cNvSpPr/>
          <p:nvPr/>
        </p:nvSpPr>
        <p:spPr>
          <a:xfrm>
            <a:off x="2438400" y="5219700"/>
            <a:ext cx="4962682" cy="4890005"/>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rot="5400000">
            <a:off x="12310684" y="1428169"/>
            <a:ext cx="7127320" cy="10633046"/>
          </a:xfrm>
          <a:custGeom>
            <a:avLst/>
            <a:gdLst/>
            <a:ahLst/>
            <a:cxnLst/>
            <a:rect l="l" t="t" r="r" b="b"/>
            <a:pathLst>
              <a:path w="7127320" h="10633046">
                <a:moveTo>
                  <a:pt x="0" y="0"/>
                </a:moveTo>
                <a:lnTo>
                  <a:pt x="7127320" y="0"/>
                </a:lnTo>
                <a:lnTo>
                  <a:pt x="7127320" y="10633046"/>
                </a:lnTo>
                <a:lnTo>
                  <a:pt x="0" y="10633046"/>
                </a:lnTo>
                <a:lnTo>
                  <a:pt x="0" y="0"/>
                </a:lnTo>
                <a:close/>
              </a:path>
            </a:pathLst>
          </a:custGeom>
          <a:blipFill>
            <a:blip r:embed="rId3">
              <a:extLst>
                <a:ext uri="{96DAC541-7B7A-43D3-8B79-37D633B846F1}">
                  <asvg:svgBlip xmlns="" xmlns:asvg="http://schemas.microsoft.com/office/drawing/2016/SVG/main" r:embed="rId4"/>
                </a:ext>
              </a:extLst>
            </a:blip>
            <a:stretch>
              <a:fillRect l="-87264"/>
            </a:stretch>
          </a:blipFill>
        </p:spPr>
      </p:sp>
      <p:sp>
        <p:nvSpPr>
          <p:cNvPr id="11" name="TextBox 11"/>
          <p:cNvSpPr txBox="1"/>
          <p:nvPr/>
        </p:nvSpPr>
        <p:spPr>
          <a:xfrm>
            <a:off x="991532" y="938346"/>
            <a:ext cx="7464507" cy="820738"/>
          </a:xfrm>
          <a:prstGeom prst="rect">
            <a:avLst/>
          </a:prstGeom>
        </p:spPr>
        <p:txBody>
          <a:bodyPr lIns="0" tIns="0" rIns="0" bIns="0" rtlCol="0" anchor="t">
            <a:spAutoFit/>
          </a:bodyPr>
          <a:lstStyle/>
          <a:p>
            <a:pPr algn="l">
              <a:lnSpc>
                <a:spcPts val="6432"/>
              </a:lnSpc>
            </a:pPr>
            <a:r>
              <a:rPr lang="en-US" sz="5593" dirty="0">
                <a:solidFill>
                  <a:srgbClr val="1A1A1A"/>
                </a:solidFill>
                <a:latin typeface="Kollektif Bold"/>
                <a:ea typeface="Kollektif Bold"/>
                <a:cs typeface="Kollektif Bold"/>
                <a:sym typeface="Kollektif Bold"/>
              </a:rPr>
              <a:t>Nos </a:t>
            </a:r>
            <a:r>
              <a:rPr lang="en-US" sz="5593" dirty="0" err="1">
                <a:solidFill>
                  <a:srgbClr val="1A1A1A"/>
                </a:solidFill>
                <a:latin typeface="Kollektif Bold"/>
                <a:ea typeface="Kollektif Bold"/>
                <a:cs typeface="Kollektif Bold"/>
                <a:sym typeface="Kollektif Bold"/>
              </a:rPr>
              <a:t>O</a:t>
            </a:r>
            <a:r>
              <a:rPr lang="en-US" sz="5593" dirty="0" err="1" smtClean="0">
                <a:solidFill>
                  <a:srgbClr val="1A1A1A"/>
                </a:solidFill>
                <a:latin typeface="Kollektif Bold"/>
                <a:ea typeface="Kollektif Bold"/>
                <a:cs typeface="Kollektif Bold"/>
                <a:sym typeface="Kollektif Bold"/>
              </a:rPr>
              <a:t>bjectifs</a:t>
            </a:r>
            <a:r>
              <a:rPr lang="en-US" sz="5593" dirty="0" smtClean="0">
                <a:solidFill>
                  <a:srgbClr val="1A1A1A"/>
                </a:solidFill>
                <a:latin typeface="Kollektif Bold"/>
                <a:ea typeface="Kollektif Bold"/>
                <a:cs typeface="Kollektif Bold"/>
                <a:sym typeface="Kollektif Bold"/>
              </a:rPr>
              <a:t> </a:t>
            </a:r>
            <a:endParaRPr lang="en-US" sz="5593" dirty="0">
              <a:solidFill>
                <a:srgbClr val="1A1A1A"/>
              </a:solidFill>
              <a:latin typeface="Kollektif Bold"/>
              <a:ea typeface="Kollektif Bold"/>
              <a:cs typeface="Kollektif Bold"/>
              <a:sym typeface="Kollektif Bold"/>
            </a:endParaRPr>
          </a:p>
        </p:txBody>
      </p:sp>
      <p:pic>
        <p:nvPicPr>
          <p:cNvPr id="16" name="Imag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1906" y="1079391"/>
            <a:ext cx="7696216" cy="7448979"/>
          </a:xfrm>
          <a:prstGeom prst="rect">
            <a:avLst/>
          </a:prstGeom>
        </p:spPr>
      </p:pic>
      <p:sp>
        <p:nvSpPr>
          <p:cNvPr id="17" name="TextBox 12"/>
          <p:cNvSpPr txBox="1"/>
          <p:nvPr/>
        </p:nvSpPr>
        <p:spPr>
          <a:xfrm>
            <a:off x="969076" y="2263244"/>
            <a:ext cx="8552830" cy="6347892"/>
          </a:xfrm>
          <a:prstGeom prst="rect">
            <a:avLst/>
          </a:prstGeom>
        </p:spPr>
        <p:txBody>
          <a:bodyPr wrap="square" lIns="0" tIns="0" rIns="0" bIns="0" rtlCol="0" anchor="t">
            <a:spAutoFit/>
          </a:bodyPr>
          <a:lstStyle/>
          <a:p>
            <a:pPr algn="just">
              <a:lnSpc>
                <a:spcPts val="3260"/>
              </a:lnSpc>
              <a:spcBef>
                <a:spcPct val="0"/>
              </a:spcBef>
            </a:pPr>
            <a:r>
              <a:rPr lang="fr-FR" sz="2400" dirty="0"/>
              <a:t>L'objectif de la Clinique Maïa est de devenir un centre d'excellence médicale en offrant des soins de santé intégrés et de haute qualité, centrés sur le patient et respectant les normes internationales les plus strictes. Nous nous engageons à garantir la sécurité et le bien-être de nos patients grâce à des protocoles de soins rigoureux et à une équipe multidisciplinaire hautement qualifiée, capable d’intervenir efficacement dans nos domaines clés : hospitalisation, médecine générale, soins intensifs cardiologiques (USIC), maternité, pédiatrie, et néonatalogie. Nous visons à personnaliser chaque prise en charge en tenant compte des besoins spécifiques et du parcours de chaque patient, tout en créant un environnement de soins chaleureux et rassurant. Parallèlement, nous mettons un point d’honneur à promouvoir la prévention et l'éducation à la santé au sein de la communauté, en développant des programmes de sensibilisation et de suivi pour encourager des modes de vie sains. </a:t>
            </a:r>
            <a:endParaRPr lang="en-US" sz="2328" dirty="0">
              <a:solidFill>
                <a:srgbClr val="1A1A1A"/>
              </a:solidFill>
              <a:latin typeface="Poppins"/>
              <a:ea typeface="Poppins"/>
              <a:cs typeface="Poppins"/>
              <a:sym typeface="Poppins"/>
            </a:endParaRPr>
          </a:p>
        </p:txBody>
      </p:sp>
      <p:pic>
        <p:nvPicPr>
          <p:cNvPr id="18" name="Imag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41392" y="1790700"/>
            <a:ext cx="6477000" cy="6477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7" name="Freeform 7"/>
          <p:cNvSpPr/>
          <p:nvPr/>
        </p:nvSpPr>
        <p:spPr>
          <a:xfrm flipH="1">
            <a:off x="4519376" y="-134687"/>
            <a:ext cx="4624624" cy="10421687"/>
          </a:xfrm>
          <a:custGeom>
            <a:avLst/>
            <a:gdLst/>
            <a:ahLst/>
            <a:cxnLst/>
            <a:rect l="l" t="t" r="r" b="b"/>
            <a:pathLst>
              <a:path w="4624624" h="10421687">
                <a:moveTo>
                  <a:pt x="4624624" y="0"/>
                </a:moveTo>
                <a:lnTo>
                  <a:pt x="0" y="0"/>
                </a:lnTo>
                <a:lnTo>
                  <a:pt x="0" y="10421687"/>
                </a:lnTo>
                <a:lnTo>
                  <a:pt x="4624624" y="10421687"/>
                </a:lnTo>
                <a:lnTo>
                  <a:pt x="4624624" y="0"/>
                </a:lnTo>
                <a:close/>
              </a:path>
            </a:pathLst>
          </a:custGeom>
          <a:blipFill>
            <a:blip r:embed="rId3">
              <a:extLst>
                <a:ext uri="{96DAC541-7B7A-43D3-8B79-37D633B846F1}">
                  <asvg:svgBlip xmlns="" xmlns:asvg="http://schemas.microsoft.com/office/drawing/2016/SVG/main" r:embed="rId5"/>
                </a:ext>
              </a:extLst>
            </a:blip>
            <a:stretch>
              <a:fillRect/>
            </a:stretch>
          </a:blipFill>
        </p:spPr>
      </p:sp>
      <p:grpSp>
        <p:nvGrpSpPr>
          <p:cNvPr id="8" name="Group 8"/>
          <p:cNvGrpSpPr/>
          <p:nvPr/>
        </p:nvGrpSpPr>
        <p:grpSpPr>
          <a:xfrm>
            <a:off x="9458325" y="4710452"/>
            <a:ext cx="8143875" cy="1388996"/>
            <a:chOff x="0" y="0"/>
            <a:chExt cx="2098337" cy="406400"/>
          </a:xfrm>
        </p:grpSpPr>
        <p:sp>
          <p:nvSpPr>
            <p:cNvPr id="9" name="Freeform 9"/>
            <p:cNvSpPr/>
            <p:nvPr/>
          </p:nvSpPr>
          <p:spPr>
            <a:xfrm>
              <a:off x="0" y="0"/>
              <a:ext cx="2098337" cy="406400"/>
            </a:xfrm>
            <a:custGeom>
              <a:avLst/>
              <a:gdLst/>
              <a:ahLst/>
              <a:cxnLst/>
              <a:rect l="l" t="t" r="r" b="b"/>
              <a:pathLst>
                <a:path w="2098337" h="406400">
                  <a:moveTo>
                    <a:pt x="1895137" y="0"/>
                  </a:moveTo>
                  <a:cubicBezTo>
                    <a:pt x="2007361" y="0"/>
                    <a:pt x="2098337" y="90976"/>
                    <a:pt x="2098337" y="203200"/>
                  </a:cubicBezTo>
                  <a:cubicBezTo>
                    <a:pt x="2098337" y="315424"/>
                    <a:pt x="2007361" y="406400"/>
                    <a:pt x="1895137" y="406400"/>
                  </a:cubicBezTo>
                  <a:lnTo>
                    <a:pt x="203200" y="406400"/>
                  </a:lnTo>
                  <a:cubicBezTo>
                    <a:pt x="90976" y="406400"/>
                    <a:pt x="0" y="315424"/>
                    <a:pt x="0" y="203200"/>
                  </a:cubicBezTo>
                  <a:cubicBezTo>
                    <a:pt x="0" y="90976"/>
                    <a:pt x="90976" y="0"/>
                    <a:pt x="203200" y="0"/>
                  </a:cubicBezTo>
                  <a:close/>
                </a:path>
              </a:pathLst>
            </a:custGeom>
            <a:solidFill>
              <a:srgbClr val="035397"/>
            </a:solidFill>
          </p:spPr>
        </p:sp>
        <p:sp>
          <p:nvSpPr>
            <p:cNvPr id="10" name="TextBox 10"/>
            <p:cNvSpPr txBox="1"/>
            <p:nvPr/>
          </p:nvSpPr>
          <p:spPr>
            <a:xfrm>
              <a:off x="0" y="-38100"/>
              <a:ext cx="2098337"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9641650" y="4854708"/>
            <a:ext cx="1100485" cy="110048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9458325" y="7721382"/>
            <a:ext cx="8143875" cy="1388996"/>
            <a:chOff x="0" y="0"/>
            <a:chExt cx="2098337" cy="406400"/>
          </a:xfrm>
        </p:grpSpPr>
        <p:sp>
          <p:nvSpPr>
            <p:cNvPr id="15" name="Freeform 15"/>
            <p:cNvSpPr/>
            <p:nvPr/>
          </p:nvSpPr>
          <p:spPr>
            <a:xfrm>
              <a:off x="0" y="0"/>
              <a:ext cx="2098337" cy="406400"/>
            </a:xfrm>
            <a:custGeom>
              <a:avLst/>
              <a:gdLst/>
              <a:ahLst/>
              <a:cxnLst/>
              <a:rect l="l" t="t" r="r" b="b"/>
              <a:pathLst>
                <a:path w="2098337" h="406400">
                  <a:moveTo>
                    <a:pt x="1895137" y="0"/>
                  </a:moveTo>
                  <a:cubicBezTo>
                    <a:pt x="2007361" y="0"/>
                    <a:pt x="2098337" y="90976"/>
                    <a:pt x="2098337" y="203200"/>
                  </a:cubicBezTo>
                  <a:cubicBezTo>
                    <a:pt x="2098337" y="315424"/>
                    <a:pt x="2007361" y="406400"/>
                    <a:pt x="1895137" y="406400"/>
                  </a:cubicBezTo>
                  <a:lnTo>
                    <a:pt x="203200" y="406400"/>
                  </a:lnTo>
                  <a:cubicBezTo>
                    <a:pt x="90976" y="406400"/>
                    <a:pt x="0" y="315424"/>
                    <a:pt x="0" y="203200"/>
                  </a:cubicBezTo>
                  <a:cubicBezTo>
                    <a:pt x="0" y="90976"/>
                    <a:pt x="90976" y="0"/>
                    <a:pt x="203200" y="0"/>
                  </a:cubicBezTo>
                  <a:close/>
                </a:path>
              </a:pathLst>
            </a:custGeom>
            <a:solidFill>
              <a:srgbClr val="035397"/>
            </a:solidFill>
          </p:spPr>
        </p:sp>
        <p:sp>
          <p:nvSpPr>
            <p:cNvPr id="16" name="TextBox 16"/>
            <p:cNvSpPr txBox="1"/>
            <p:nvPr/>
          </p:nvSpPr>
          <p:spPr>
            <a:xfrm>
              <a:off x="0" y="-38100"/>
              <a:ext cx="2098337"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9641650" y="7865638"/>
            <a:ext cx="1100485" cy="110048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9458325" y="6215917"/>
            <a:ext cx="8143875" cy="1388996"/>
            <a:chOff x="0" y="0"/>
            <a:chExt cx="2098337" cy="406400"/>
          </a:xfrm>
        </p:grpSpPr>
        <p:sp>
          <p:nvSpPr>
            <p:cNvPr id="21" name="Freeform 21"/>
            <p:cNvSpPr/>
            <p:nvPr/>
          </p:nvSpPr>
          <p:spPr>
            <a:xfrm>
              <a:off x="0" y="0"/>
              <a:ext cx="2098337" cy="406400"/>
            </a:xfrm>
            <a:custGeom>
              <a:avLst/>
              <a:gdLst/>
              <a:ahLst/>
              <a:cxnLst/>
              <a:rect l="l" t="t" r="r" b="b"/>
              <a:pathLst>
                <a:path w="2098337" h="406400">
                  <a:moveTo>
                    <a:pt x="1895137" y="0"/>
                  </a:moveTo>
                  <a:cubicBezTo>
                    <a:pt x="2007361" y="0"/>
                    <a:pt x="2098337" y="90976"/>
                    <a:pt x="2098337" y="203200"/>
                  </a:cubicBezTo>
                  <a:cubicBezTo>
                    <a:pt x="2098337" y="315424"/>
                    <a:pt x="2007361" y="406400"/>
                    <a:pt x="1895137" y="406400"/>
                  </a:cubicBezTo>
                  <a:lnTo>
                    <a:pt x="203200" y="406400"/>
                  </a:lnTo>
                  <a:cubicBezTo>
                    <a:pt x="90976" y="406400"/>
                    <a:pt x="0" y="315424"/>
                    <a:pt x="0" y="203200"/>
                  </a:cubicBezTo>
                  <a:cubicBezTo>
                    <a:pt x="0" y="90976"/>
                    <a:pt x="90976" y="0"/>
                    <a:pt x="203200" y="0"/>
                  </a:cubicBezTo>
                  <a:close/>
                </a:path>
              </a:pathLst>
            </a:custGeom>
            <a:solidFill>
              <a:srgbClr val="035397"/>
            </a:solidFill>
          </p:spPr>
        </p:sp>
        <p:sp>
          <p:nvSpPr>
            <p:cNvPr id="22" name="TextBox 22"/>
            <p:cNvSpPr txBox="1"/>
            <p:nvPr/>
          </p:nvSpPr>
          <p:spPr>
            <a:xfrm>
              <a:off x="0" y="-38100"/>
              <a:ext cx="2098337"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9641650" y="6360173"/>
            <a:ext cx="1100485" cy="110048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9953598" y="5219974"/>
            <a:ext cx="476588" cy="369951"/>
          </a:xfrm>
          <a:custGeom>
            <a:avLst/>
            <a:gdLst/>
            <a:ahLst/>
            <a:cxnLst/>
            <a:rect l="l" t="t" r="r" b="b"/>
            <a:pathLst>
              <a:path w="476588" h="369951">
                <a:moveTo>
                  <a:pt x="0" y="0"/>
                </a:moveTo>
                <a:lnTo>
                  <a:pt x="476588" y="0"/>
                </a:lnTo>
                <a:lnTo>
                  <a:pt x="476588" y="369952"/>
                </a:lnTo>
                <a:lnTo>
                  <a:pt x="0" y="36995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7" name="Freeform 27"/>
          <p:cNvSpPr/>
          <p:nvPr/>
        </p:nvSpPr>
        <p:spPr>
          <a:xfrm>
            <a:off x="9953598" y="6725440"/>
            <a:ext cx="476588" cy="369951"/>
          </a:xfrm>
          <a:custGeom>
            <a:avLst/>
            <a:gdLst/>
            <a:ahLst/>
            <a:cxnLst/>
            <a:rect l="l" t="t" r="r" b="b"/>
            <a:pathLst>
              <a:path w="476588" h="369951">
                <a:moveTo>
                  <a:pt x="0" y="0"/>
                </a:moveTo>
                <a:lnTo>
                  <a:pt x="476588" y="0"/>
                </a:lnTo>
                <a:lnTo>
                  <a:pt x="476588" y="369951"/>
                </a:lnTo>
                <a:lnTo>
                  <a:pt x="0" y="369951"/>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8" name="Freeform 28"/>
          <p:cNvSpPr/>
          <p:nvPr/>
        </p:nvSpPr>
        <p:spPr>
          <a:xfrm>
            <a:off x="9953598" y="8230905"/>
            <a:ext cx="476588" cy="369951"/>
          </a:xfrm>
          <a:custGeom>
            <a:avLst/>
            <a:gdLst/>
            <a:ahLst/>
            <a:cxnLst/>
            <a:rect l="l" t="t" r="r" b="b"/>
            <a:pathLst>
              <a:path w="476588" h="369951">
                <a:moveTo>
                  <a:pt x="0" y="0"/>
                </a:moveTo>
                <a:lnTo>
                  <a:pt x="476588" y="0"/>
                </a:lnTo>
                <a:lnTo>
                  <a:pt x="476588" y="369951"/>
                </a:lnTo>
                <a:lnTo>
                  <a:pt x="0" y="369951"/>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9" name="TextBox 29"/>
          <p:cNvSpPr txBox="1"/>
          <p:nvPr/>
        </p:nvSpPr>
        <p:spPr>
          <a:xfrm>
            <a:off x="9458325" y="1164471"/>
            <a:ext cx="7334660" cy="804335"/>
          </a:xfrm>
          <a:prstGeom prst="rect">
            <a:avLst/>
          </a:prstGeom>
        </p:spPr>
        <p:txBody>
          <a:bodyPr lIns="0" tIns="0" rIns="0" bIns="0" rtlCol="0" anchor="t">
            <a:spAutoFit/>
          </a:bodyPr>
          <a:lstStyle/>
          <a:p>
            <a:pPr algn="l">
              <a:lnSpc>
                <a:spcPts val="5598"/>
              </a:lnSpc>
            </a:pPr>
            <a:r>
              <a:rPr lang="en-US" sz="4868">
                <a:solidFill>
                  <a:srgbClr val="1A1A1A"/>
                </a:solidFill>
                <a:latin typeface="Kollektif Bold"/>
                <a:ea typeface="Kollektif Bold"/>
                <a:cs typeface="Kollektif Bold"/>
                <a:sym typeface="Kollektif Bold"/>
              </a:rPr>
              <a:t>Nos axes d’intervention</a:t>
            </a:r>
          </a:p>
        </p:txBody>
      </p:sp>
      <p:sp>
        <p:nvSpPr>
          <p:cNvPr id="30" name="TextBox 30"/>
          <p:cNvSpPr txBox="1"/>
          <p:nvPr/>
        </p:nvSpPr>
        <p:spPr>
          <a:xfrm>
            <a:off x="9373617" y="2053428"/>
            <a:ext cx="7171705" cy="2308324"/>
          </a:xfrm>
          <a:prstGeom prst="rect">
            <a:avLst/>
          </a:prstGeom>
        </p:spPr>
        <p:txBody>
          <a:bodyPr lIns="0" tIns="0" rIns="0" bIns="0" rtlCol="0" anchor="t">
            <a:spAutoFit/>
          </a:bodyPr>
          <a:lstStyle/>
          <a:p>
            <a:pPr algn="just">
              <a:lnSpc>
                <a:spcPts val="2980"/>
              </a:lnSpc>
              <a:spcBef>
                <a:spcPct val="0"/>
              </a:spcBef>
            </a:pPr>
            <a:r>
              <a:rPr lang="fr-FR" sz="2129" dirty="0">
                <a:solidFill>
                  <a:srgbClr val="1A1A1A"/>
                </a:solidFill>
                <a:latin typeface="Poppins"/>
                <a:ea typeface="Poppins"/>
                <a:cs typeface="Poppins"/>
                <a:sym typeface="Poppins"/>
              </a:rPr>
              <a:t>"La Clinique Maïa, guidée par son engagement envers l'excellence médicale et le bien-être de ses patients, articule ses interventions autour de plusieurs axes clés, chacun visant à répondre aux besoins de santé avec une approche spécialisée et personnalisée."</a:t>
            </a:r>
            <a:endParaRPr lang="en-US" sz="2129" dirty="0">
              <a:solidFill>
                <a:srgbClr val="1A1A1A"/>
              </a:solidFill>
              <a:latin typeface="Poppins"/>
              <a:ea typeface="Poppins"/>
              <a:cs typeface="Poppins"/>
              <a:sym typeface="Poppins"/>
            </a:endParaRPr>
          </a:p>
        </p:txBody>
      </p:sp>
      <p:sp>
        <p:nvSpPr>
          <p:cNvPr id="31" name="TextBox 31"/>
          <p:cNvSpPr txBox="1"/>
          <p:nvPr/>
        </p:nvSpPr>
        <p:spPr>
          <a:xfrm>
            <a:off x="10936808" y="5237162"/>
            <a:ext cx="6284392" cy="820738"/>
          </a:xfrm>
          <a:prstGeom prst="rect">
            <a:avLst/>
          </a:prstGeom>
        </p:spPr>
        <p:txBody>
          <a:bodyPr wrap="square" lIns="0" tIns="0" rIns="0" bIns="0" rtlCol="0" anchor="t">
            <a:spAutoFit/>
          </a:bodyPr>
          <a:lstStyle/>
          <a:p>
            <a:pPr algn="just">
              <a:lnSpc>
                <a:spcPts val="1600"/>
              </a:lnSpc>
              <a:spcBef>
                <a:spcPct val="0"/>
              </a:spcBef>
            </a:pPr>
            <a:r>
              <a:rPr lang="fr-FR" sz="1200" dirty="0">
                <a:solidFill>
                  <a:schemeClr val="bg1"/>
                </a:solidFill>
              </a:rPr>
              <a:t>Offrir aux populations un cadre adéquat, un matériel adapté aux besoins et un personnel de qualité pour une prise en charge appropriée des patients. (consultations diverses, analyse médicale, pharmacie, hospitalisation, petite chirurgie, traitement, et si besoin, référencement auprès des centres de santé ou hôpitaux adapté selon le cas)</a:t>
            </a:r>
            <a:endParaRPr lang="en-US" sz="1142" dirty="0">
              <a:solidFill>
                <a:schemeClr val="bg1"/>
              </a:solidFill>
              <a:latin typeface="Poppins"/>
              <a:ea typeface="Poppins"/>
              <a:cs typeface="Poppins"/>
              <a:sym typeface="Poppins"/>
            </a:endParaRPr>
          </a:p>
        </p:txBody>
      </p:sp>
      <p:sp>
        <p:nvSpPr>
          <p:cNvPr id="32" name="TextBox 32"/>
          <p:cNvSpPr txBox="1"/>
          <p:nvPr/>
        </p:nvSpPr>
        <p:spPr>
          <a:xfrm>
            <a:off x="10936808" y="4881310"/>
            <a:ext cx="4609452" cy="313859"/>
          </a:xfrm>
          <a:prstGeom prst="rect">
            <a:avLst/>
          </a:prstGeom>
        </p:spPr>
        <p:txBody>
          <a:bodyPr lIns="0" tIns="0" rIns="0" bIns="0" rtlCol="0" anchor="t">
            <a:spAutoFit/>
          </a:bodyPr>
          <a:lstStyle/>
          <a:p>
            <a:pPr algn="l">
              <a:lnSpc>
                <a:spcPts val="2468"/>
              </a:lnSpc>
              <a:spcBef>
                <a:spcPct val="0"/>
              </a:spcBef>
            </a:pPr>
            <a:r>
              <a:rPr lang="en-US" sz="1763" dirty="0" err="1" smtClean="0">
                <a:solidFill>
                  <a:srgbClr val="FFFFFF"/>
                </a:solidFill>
                <a:latin typeface="Poppins Bold"/>
                <a:ea typeface="Poppins Bold"/>
                <a:cs typeface="Poppins Bold"/>
                <a:sym typeface="Poppins Bold"/>
              </a:rPr>
              <a:t>Medecine</a:t>
            </a:r>
            <a:r>
              <a:rPr lang="en-US" sz="1763" dirty="0" smtClean="0">
                <a:solidFill>
                  <a:srgbClr val="FFFFFF"/>
                </a:solidFill>
                <a:latin typeface="Poppins Bold"/>
                <a:ea typeface="Poppins Bold"/>
                <a:cs typeface="Poppins Bold"/>
                <a:sym typeface="Poppins Bold"/>
              </a:rPr>
              <a:t> </a:t>
            </a:r>
            <a:r>
              <a:rPr lang="en-US" sz="1763" dirty="0" err="1" smtClean="0">
                <a:solidFill>
                  <a:srgbClr val="FFFFFF"/>
                </a:solidFill>
                <a:latin typeface="Poppins Bold"/>
                <a:ea typeface="Poppins Bold"/>
                <a:cs typeface="Poppins Bold"/>
                <a:sym typeface="Poppins Bold"/>
              </a:rPr>
              <a:t>générale</a:t>
            </a:r>
            <a:endParaRPr lang="en-US" sz="1763" dirty="0">
              <a:solidFill>
                <a:srgbClr val="FFFFFF"/>
              </a:solidFill>
              <a:latin typeface="Poppins Bold"/>
              <a:ea typeface="Poppins Bold"/>
              <a:cs typeface="Poppins Bold"/>
              <a:sym typeface="Poppins Bold"/>
            </a:endParaRPr>
          </a:p>
        </p:txBody>
      </p:sp>
      <p:sp>
        <p:nvSpPr>
          <p:cNvPr id="33" name="TextBox 33"/>
          <p:cNvSpPr txBox="1"/>
          <p:nvPr/>
        </p:nvSpPr>
        <p:spPr>
          <a:xfrm>
            <a:off x="10936808" y="8279191"/>
            <a:ext cx="6284392" cy="820738"/>
          </a:xfrm>
          <a:prstGeom prst="rect">
            <a:avLst/>
          </a:prstGeom>
        </p:spPr>
        <p:txBody>
          <a:bodyPr wrap="square" lIns="0" tIns="0" rIns="0" bIns="0" rtlCol="0" anchor="t">
            <a:spAutoFit/>
          </a:bodyPr>
          <a:lstStyle/>
          <a:p>
            <a:pPr algn="just">
              <a:lnSpc>
                <a:spcPts val="1600"/>
              </a:lnSpc>
              <a:spcBef>
                <a:spcPct val="0"/>
              </a:spcBef>
            </a:pPr>
            <a:r>
              <a:rPr lang="fr-FR" sz="1200" dirty="0" smtClean="0">
                <a:solidFill>
                  <a:schemeClr val="bg1"/>
                </a:solidFill>
              </a:rPr>
              <a:t>Vivant </a:t>
            </a:r>
            <a:r>
              <a:rPr lang="fr-FR" sz="1200" dirty="0">
                <a:solidFill>
                  <a:schemeClr val="bg1"/>
                </a:solidFill>
              </a:rPr>
              <a:t>avec ou sans Handicap d</a:t>
            </a:r>
            <a:r>
              <a:rPr lang="fr-FR" sz="1200" dirty="0" smtClean="0">
                <a:solidFill>
                  <a:schemeClr val="bg1"/>
                </a:solidFill>
              </a:rPr>
              <a:t>’une </a:t>
            </a:r>
            <a:r>
              <a:rPr lang="fr-FR" sz="1200" dirty="0">
                <a:solidFill>
                  <a:schemeClr val="bg1"/>
                </a:solidFill>
              </a:rPr>
              <a:t>part, recenser les personnes souffrant de </a:t>
            </a:r>
            <a:r>
              <a:rPr lang="fr-FR" sz="1200" dirty="0" smtClean="0">
                <a:solidFill>
                  <a:schemeClr val="bg1"/>
                </a:solidFill>
              </a:rPr>
              <a:t>handicap </a:t>
            </a:r>
            <a:r>
              <a:rPr lang="fr-FR" sz="1200" dirty="0">
                <a:solidFill>
                  <a:schemeClr val="bg1"/>
                </a:solidFill>
              </a:rPr>
              <a:t>moteur et/ou visuel, ou de tout autre handicap (le vieillissement avancé), doublé des séances de </a:t>
            </a:r>
            <a:r>
              <a:rPr lang="fr-FR" sz="1200" dirty="0" smtClean="0">
                <a:solidFill>
                  <a:schemeClr val="bg1"/>
                </a:solidFill>
              </a:rPr>
              <a:t>consultation </a:t>
            </a:r>
            <a:r>
              <a:rPr lang="fr-FR" sz="1200" dirty="0">
                <a:solidFill>
                  <a:schemeClr val="bg1"/>
                </a:solidFill>
              </a:rPr>
              <a:t>à domicile. D’autre part leur faciliter l’accès aux centres de santé (ambulance) ou autres appareils comme les déambulateurs, chaises roulantes, béquilles, cannes ergonomiques... etc.</a:t>
            </a:r>
            <a:endParaRPr lang="en-US" sz="1142" dirty="0">
              <a:solidFill>
                <a:schemeClr val="bg1"/>
              </a:solidFill>
              <a:latin typeface="Poppins"/>
              <a:ea typeface="Poppins"/>
              <a:cs typeface="Poppins"/>
              <a:sym typeface="Poppins"/>
            </a:endParaRPr>
          </a:p>
        </p:txBody>
      </p:sp>
      <p:sp>
        <p:nvSpPr>
          <p:cNvPr id="34" name="TextBox 34"/>
          <p:cNvSpPr txBox="1"/>
          <p:nvPr/>
        </p:nvSpPr>
        <p:spPr>
          <a:xfrm>
            <a:off x="10936808" y="7892240"/>
            <a:ext cx="4609452" cy="320601"/>
          </a:xfrm>
          <a:prstGeom prst="rect">
            <a:avLst/>
          </a:prstGeom>
        </p:spPr>
        <p:txBody>
          <a:bodyPr lIns="0" tIns="0" rIns="0" bIns="0" rtlCol="0" anchor="t">
            <a:spAutoFit/>
          </a:bodyPr>
          <a:lstStyle/>
          <a:p>
            <a:pPr algn="l">
              <a:lnSpc>
                <a:spcPts val="2468"/>
              </a:lnSpc>
              <a:spcBef>
                <a:spcPct val="0"/>
              </a:spcBef>
            </a:pPr>
            <a:r>
              <a:rPr lang="en-US" sz="1763" dirty="0" smtClean="0">
                <a:solidFill>
                  <a:srgbClr val="FFFFFF"/>
                </a:solidFill>
                <a:latin typeface="Poppins Bold"/>
                <a:ea typeface="Poppins Bold"/>
                <a:cs typeface="Poppins Bold"/>
                <a:sym typeface="Poppins Bold"/>
              </a:rPr>
              <a:t>Santé des </a:t>
            </a:r>
            <a:r>
              <a:rPr lang="en-US" sz="1763" dirty="0" err="1" smtClean="0">
                <a:solidFill>
                  <a:srgbClr val="FFFFFF"/>
                </a:solidFill>
                <a:latin typeface="Poppins Bold"/>
                <a:ea typeface="Poppins Bold"/>
                <a:cs typeface="Poppins Bold"/>
                <a:sym typeface="Poppins Bold"/>
              </a:rPr>
              <a:t>personnes</a:t>
            </a:r>
            <a:endParaRPr lang="en-US" sz="1763" dirty="0">
              <a:solidFill>
                <a:srgbClr val="FFFFFF"/>
              </a:solidFill>
              <a:latin typeface="Poppins Bold"/>
              <a:ea typeface="Poppins Bold"/>
              <a:cs typeface="Poppins Bold"/>
              <a:sym typeface="Poppins Bold"/>
            </a:endParaRPr>
          </a:p>
        </p:txBody>
      </p:sp>
      <p:sp>
        <p:nvSpPr>
          <p:cNvPr id="35" name="TextBox 35"/>
          <p:cNvSpPr txBox="1"/>
          <p:nvPr/>
        </p:nvSpPr>
        <p:spPr>
          <a:xfrm>
            <a:off x="10936808" y="6773725"/>
            <a:ext cx="6208192" cy="410369"/>
          </a:xfrm>
          <a:prstGeom prst="rect">
            <a:avLst/>
          </a:prstGeom>
        </p:spPr>
        <p:txBody>
          <a:bodyPr wrap="square" lIns="0" tIns="0" rIns="0" bIns="0" rtlCol="0" anchor="t">
            <a:spAutoFit/>
          </a:bodyPr>
          <a:lstStyle/>
          <a:p>
            <a:pPr algn="just">
              <a:lnSpc>
                <a:spcPts val="1600"/>
              </a:lnSpc>
              <a:spcBef>
                <a:spcPct val="0"/>
              </a:spcBef>
            </a:pPr>
            <a:r>
              <a:rPr lang="fr-FR" sz="1200" dirty="0">
                <a:solidFill>
                  <a:schemeClr val="bg1"/>
                </a:solidFill>
              </a:rPr>
              <a:t>Consultations prénatales, examens gynécologiques, suivi des femmes enceintes, accouchements, </a:t>
            </a:r>
            <a:r>
              <a:rPr lang="fr-FR" sz="1200" dirty="0" smtClean="0">
                <a:solidFill>
                  <a:schemeClr val="bg1"/>
                </a:solidFill>
              </a:rPr>
              <a:t>consultation </a:t>
            </a:r>
            <a:r>
              <a:rPr lang="fr-FR" sz="1200" dirty="0">
                <a:solidFill>
                  <a:schemeClr val="bg1"/>
                </a:solidFill>
              </a:rPr>
              <a:t>des nouveaux nés</a:t>
            </a:r>
            <a:endParaRPr lang="en-US" sz="1142" dirty="0">
              <a:solidFill>
                <a:schemeClr val="bg1"/>
              </a:solidFill>
              <a:latin typeface="Poppins"/>
              <a:ea typeface="Poppins"/>
              <a:cs typeface="Poppins"/>
              <a:sym typeface="Poppins"/>
            </a:endParaRPr>
          </a:p>
        </p:txBody>
      </p:sp>
      <p:sp>
        <p:nvSpPr>
          <p:cNvPr id="36" name="TextBox 36"/>
          <p:cNvSpPr txBox="1"/>
          <p:nvPr/>
        </p:nvSpPr>
        <p:spPr>
          <a:xfrm>
            <a:off x="10936808" y="6386775"/>
            <a:ext cx="4609452" cy="313859"/>
          </a:xfrm>
          <a:prstGeom prst="rect">
            <a:avLst/>
          </a:prstGeom>
        </p:spPr>
        <p:txBody>
          <a:bodyPr lIns="0" tIns="0" rIns="0" bIns="0" rtlCol="0" anchor="t">
            <a:spAutoFit/>
          </a:bodyPr>
          <a:lstStyle/>
          <a:p>
            <a:pPr algn="l">
              <a:lnSpc>
                <a:spcPts val="2468"/>
              </a:lnSpc>
              <a:spcBef>
                <a:spcPct val="0"/>
              </a:spcBef>
            </a:pPr>
            <a:r>
              <a:rPr lang="en-US" sz="1763" dirty="0" err="1" smtClean="0">
                <a:solidFill>
                  <a:srgbClr val="FFFFFF"/>
                </a:solidFill>
                <a:latin typeface="Poppins Bold"/>
                <a:ea typeface="Poppins Bold"/>
                <a:cs typeface="Poppins Bold"/>
                <a:sym typeface="Poppins Bold"/>
              </a:rPr>
              <a:t>Pré</a:t>
            </a:r>
            <a:r>
              <a:rPr lang="en-US" sz="1763" dirty="0" smtClean="0">
                <a:solidFill>
                  <a:srgbClr val="FFFFFF"/>
                </a:solidFill>
                <a:latin typeface="Poppins Bold"/>
                <a:ea typeface="Poppins Bold"/>
                <a:cs typeface="Poppins Bold"/>
                <a:sym typeface="Poppins Bold"/>
              </a:rPr>
              <a:t> et post-</a:t>
            </a:r>
            <a:r>
              <a:rPr lang="en-US" sz="1763" dirty="0" err="1" smtClean="0">
                <a:solidFill>
                  <a:srgbClr val="FFFFFF"/>
                </a:solidFill>
                <a:latin typeface="Poppins Bold"/>
                <a:ea typeface="Poppins Bold"/>
                <a:cs typeface="Poppins Bold"/>
                <a:sym typeface="Poppins Bold"/>
              </a:rPr>
              <a:t>néonatalogie</a:t>
            </a:r>
            <a:endParaRPr lang="en-US" sz="1763" dirty="0">
              <a:solidFill>
                <a:srgbClr val="FFFFFF"/>
              </a:solidFill>
              <a:latin typeface="Poppins Bold"/>
              <a:ea typeface="Poppins Bold"/>
              <a:cs typeface="Poppins Bold"/>
              <a:sym typeface="Poppins Bold"/>
            </a:endParaRPr>
          </a:p>
        </p:txBody>
      </p:sp>
      <p:pic>
        <p:nvPicPr>
          <p:cNvPr id="40" name="Image 3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86645" y="611657"/>
            <a:ext cx="10287000" cy="9956535"/>
          </a:xfrm>
          <a:prstGeom prst="rect">
            <a:avLst/>
          </a:prstGeom>
        </p:spPr>
      </p:pic>
      <p:pic>
        <p:nvPicPr>
          <p:cNvPr id="41" name="Image 4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3001" y="1485899"/>
            <a:ext cx="8763001" cy="876300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0" y="0"/>
            <a:ext cx="5170060" cy="6164006"/>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Freeform 4"/>
          <p:cNvSpPr/>
          <p:nvPr/>
        </p:nvSpPr>
        <p:spPr>
          <a:xfrm flipH="1" flipV="1">
            <a:off x="14952992" y="6567702"/>
            <a:ext cx="3335008" cy="3976164"/>
          </a:xfrm>
          <a:custGeom>
            <a:avLst/>
            <a:gdLst/>
            <a:ahLst/>
            <a:cxnLst/>
            <a:rect l="l" t="t" r="r" b="b"/>
            <a:pathLst>
              <a:path w="3335008" h="3976164">
                <a:moveTo>
                  <a:pt x="3335008" y="3976164"/>
                </a:moveTo>
                <a:lnTo>
                  <a:pt x="0" y="3976164"/>
                </a:lnTo>
                <a:lnTo>
                  <a:pt x="0" y="0"/>
                </a:lnTo>
                <a:lnTo>
                  <a:pt x="3335008" y="0"/>
                </a:lnTo>
                <a:lnTo>
                  <a:pt x="3335008" y="3976164"/>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rot="-5400000">
            <a:off x="-41756" y="5047787"/>
            <a:ext cx="5474663" cy="2946364"/>
          </a:xfrm>
          <a:custGeom>
            <a:avLst/>
            <a:gdLst/>
            <a:ahLst/>
            <a:cxnLst/>
            <a:rect l="l" t="t" r="r" b="b"/>
            <a:pathLst>
              <a:path w="5474663" h="2946364">
                <a:moveTo>
                  <a:pt x="0" y="0"/>
                </a:moveTo>
                <a:lnTo>
                  <a:pt x="5474662" y="0"/>
                </a:lnTo>
                <a:lnTo>
                  <a:pt x="5474662" y="2946364"/>
                </a:lnTo>
                <a:lnTo>
                  <a:pt x="0" y="29463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rot="-5400000">
            <a:off x="3182456" y="5047787"/>
            <a:ext cx="5474663" cy="2946364"/>
          </a:xfrm>
          <a:custGeom>
            <a:avLst/>
            <a:gdLst/>
            <a:ahLst/>
            <a:cxnLst/>
            <a:rect l="l" t="t" r="r" b="b"/>
            <a:pathLst>
              <a:path w="5474663" h="2946364">
                <a:moveTo>
                  <a:pt x="0" y="0"/>
                </a:moveTo>
                <a:lnTo>
                  <a:pt x="5474663" y="0"/>
                </a:lnTo>
                <a:lnTo>
                  <a:pt x="5474663" y="2946364"/>
                </a:lnTo>
                <a:lnTo>
                  <a:pt x="0" y="29463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7" name="Freeform 7"/>
          <p:cNvSpPr/>
          <p:nvPr/>
        </p:nvSpPr>
        <p:spPr>
          <a:xfrm rot="-5400000">
            <a:off x="6406669" y="5047787"/>
            <a:ext cx="5474663" cy="2946364"/>
          </a:xfrm>
          <a:custGeom>
            <a:avLst/>
            <a:gdLst/>
            <a:ahLst/>
            <a:cxnLst/>
            <a:rect l="l" t="t" r="r" b="b"/>
            <a:pathLst>
              <a:path w="5474663" h="2946364">
                <a:moveTo>
                  <a:pt x="0" y="0"/>
                </a:moveTo>
                <a:lnTo>
                  <a:pt x="5474662" y="0"/>
                </a:lnTo>
                <a:lnTo>
                  <a:pt x="5474662" y="2946364"/>
                </a:lnTo>
                <a:lnTo>
                  <a:pt x="0" y="29463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8" name="Freeform 8"/>
          <p:cNvSpPr/>
          <p:nvPr/>
        </p:nvSpPr>
        <p:spPr>
          <a:xfrm rot="-5400000">
            <a:off x="9630881" y="5047787"/>
            <a:ext cx="5474663" cy="2946364"/>
          </a:xfrm>
          <a:custGeom>
            <a:avLst/>
            <a:gdLst/>
            <a:ahLst/>
            <a:cxnLst/>
            <a:rect l="l" t="t" r="r" b="b"/>
            <a:pathLst>
              <a:path w="5474663" h="2946364">
                <a:moveTo>
                  <a:pt x="0" y="0"/>
                </a:moveTo>
                <a:lnTo>
                  <a:pt x="5474663" y="0"/>
                </a:lnTo>
                <a:lnTo>
                  <a:pt x="5474663" y="2946364"/>
                </a:lnTo>
                <a:lnTo>
                  <a:pt x="0" y="29463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9" name="Freeform 9"/>
          <p:cNvSpPr/>
          <p:nvPr/>
        </p:nvSpPr>
        <p:spPr>
          <a:xfrm rot="-5400000">
            <a:off x="12855094" y="5047787"/>
            <a:ext cx="5474663" cy="2946364"/>
          </a:xfrm>
          <a:custGeom>
            <a:avLst/>
            <a:gdLst/>
            <a:ahLst/>
            <a:cxnLst/>
            <a:rect l="l" t="t" r="r" b="b"/>
            <a:pathLst>
              <a:path w="5474663" h="2946364">
                <a:moveTo>
                  <a:pt x="0" y="0"/>
                </a:moveTo>
                <a:lnTo>
                  <a:pt x="5474662" y="0"/>
                </a:lnTo>
                <a:lnTo>
                  <a:pt x="5474662" y="2946364"/>
                </a:lnTo>
                <a:lnTo>
                  <a:pt x="0" y="29463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10" name="Group 10"/>
          <p:cNvGrpSpPr/>
          <p:nvPr/>
        </p:nvGrpSpPr>
        <p:grpSpPr>
          <a:xfrm>
            <a:off x="1932712" y="3617774"/>
            <a:ext cx="1525726" cy="152572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5156924" y="3617774"/>
            <a:ext cx="1525726" cy="152572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8381137" y="3617774"/>
            <a:ext cx="1525726" cy="152572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11605349" y="3617774"/>
            <a:ext cx="1525726" cy="152572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4829562" y="3617774"/>
            <a:ext cx="1525726" cy="152572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TextBox 26"/>
          <p:cNvSpPr txBox="1"/>
          <p:nvPr/>
        </p:nvSpPr>
        <p:spPr>
          <a:xfrm>
            <a:off x="3335008" y="933450"/>
            <a:ext cx="11617984" cy="1079396"/>
          </a:xfrm>
          <a:prstGeom prst="rect">
            <a:avLst/>
          </a:prstGeom>
        </p:spPr>
        <p:txBody>
          <a:bodyPr lIns="0" tIns="0" rIns="0" bIns="0" rtlCol="0" anchor="t">
            <a:spAutoFit/>
          </a:bodyPr>
          <a:lstStyle/>
          <a:p>
            <a:pPr algn="ctr">
              <a:lnSpc>
                <a:spcPts val="7456"/>
              </a:lnSpc>
            </a:pPr>
            <a:r>
              <a:rPr lang="en-US" sz="6483">
                <a:solidFill>
                  <a:srgbClr val="1A1A1A"/>
                </a:solidFill>
                <a:latin typeface="Kollektif Bold"/>
                <a:ea typeface="Kollektif Bold"/>
                <a:cs typeface="Kollektif Bold"/>
                <a:sym typeface="Kollektif Bold"/>
              </a:rPr>
              <a:t>Nos principales réalisations</a:t>
            </a:r>
          </a:p>
        </p:txBody>
      </p:sp>
      <p:sp>
        <p:nvSpPr>
          <p:cNvPr id="27" name="TextBox 27"/>
          <p:cNvSpPr txBox="1"/>
          <p:nvPr/>
        </p:nvSpPr>
        <p:spPr>
          <a:xfrm>
            <a:off x="1589986" y="5600700"/>
            <a:ext cx="2211178" cy="1252522"/>
          </a:xfrm>
          <a:prstGeom prst="rect">
            <a:avLst/>
          </a:prstGeom>
        </p:spPr>
        <p:txBody>
          <a:bodyPr lIns="0" tIns="0" rIns="0" bIns="0" rtlCol="0" anchor="t">
            <a:spAutoFit/>
          </a:bodyPr>
          <a:lstStyle/>
          <a:p>
            <a:pPr algn="ctr">
              <a:lnSpc>
                <a:spcPts val="2493"/>
              </a:lnSpc>
              <a:spcBef>
                <a:spcPct val="0"/>
              </a:spcBef>
            </a:pPr>
            <a:r>
              <a:rPr lang="fr-FR" sz="1400" dirty="0">
                <a:solidFill>
                  <a:srgbClr val="FFFFFF"/>
                </a:solidFill>
                <a:latin typeface="Poppins Bold"/>
                <a:ea typeface="Poppins Bold"/>
                <a:cs typeface="Poppins Bold"/>
                <a:sym typeface="Poppins Bold"/>
              </a:rPr>
              <a:t>Construction du module administratif + équipement en 45 jours (135 </a:t>
            </a:r>
            <a:r>
              <a:rPr lang="fr-FR" sz="1400" dirty="0" smtClean="0">
                <a:solidFill>
                  <a:srgbClr val="FFFFFF"/>
                </a:solidFill>
                <a:latin typeface="Poppins Bold"/>
                <a:ea typeface="Poppins Bold"/>
                <a:cs typeface="Poppins Bold"/>
                <a:sym typeface="Poppins Bold"/>
              </a:rPr>
              <a:t>m2)</a:t>
            </a:r>
            <a:endParaRPr lang="en-US" sz="1400" dirty="0">
              <a:solidFill>
                <a:srgbClr val="FFFFFF"/>
              </a:solidFill>
              <a:latin typeface="Poppins Bold"/>
              <a:ea typeface="Poppins Bold"/>
              <a:cs typeface="Poppins Bold"/>
              <a:sym typeface="Poppins Bold"/>
            </a:endParaRPr>
          </a:p>
        </p:txBody>
      </p:sp>
      <p:sp>
        <p:nvSpPr>
          <p:cNvPr id="29" name="TextBox 29"/>
          <p:cNvSpPr txBox="1"/>
          <p:nvPr/>
        </p:nvSpPr>
        <p:spPr>
          <a:xfrm>
            <a:off x="4797238" y="5008462"/>
            <a:ext cx="2285326" cy="3176126"/>
          </a:xfrm>
          <a:prstGeom prst="rect">
            <a:avLst/>
          </a:prstGeom>
        </p:spPr>
        <p:txBody>
          <a:bodyPr wrap="square" lIns="0" tIns="0" rIns="0" bIns="0" rtlCol="0" anchor="t">
            <a:spAutoFit/>
          </a:bodyPr>
          <a:lstStyle/>
          <a:p>
            <a:pPr algn="ctr">
              <a:lnSpc>
                <a:spcPts val="2493"/>
              </a:lnSpc>
              <a:spcBef>
                <a:spcPct val="0"/>
              </a:spcBef>
            </a:pPr>
            <a:r>
              <a:rPr lang="fr-FR" sz="1400" dirty="0">
                <a:solidFill>
                  <a:srgbClr val="FFFFFF"/>
                </a:solidFill>
                <a:latin typeface="Poppins Bold"/>
                <a:ea typeface="Poppins Bold"/>
                <a:cs typeface="Poppins Bold"/>
                <a:sym typeface="Poppins Bold"/>
              </a:rPr>
              <a:t>Construction du module 2  composé de 10 chambres(230 m2) avec douches intégrées dont une salle de dilatation,  une salle d'accouchement, 2 salles de garde,  une salle des soins et 6 salles d'hospitalisation </a:t>
            </a:r>
            <a:endParaRPr lang="en-US" sz="1400" dirty="0">
              <a:solidFill>
                <a:srgbClr val="FFFFFF"/>
              </a:solidFill>
              <a:latin typeface="Poppins Bold"/>
              <a:ea typeface="Poppins Bold"/>
              <a:cs typeface="Poppins Bold"/>
              <a:sym typeface="Poppins Bold"/>
            </a:endParaRPr>
          </a:p>
        </p:txBody>
      </p:sp>
      <p:sp>
        <p:nvSpPr>
          <p:cNvPr id="31" name="TextBox 31"/>
          <p:cNvSpPr txBox="1"/>
          <p:nvPr/>
        </p:nvSpPr>
        <p:spPr>
          <a:xfrm>
            <a:off x="8038411" y="5191190"/>
            <a:ext cx="2211178" cy="1282402"/>
          </a:xfrm>
          <a:prstGeom prst="rect">
            <a:avLst/>
          </a:prstGeom>
        </p:spPr>
        <p:txBody>
          <a:bodyPr lIns="0" tIns="0" rIns="0" bIns="0" rtlCol="0" anchor="t">
            <a:spAutoFit/>
          </a:bodyPr>
          <a:lstStyle/>
          <a:p>
            <a:pPr algn="ctr">
              <a:lnSpc>
                <a:spcPts val="2493"/>
              </a:lnSpc>
              <a:spcBef>
                <a:spcPct val="0"/>
              </a:spcBef>
            </a:pPr>
            <a:r>
              <a:rPr lang="fr-FR" sz="1400" dirty="0" smtClean="0">
                <a:solidFill>
                  <a:srgbClr val="FFFFFF"/>
                </a:solidFill>
                <a:latin typeface="Poppins Bold"/>
                <a:ea typeface="Poppins Bold"/>
                <a:cs typeface="Poppins Bold"/>
                <a:sym typeface="Poppins Bold"/>
              </a:rPr>
              <a:t>La </a:t>
            </a:r>
            <a:r>
              <a:rPr lang="fr-FR" sz="1400" dirty="0">
                <a:solidFill>
                  <a:srgbClr val="FFFFFF"/>
                </a:solidFill>
                <a:latin typeface="Poppins Bold"/>
                <a:ea typeface="Poppins Bold"/>
                <a:cs typeface="Poppins Bold"/>
                <a:sym typeface="Poppins Bold"/>
              </a:rPr>
              <a:t>construction d'une paillote pour les séances de causeries éducatives </a:t>
            </a:r>
            <a:endParaRPr lang="en-US" sz="1400" dirty="0">
              <a:solidFill>
                <a:srgbClr val="FFFFFF"/>
              </a:solidFill>
              <a:latin typeface="Poppins Bold"/>
              <a:ea typeface="Poppins Bold"/>
              <a:cs typeface="Poppins Bold"/>
              <a:sym typeface="Poppins Bold"/>
            </a:endParaRPr>
          </a:p>
        </p:txBody>
      </p:sp>
      <p:sp>
        <p:nvSpPr>
          <p:cNvPr id="33" name="TextBox 33"/>
          <p:cNvSpPr txBox="1"/>
          <p:nvPr/>
        </p:nvSpPr>
        <p:spPr>
          <a:xfrm>
            <a:off x="11262623" y="4944030"/>
            <a:ext cx="2211178" cy="1580304"/>
          </a:xfrm>
          <a:prstGeom prst="rect">
            <a:avLst/>
          </a:prstGeom>
        </p:spPr>
        <p:txBody>
          <a:bodyPr lIns="0" tIns="0" rIns="0" bIns="0" rtlCol="0" anchor="t">
            <a:spAutoFit/>
          </a:bodyPr>
          <a:lstStyle/>
          <a:p>
            <a:pPr algn="ctr">
              <a:lnSpc>
                <a:spcPts val="2493"/>
              </a:lnSpc>
              <a:spcBef>
                <a:spcPct val="0"/>
              </a:spcBef>
            </a:pPr>
            <a:endParaRPr lang="fr-FR" sz="1600" dirty="0" smtClean="0">
              <a:solidFill>
                <a:srgbClr val="FFFFFF"/>
              </a:solidFill>
              <a:latin typeface="Poppins Bold"/>
              <a:ea typeface="Poppins Bold"/>
              <a:cs typeface="Poppins Bold"/>
              <a:sym typeface="Poppins Bold"/>
            </a:endParaRPr>
          </a:p>
          <a:p>
            <a:pPr algn="ctr">
              <a:lnSpc>
                <a:spcPts val="2493"/>
              </a:lnSpc>
              <a:spcBef>
                <a:spcPct val="0"/>
              </a:spcBef>
            </a:pPr>
            <a:r>
              <a:rPr lang="fr-FR" sz="1600" dirty="0" smtClean="0">
                <a:solidFill>
                  <a:schemeClr val="bg1"/>
                </a:solidFill>
                <a:latin typeface="Poppins Bold" panose="020B0604020202020204" charset="0"/>
                <a:cs typeface="Poppins Bold" panose="020B0604020202020204" charset="0"/>
              </a:rPr>
              <a:t>Organiser des séances de dépistage de plusieurs affections</a:t>
            </a:r>
            <a:endParaRPr lang="en-US" sz="1600" dirty="0">
              <a:solidFill>
                <a:schemeClr val="bg1"/>
              </a:solidFill>
              <a:latin typeface="Poppins Bold" panose="020B0604020202020204" charset="0"/>
              <a:ea typeface="Poppins Bold"/>
              <a:cs typeface="Poppins Bold" panose="020B0604020202020204" charset="0"/>
              <a:sym typeface="Poppins Bold"/>
            </a:endParaRPr>
          </a:p>
        </p:txBody>
      </p:sp>
      <p:sp>
        <p:nvSpPr>
          <p:cNvPr id="35" name="TextBox 35"/>
          <p:cNvSpPr txBox="1"/>
          <p:nvPr/>
        </p:nvSpPr>
        <p:spPr>
          <a:xfrm>
            <a:off x="14486836" y="5109310"/>
            <a:ext cx="2211178" cy="961802"/>
          </a:xfrm>
          <a:prstGeom prst="rect">
            <a:avLst/>
          </a:prstGeom>
        </p:spPr>
        <p:txBody>
          <a:bodyPr lIns="0" tIns="0" rIns="0" bIns="0" rtlCol="0" anchor="t">
            <a:spAutoFit/>
          </a:bodyPr>
          <a:lstStyle/>
          <a:p>
            <a:pPr algn="ctr">
              <a:lnSpc>
                <a:spcPts val="2493"/>
              </a:lnSpc>
              <a:spcBef>
                <a:spcPct val="0"/>
              </a:spcBef>
            </a:pPr>
            <a:r>
              <a:rPr lang="fr-FR" sz="1400" dirty="0" smtClean="0">
                <a:solidFill>
                  <a:srgbClr val="FFFFFF"/>
                </a:solidFill>
                <a:latin typeface="Poppins Bold"/>
                <a:ea typeface="Poppins Bold"/>
                <a:cs typeface="Poppins Bold"/>
                <a:sym typeface="Poppins Bold"/>
              </a:rPr>
              <a:t>Un </a:t>
            </a:r>
            <a:r>
              <a:rPr lang="fr-FR" sz="1400" dirty="0">
                <a:solidFill>
                  <a:srgbClr val="FFFFFF"/>
                </a:solidFill>
                <a:latin typeface="Poppins Bold"/>
                <a:ea typeface="Poppins Bold"/>
                <a:cs typeface="Poppins Bold"/>
                <a:sym typeface="Poppins Bold"/>
              </a:rPr>
              <a:t>bâtiment pour des douches extérieurs et la buanderie </a:t>
            </a:r>
            <a:endParaRPr lang="en-US" sz="1400" dirty="0">
              <a:solidFill>
                <a:srgbClr val="FFFFFF"/>
              </a:solidFill>
              <a:latin typeface="Poppins Bold"/>
              <a:ea typeface="Poppins Bold"/>
              <a:cs typeface="Poppins Bold"/>
              <a:sym typeface="Poppins Bold"/>
            </a:endParaRPr>
          </a:p>
        </p:txBody>
      </p:sp>
      <p:pic>
        <p:nvPicPr>
          <p:cNvPr id="41" name="Image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9050" y="3848100"/>
            <a:ext cx="838950" cy="838950"/>
          </a:xfrm>
          <a:prstGeom prst="rect">
            <a:avLst/>
          </a:prstGeom>
        </p:spPr>
      </p:pic>
      <p:pic>
        <p:nvPicPr>
          <p:cNvPr id="42" name="Image 4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15053" y="3848303"/>
            <a:ext cx="933372" cy="933372"/>
          </a:xfrm>
          <a:prstGeom prst="rect">
            <a:avLst/>
          </a:prstGeom>
        </p:spPr>
      </p:pic>
      <p:pic>
        <p:nvPicPr>
          <p:cNvPr id="43" name="Image 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7943" y="3689292"/>
            <a:ext cx="1187358" cy="1187358"/>
          </a:xfrm>
          <a:prstGeom prst="rect">
            <a:avLst/>
          </a:prstGeom>
        </p:spPr>
      </p:pic>
      <p:pic>
        <p:nvPicPr>
          <p:cNvPr id="44" name="Image 4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871216" y="3851017"/>
            <a:ext cx="1025633" cy="1025633"/>
          </a:xfrm>
          <a:prstGeom prst="rect">
            <a:avLst/>
          </a:prstGeom>
        </p:spPr>
      </p:pic>
      <p:pic>
        <p:nvPicPr>
          <p:cNvPr id="45" name="Image 4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047660" y="3826564"/>
            <a:ext cx="984442" cy="984442"/>
          </a:xfrm>
          <a:prstGeom prst="rect">
            <a:avLst/>
          </a:prstGeom>
        </p:spPr>
      </p:pic>
      <p:sp>
        <p:nvSpPr>
          <p:cNvPr id="46" name="ZoneTexte 45"/>
          <p:cNvSpPr txBox="1"/>
          <p:nvPr/>
        </p:nvSpPr>
        <p:spPr>
          <a:xfrm>
            <a:off x="8066033" y="6945749"/>
            <a:ext cx="2211178" cy="1169551"/>
          </a:xfrm>
          <a:prstGeom prst="rect">
            <a:avLst/>
          </a:prstGeom>
          <a:noFill/>
        </p:spPr>
        <p:txBody>
          <a:bodyPr wrap="square" rtlCol="0">
            <a:spAutoFit/>
          </a:bodyPr>
          <a:lstStyle/>
          <a:p>
            <a:pPr algn="ctr"/>
            <a:r>
              <a:rPr lang="fr-FR" sz="1400" dirty="0">
                <a:solidFill>
                  <a:srgbClr val="FFFFFF"/>
                </a:solidFill>
                <a:latin typeface="Poppins Bold"/>
                <a:ea typeface="Poppins Bold"/>
                <a:cs typeface="Poppins Bold"/>
                <a:sym typeface="Poppins Bold"/>
              </a:rPr>
              <a:t>Une cantine pour les malades hospitalisés et les malades en ambulatoire </a:t>
            </a:r>
          </a:p>
          <a:p>
            <a:pPr algn="ctr"/>
            <a:endParaRPr lang="fr-FR"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0" y="0"/>
            <a:ext cx="5170060" cy="6164006"/>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Freeform 4"/>
          <p:cNvSpPr/>
          <p:nvPr/>
        </p:nvSpPr>
        <p:spPr>
          <a:xfrm flipH="1" flipV="1">
            <a:off x="14952992" y="6567702"/>
            <a:ext cx="3335008" cy="3976164"/>
          </a:xfrm>
          <a:custGeom>
            <a:avLst/>
            <a:gdLst/>
            <a:ahLst/>
            <a:cxnLst/>
            <a:rect l="l" t="t" r="r" b="b"/>
            <a:pathLst>
              <a:path w="3335008" h="3976164">
                <a:moveTo>
                  <a:pt x="3335008" y="3976164"/>
                </a:moveTo>
                <a:lnTo>
                  <a:pt x="0" y="3976164"/>
                </a:lnTo>
                <a:lnTo>
                  <a:pt x="0" y="0"/>
                </a:lnTo>
                <a:lnTo>
                  <a:pt x="3335008" y="0"/>
                </a:lnTo>
                <a:lnTo>
                  <a:pt x="3335008" y="3976164"/>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rot="-5400000">
            <a:off x="-41756" y="5047787"/>
            <a:ext cx="5474663" cy="2946364"/>
          </a:xfrm>
          <a:custGeom>
            <a:avLst/>
            <a:gdLst/>
            <a:ahLst/>
            <a:cxnLst/>
            <a:rect l="l" t="t" r="r" b="b"/>
            <a:pathLst>
              <a:path w="5474663" h="2946364">
                <a:moveTo>
                  <a:pt x="0" y="0"/>
                </a:moveTo>
                <a:lnTo>
                  <a:pt x="5474662" y="0"/>
                </a:lnTo>
                <a:lnTo>
                  <a:pt x="5474662" y="2946364"/>
                </a:lnTo>
                <a:lnTo>
                  <a:pt x="0" y="29463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rot="-5400000">
            <a:off x="3182456" y="5047787"/>
            <a:ext cx="5474663" cy="2946364"/>
          </a:xfrm>
          <a:custGeom>
            <a:avLst/>
            <a:gdLst/>
            <a:ahLst/>
            <a:cxnLst/>
            <a:rect l="l" t="t" r="r" b="b"/>
            <a:pathLst>
              <a:path w="5474663" h="2946364">
                <a:moveTo>
                  <a:pt x="0" y="0"/>
                </a:moveTo>
                <a:lnTo>
                  <a:pt x="5474663" y="0"/>
                </a:lnTo>
                <a:lnTo>
                  <a:pt x="5474663" y="2946364"/>
                </a:lnTo>
                <a:lnTo>
                  <a:pt x="0" y="29463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7" name="Freeform 7"/>
          <p:cNvSpPr/>
          <p:nvPr/>
        </p:nvSpPr>
        <p:spPr>
          <a:xfrm rot="-5400000">
            <a:off x="6406669" y="5047787"/>
            <a:ext cx="5474663" cy="2946364"/>
          </a:xfrm>
          <a:custGeom>
            <a:avLst/>
            <a:gdLst/>
            <a:ahLst/>
            <a:cxnLst/>
            <a:rect l="l" t="t" r="r" b="b"/>
            <a:pathLst>
              <a:path w="5474663" h="2946364">
                <a:moveTo>
                  <a:pt x="0" y="0"/>
                </a:moveTo>
                <a:lnTo>
                  <a:pt x="5474662" y="0"/>
                </a:lnTo>
                <a:lnTo>
                  <a:pt x="5474662" y="2946364"/>
                </a:lnTo>
                <a:lnTo>
                  <a:pt x="0" y="29463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8" name="Freeform 8"/>
          <p:cNvSpPr/>
          <p:nvPr/>
        </p:nvSpPr>
        <p:spPr>
          <a:xfrm rot="-5400000">
            <a:off x="9630881" y="5047787"/>
            <a:ext cx="5474663" cy="2946364"/>
          </a:xfrm>
          <a:custGeom>
            <a:avLst/>
            <a:gdLst/>
            <a:ahLst/>
            <a:cxnLst/>
            <a:rect l="l" t="t" r="r" b="b"/>
            <a:pathLst>
              <a:path w="5474663" h="2946364">
                <a:moveTo>
                  <a:pt x="0" y="0"/>
                </a:moveTo>
                <a:lnTo>
                  <a:pt x="5474663" y="0"/>
                </a:lnTo>
                <a:lnTo>
                  <a:pt x="5474663" y="2946364"/>
                </a:lnTo>
                <a:lnTo>
                  <a:pt x="0" y="29463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9" name="Freeform 9"/>
          <p:cNvSpPr/>
          <p:nvPr/>
        </p:nvSpPr>
        <p:spPr>
          <a:xfrm rot="-5400000">
            <a:off x="12855094" y="5047787"/>
            <a:ext cx="5474663" cy="2946364"/>
          </a:xfrm>
          <a:custGeom>
            <a:avLst/>
            <a:gdLst/>
            <a:ahLst/>
            <a:cxnLst/>
            <a:rect l="l" t="t" r="r" b="b"/>
            <a:pathLst>
              <a:path w="5474663" h="2946364">
                <a:moveTo>
                  <a:pt x="0" y="0"/>
                </a:moveTo>
                <a:lnTo>
                  <a:pt x="5474662" y="0"/>
                </a:lnTo>
                <a:lnTo>
                  <a:pt x="5474662" y="2946364"/>
                </a:lnTo>
                <a:lnTo>
                  <a:pt x="0" y="29463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10" name="Group 10"/>
          <p:cNvGrpSpPr/>
          <p:nvPr/>
        </p:nvGrpSpPr>
        <p:grpSpPr>
          <a:xfrm>
            <a:off x="1932712" y="3617774"/>
            <a:ext cx="1525726" cy="152572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5156924" y="3617774"/>
            <a:ext cx="1525726" cy="152572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8381137" y="3617774"/>
            <a:ext cx="1525726" cy="152572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11605349" y="3617774"/>
            <a:ext cx="1525726" cy="152572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4829562" y="3617774"/>
            <a:ext cx="1525726" cy="152572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2278331" y="4000423"/>
            <a:ext cx="834488" cy="760427"/>
          </a:xfrm>
          <a:custGeom>
            <a:avLst/>
            <a:gdLst/>
            <a:ahLst/>
            <a:cxnLst/>
            <a:rect l="l" t="t" r="r" b="b"/>
            <a:pathLst>
              <a:path w="834488" h="760427">
                <a:moveTo>
                  <a:pt x="0" y="0"/>
                </a:moveTo>
                <a:lnTo>
                  <a:pt x="834488" y="0"/>
                </a:lnTo>
                <a:lnTo>
                  <a:pt x="834488" y="760427"/>
                </a:lnTo>
                <a:lnTo>
                  <a:pt x="0" y="760427"/>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26" name="TextBox 26"/>
          <p:cNvSpPr txBox="1"/>
          <p:nvPr/>
        </p:nvSpPr>
        <p:spPr>
          <a:xfrm>
            <a:off x="3335008" y="933450"/>
            <a:ext cx="11617984" cy="1079396"/>
          </a:xfrm>
          <a:prstGeom prst="rect">
            <a:avLst/>
          </a:prstGeom>
        </p:spPr>
        <p:txBody>
          <a:bodyPr lIns="0" tIns="0" rIns="0" bIns="0" rtlCol="0" anchor="t">
            <a:spAutoFit/>
          </a:bodyPr>
          <a:lstStyle/>
          <a:p>
            <a:pPr algn="ctr">
              <a:lnSpc>
                <a:spcPts val="7456"/>
              </a:lnSpc>
            </a:pPr>
            <a:r>
              <a:rPr lang="en-US" sz="6483">
                <a:solidFill>
                  <a:srgbClr val="1A1A1A"/>
                </a:solidFill>
                <a:latin typeface="Kollektif Bold"/>
                <a:ea typeface="Kollektif Bold"/>
                <a:cs typeface="Kollektif Bold"/>
                <a:sym typeface="Kollektif Bold"/>
              </a:rPr>
              <a:t>Nos principaux résultats </a:t>
            </a:r>
          </a:p>
        </p:txBody>
      </p:sp>
      <p:sp>
        <p:nvSpPr>
          <p:cNvPr id="27" name="TextBox 27"/>
          <p:cNvSpPr txBox="1"/>
          <p:nvPr/>
        </p:nvSpPr>
        <p:spPr>
          <a:xfrm>
            <a:off x="1589986" y="5600700"/>
            <a:ext cx="2211178" cy="641201"/>
          </a:xfrm>
          <a:prstGeom prst="rect">
            <a:avLst/>
          </a:prstGeom>
        </p:spPr>
        <p:txBody>
          <a:bodyPr lIns="0" tIns="0" rIns="0" bIns="0" rtlCol="0" anchor="t">
            <a:spAutoFit/>
          </a:bodyPr>
          <a:lstStyle/>
          <a:p>
            <a:pPr algn="ctr">
              <a:lnSpc>
                <a:spcPts val="2493"/>
              </a:lnSpc>
              <a:spcBef>
                <a:spcPct val="0"/>
              </a:spcBef>
            </a:pPr>
            <a:r>
              <a:rPr lang="en-US" sz="1781" dirty="0" smtClean="0">
                <a:solidFill>
                  <a:srgbClr val="FFFFFF"/>
                </a:solidFill>
                <a:latin typeface="Poppins Bold"/>
                <a:ea typeface="Poppins Bold"/>
                <a:cs typeface="Poppins Bold"/>
                <a:sym typeface="Poppins Bold"/>
              </a:rPr>
              <a:t>1er Mai 2023 à </a:t>
            </a:r>
            <a:r>
              <a:rPr lang="en-US" sz="1781" dirty="0" err="1" smtClean="0">
                <a:solidFill>
                  <a:srgbClr val="FFFFFF"/>
                </a:solidFill>
                <a:latin typeface="Poppins Bold"/>
                <a:ea typeface="Poppins Bold"/>
                <a:cs typeface="Poppins Bold"/>
                <a:sym typeface="Poppins Bold"/>
              </a:rPr>
              <a:t>ce</a:t>
            </a:r>
            <a:r>
              <a:rPr lang="en-US" sz="1781" dirty="0">
                <a:solidFill>
                  <a:srgbClr val="FFFFFF"/>
                </a:solidFill>
                <a:latin typeface="Poppins Bold"/>
                <a:ea typeface="Poppins Bold"/>
                <a:cs typeface="Poppins Bold"/>
                <a:sym typeface="Poppins Bold"/>
              </a:rPr>
              <a:t> </a:t>
            </a:r>
            <a:r>
              <a:rPr lang="en-US" sz="1781" dirty="0" smtClean="0">
                <a:solidFill>
                  <a:srgbClr val="FFFFFF"/>
                </a:solidFill>
                <a:latin typeface="Poppins Bold"/>
                <a:ea typeface="Poppins Bold"/>
                <a:cs typeface="Poppins Bold"/>
                <a:sym typeface="Poppins Bold"/>
              </a:rPr>
              <a:t>jour</a:t>
            </a:r>
            <a:endParaRPr lang="en-US" sz="1781" dirty="0">
              <a:solidFill>
                <a:srgbClr val="FFFFFF"/>
              </a:solidFill>
              <a:latin typeface="Poppins Bold"/>
              <a:ea typeface="Poppins Bold"/>
              <a:cs typeface="Poppins Bold"/>
              <a:sym typeface="Poppins Bold"/>
            </a:endParaRPr>
          </a:p>
        </p:txBody>
      </p:sp>
      <p:sp>
        <p:nvSpPr>
          <p:cNvPr id="28" name="TextBox 28"/>
          <p:cNvSpPr txBox="1"/>
          <p:nvPr/>
        </p:nvSpPr>
        <p:spPr>
          <a:xfrm>
            <a:off x="1589986" y="6356603"/>
            <a:ext cx="2211178" cy="730969"/>
          </a:xfrm>
          <a:prstGeom prst="rect">
            <a:avLst/>
          </a:prstGeom>
        </p:spPr>
        <p:txBody>
          <a:bodyPr lIns="0" tIns="0" rIns="0" bIns="0" rtlCol="0" anchor="t">
            <a:spAutoFit/>
          </a:bodyPr>
          <a:lstStyle/>
          <a:p>
            <a:pPr algn="just">
              <a:lnSpc>
                <a:spcPts val="1864"/>
              </a:lnSpc>
              <a:spcBef>
                <a:spcPct val="0"/>
              </a:spcBef>
            </a:pPr>
            <a:r>
              <a:rPr lang="fr-FR" sz="1331" dirty="0" smtClean="0">
                <a:solidFill>
                  <a:srgbClr val="FFFFFF"/>
                </a:solidFill>
                <a:latin typeface="Poppins"/>
                <a:ea typeface="Poppins"/>
                <a:cs typeface="Poppins"/>
                <a:sym typeface="Poppins"/>
              </a:rPr>
              <a:t>Accord </a:t>
            </a:r>
            <a:r>
              <a:rPr lang="fr-FR" sz="1331" dirty="0">
                <a:solidFill>
                  <a:srgbClr val="FFFFFF"/>
                </a:solidFill>
                <a:latin typeface="Poppins"/>
                <a:ea typeface="Poppins"/>
                <a:cs typeface="Poppins"/>
                <a:sym typeface="Poppins"/>
              </a:rPr>
              <a:t>de partenariat avec Le ministère de la santé publique</a:t>
            </a:r>
            <a:endParaRPr lang="en-US" sz="1331" dirty="0">
              <a:solidFill>
                <a:srgbClr val="FFFFFF"/>
              </a:solidFill>
              <a:latin typeface="Poppins"/>
              <a:ea typeface="Poppins"/>
              <a:cs typeface="Poppins"/>
              <a:sym typeface="Poppins"/>
            </a:endParaRPr>
          </a:p>
        </p:txBody>
      </p:sp>
      <p:sp>
        <p:nvSpPr>
          <p:cNvPr id="29" name="TextBox 29"/>
          <p:cNvSpPr txBox="1"/>
          <p:nvPr/>
        </p:nvSpPr>
        <p:spPr>
          <a:xfrm>
            <a:off x="4814198" y="5600700"/>
            <a:ext cx="2211178" cy="641201"/>
          </a:xfrm>
          <a:prstGeom prst="rect">
            <a:avLst/>
          </a:prstGeom>
        </p:spPr>
        <p:txBody>
          <a:bodyPr lIns="0" tIns="0" rIns="0" bIns="0" rtlCol="0" anchor="t">
            <a:spAutoFit/>
          </a:bodyPr>
          <a:lstStyle/>
          <a:p>
            <a:pPr algn="ctr">
              <a:lnSpc>
                <a:spcPts val="2493"/>
              </a:lnSpc>
              <a:spcBef>
                <a:spcPct val="0"/>
              </a:spcBef>
            </a:pPr>
            <a:r>
              <a:rPr lang="fr-FR" sz="1781" dirty="0" smtClean="0">
                <a:solidFill>
                  <a:srgbClr val="FFFFFF"/>
                </a:solidFill>
                <a:latin typeface="Poppins Bold"/>
                <a:ea typeface="Poppins Bold"/>
                <a:cs typeface="Poppins Bold"/>
                <a:sym typeface="Poppins Bold"/>
              </a:rPr>
              <a:t>Partenariat </a:t>
            </a:r>
            <a:r>
              <a:rPr lang="fr-FR" sz="1781" dirty="0">
                <a:solidFill>
                  <a:srgbClr val="FFFFFF"/>
                </a:solidFill>
                <a:latin typeface="Poppins Bold"/>
                <a:ea typeface="Poppins Bold"/>
                <a:cs typeface="Poppins Bold"/>
                <a:sym typeface="Poppins Bold"/>
              </a:rPr>
              <a:t>avec ABPF et  ABMS-PS</a:t>
            </a:r>
            <a:endParaRPr lang="en-US" sz="1781" dirty="0">
              <a:solidFill>
                <a:srgbClr val="FFFFFF"/>
              </a:solidFill>
              <a:latin typeface="Poppins Bold"/>
              <a:ea typeface="Poppins Bold"/>
              <a:cs typeface="Poppins Bold"/>
              <a:sym typeface="Poppins Bold"/>
            </a:endParaRPr>
          </a:p>
        </p:txBody>
      </p:sp>
      <p:sp>
        <p:nvSpPr>
          <p:cNvPr id="31" name="TextBox 31"/>
          <p:cNvSpPr txBox="1"/>
          <p:nvPr/>
        </p:nvSpPr>
        <p:spPr>
          <a:xfrm>
            <a:off x="8038411" y="5867679"/>
            <a:ext cx="2211178" cy="625043"/>
          </a:xfrm>
          <a:prstGeom prst="rect">
            <a:avLst/>
          </a:prstGeom>
        </p:spPr>
        <p:txBody>
          <a:bodyPr lIns="0" tIns="0" rIns="0" bIns="0" rtlCol="0" anchor="t">
            <a:spAutoFit/>
          </a:bodyPr>
          <a:lstStyle/>
          <a:p>
            <a:pPr algn="ctr">
              <a:lnSpc>
                <a:spcPts val="2493"/>
              </a:lnSpc>
              <a:spcBef>
                <a:spcPct val="0"/>
              </a:spcBef>
            </a:pPr>
            <a:r>
              <a:rPr lang="en-US" sz="1781" dirty="0" err="1" smtClean="0">
                <a:solidFill>
                  <a:srgbClr val="FFFFFF"/>
                </a:solidFill>
                <a:latin typeface="Poppins Bold"/>
                <a:ea typeface="Poppins Bold"/>
                <a:cs typeface="Poppins Bold"/>
                <a:sym typeface="Poppins Bold"/>
              </a:rPr>
              <a:t>Une</a:t>
            </a:r>
            <a:r>
              <a:rPr lang="en-US" sz="1781" dirty="0" smtClean="0">
                <a:solidFill>
                  <a:srgbClr val="FFFFFF"/>
                </a:solidFill>
                <a:latin typeface="Poppins Bold"/>
                <a:ea typeface="Poppins Bold"/>
                <a:cs typeface="Poppins Bold"/>
                <a:sym typeface="Poppins Bold"/>
              </a:rPr>
              <a:t> </a:t>
            </a:r>
            <a:r>
              <a:rPr lang="en-US" sz="1781" dirty="0" err="1">
                <a:solidFill>
                  <a:srgbClr val="FFFFFF"/>
                </a:solidFill>
                <a:latin typeface="Poppins Bold"/>
                <a:ea typeface="Poppins Bold"/>
                <a:cs typeface="Poppins Bold"/>
                <a:sym typeface="Poppins Bold"/>
              </a:rPr>
              <a:t>centaine</a:t>
            </a:r>
            <a:r>
              <a:rPr lang="en-US" sz="1781" dirty="0">
                <a:solidFill>
                  <a:srgbClr val="FFFFFF"/>
                </a:solidFill>
                <a:latin typeface="Poppins Bold"/>
                <a:ea typeface="Poppins Bold"/>
                <a:cs typeface="Poppins Bold"/>
                <a:sym typeface="Poppins Bold"/>
              </a:rPr>
              <a:t> </a:t>
            </a:r>
            <a:r>
              <a:rPr lang="en-US" sz="1781" dirty="0" err="1">
                <a:solidFill>
                  <a:srgbClr val="FFFFFF"/>
                </a:solidFill>
                <a:latin typeface="Poppins Bold"/>
                <a:ea typeface="Poppins Bold"/>
                <a:cs typeface="Poppins Bold"/>
                <a:sym typeface="Poppins Bold"/>
              </a:rPr>
              <a:t>d'accouchements</a:t>
            </a:r>
            <a:endParaRPr lang="en-US" sz="1781" dirty="0">
              <a:solidFill>
                <a:srgbClr val="FFFFFF"/>
              </a:solidFill>
              <a:latin typeface="Poppins Bold"/>
              <a:ea typeface="Poppins Bold"/>
              <a:cs typeface="Poppins Bold"/>
              <a:sym typeface="Poppins Bold"/>
            </a:endParaRPr>
          </a:p>
        </p:txBody>
      </p:sp>
      <p:sp>
        <p:nvSpPr>
          <p:cNvPr id="33" name="TextBox 33"/>
          <p:cNvSpPr txBox="1"/>
          <p:nvPr/>
        </p:nvSpPr>
        <p:spPr>
          <a:xfrm>
            <a:off x="4756936" y="6396877"/>
            <a:ext cx="2211178" cy="624757"/>
          </a:xfrm>
          <a:prstGeom prst="rect">
            <a:avLst/>
          </a:prstGeom>
        </p:spPr>
        <p:txBody>
          <a:bodyPr lIns="0" tIns="0" rIns="0" bIns="0" rtlCol="0" anchor="t">
            <a:spAutoFit/>
          </a:bodyPr>
          <a:lstStyle/>
          <a:p>
            <a:pPr algn="ctr">
              <a:lnSpc>
                <a:spcPts val="2493"/>
              </a:lnSpc>
              <a:spcBef>
                <a:spcPct val="0"/>
              </a:spcBef>
            </a:pPr>
            <a:r>
              <a:rPr lang="fr-FR" sz="1781" dirty="0">
                <a:solidFill>
                  <a:srgbClr val="FFFFFF"/>
                </a:solidFill>
                <a:latin typeface="Poppins Bold"/>
                <a:ea typeface="Poppins Bold"/>
                <a:cs typeface="Poppins Bold"/>
                <a:sym typeface="Poppins Bold"/>
              </a:rPr>
              <a:t>des centaines de patients suivis</a:t>
            </a:r>
            <a:endParaRPr lang="en-US" sz="1781" dirty="0">
              <a:solidFill>
                <a:srgbClr val="FFFFFF"/>
              </a:solidFill>
              <a:latin typeface="Poppins Bold"/>
              <a:ea typeface="Poppins Bold"/>
              <a:cs typeface="Poppins Bold"/>
              <a:sym typeface="Poppins Bold"/>
            </a:endParaRPr>
          </a:p>
        </p:txBody>
      </p:sp>
      <p:sp>
        <p:nvSpPr>
          <p:cNvPr id="34" name="TextBox 34"/>
          <p:cNvSpPr txBox="1"/>
          <p:nvPr/>
        </p:nvSpPr>
        <p:spPr>
          <a:xfrm>
            <a:off x="11261458" y="5600700"/>
            <a:ext cx="2211178" cy="1705595"/>
          </a:xfrm>
          <a:prstGeom prst="rect">
            <a:avLst/>
          </a:prstGeom>
        </p:spPr>
        <p:txBody>
          <a:bodyPr lIns="0" tIns="0" rIns="0" bIns="0" rtlCol="0" anchor="t">
            <a:spAutoFit/>
          </a:bodyPr>
          <a:lstStyle/>
          <a:p>
            <a:pPr>
              <a:lnSpc>
                <a:spcPts val="1864"/>
              </a:lnSpc>
              <a:spcBef>
                <a:spcPct val="0"/>
              </a:spcBef>
            </a:pPr>
            <a:r>
              <a:rPr lang="fr-FR" sz="1700" dirty="0">
                <a:solidFill>
                  <a:srgbClr val="FFFFFF"/>
                </a:solidFill>
                <a:latin typeface="Poppins"/>
                <a:ea typeface="Poppins"/>
                <a:cs typeface="Poppins"/>
                <a:sym typeface="Poppins"/>
              </a:rPr>
              <a:t>D</a:t>
            </a:r>
            <a:r>
              <a:rPr lang="fr-FR" sz="1700" dirty="0" smtClean="0">
                <a:solidFill>
                  <a:srgbClr val="FFFFFF"/>
                </a:solidFill>
                <a:latin typeface="Poppins"/>
                <a:ea typeface="Poppins"/>
                <a:cs typeface="Poppins"/>
                <a:sym typeface="Poppins"/>
              </a:rPr>
              <a:t>es </a:t>
            </a:r>
            <a:r>
              <a:rPr lang="fr-FR" sz="1700" dirty="0">
                <a:solidFill>
                  <a:srgbClr val="FFFFFF"/>
                </a:solidFill>
                <a:latin typeface="Poppins"/>
                <a:ea typeface="Poppins"/>
                <a:cs typeface="Poppins"/>
                <a:sym typeface="Poppins"/>
              </a:rPr>
              <a:t>analyses faites sur place grâce au laboratoire </a:t>
            </a:r>
            <a:endParaRPr lang="fr-FR" sz="1700" dirty="0" smtClean="0">
              <a:solidFill>
                <a:srgbClr val="FFFFFF"/>
              </a:solidFill>
              <a:latin typeface="Poppins"/>
              <a:ea typeface="Poppins"/>
              <a:cs typeface="Poppins"/>
              <a:sym typeface="Poppins"/>
            </a:endParaRPr>
          </a:p>
          <a:p>
            <a:pPr>
              <a:lnSpc>
                <a:spcPts val="1864"/>
              </a:lnSpc>
              <a:spcBef>
                <a:spcPct val="0"/>
              </a:spcBef>
            </a:pPr>
            <a:endParaRPr lang="fr-FR" sz="1700" dirty="0" smtClean="0">
              <a:solidFill>
                <a:srgbClr val="FFFFFF"/>
              </a:solidFill>
              <a:latin typeface="Poppins"/>
              <a:ea typeface="Poppins"/>
              <a:cs typeface="Poppins"/>
              <a:sym typeface="Poppins"/>
            </a:endParaRPr>
          </a:p>
          <a:p>
            <a:pPr>
              <a:lnSpc>
                <a:spcPts val="1864"/>
              </a:lnSpc>
              <a:spcBef>
                <a:spcPct val="0"/>
              </a:spcBef>
            </a:pPr>
            <a:r>
              <a:rPr lang="fr-FR" sz="1700" dirty="0">
                <a:solidFill>
                  <a:srgbClr val="FFFFFF"/>
                </a:solidFill>
                <a:latin typeface="Poppins"/>
                <a:ea typeface="Poppins"/>
                <a:cs typeface="Poppins"/>
                <a:sym typeface="Poppins"/>
              </a:rPr>
              <a:t>U</a:t>
            </a:r>
            <a:r>
              <a:rPr lang="fr-FR" sz="1700" dirty="0" smtClean="0">
                <a:solidFill>
                  <a:srgbClr val="FFFFFF"/>
                </a:solidFill>
                <a:latin typeface="Poppins"/>
                <a:ea typeface="Poppins"/>
                <a:cs typeface="Poppins"/>
                <a:sym typeface="Poppins"/>
              </a:rPr>
              <a:t>n </a:t>
            </a:r>
            <a:r>
              <a:rPr lang="fr-FR" sz="1700" dirty="0">
                <a:solidFill>
                  <a:srgbClr val="FFFFFF"/>
                </a:solidFill>
                <a:latin typeface="Poppins"/>
                <a:ea typeface="Poppins"/>
                <a:cs typeface="Poppins"/>
                <a:sym typeface="Poppins"/>
              </a:rPr>
              <a:t>engouement des populations pour la qualité des soins </a:t>
            </a:r>
            <a:endParaRPr lang="en-US" sz="1700" dirty="0">
              <a:solidFill>
                <a:srgbClr val="FFFFFF"/>
              </a:solidFill>
              <a:latin typeface="Poppins"/>
              <a:ea typeface="Poppins"/>
              <a:cs typeface="Poppins"/>
              <a:sym typeface="Poppins"/>
            </a:endParaRPr>
          </a:p>
        </p:txBody>
      </p:sp>
      <p:sp>
        <p:nvSpPr>
          <p:cNvPr id="35" name="TextBox 35"/>
          <p:cNvSpPr txBox="1"/>
          <p:nvPr/>
        </p:nvSpPr>
        <p:spPr>
          <a:xfrm>
            <a:off x="14486836" y="5600700"/>
            <a:ext cx="2211178" cy="1266244"/>
          </a:xfrm>
          <a:prstGeom prst="rect">
            <a:avLst/>
          </a:prstGeom>
        </p:spPr>
        <p:txBody>
          <a:bodyPr lIns="0" tIns="0" rIns="0" bIns="0" rtlCol="0" anchor="t">
            <a:spAutoFit/>
          </a:bodyPr>
          <a:lstStyle/>
          <a:p>
            <a:pPr algn="ctr">
              <a:lnSpc>
                <a:spcPts val="2493"/>
              </a:lnSpc>
              <a:spcBef>
                <a:spcPct val="0"/>
              </a:spcBef>
            </a:pPr>
            <a:r>
              <a:rPr lang="fr-FR" sz="1781" dirty="0" smtClean="0">
                <a:solidFill>
                  <a:srgbClr val="FFFFFF"/>
                </a:solidFill>
                <a:latin typeface="Poppins Bold"/>
                <a:ea typeface="Poppins Bold"/>
                <a:cs typeface="Poppins Bold"/>
                <a:sym typeface="Poppins Bold"/>
              </a:rPr>
              <a:t>Un </a:t>
            </a:r>
            <a:r>
              <a:rPr lang="fr-FR" sz="1781" dirty="0">
                <a:solidFill>
                  <a:srgbClr val="FFFFFF"/>
                </a:solidFill>
                <a:latin typeface="Poppins Bold"/>
                <a:ea typeface="Poppins Bold"/>
                <a:cs typeface="Poppins Bold"/>
                <a:sym typeface="Poppins Bold"/>
              </a:rPr>
              <a:t>appui renforcé de </a:t>
            </a:r>
            <a:r>
              <a:rPr lang="fr-FR" sz="1781" dirty="0" err="1">
                <a:solidFill>
                  <a:srgbClr val="FFFFFF"/>
                </a:solidFill>
                <a:latin typeface="Poppins Bold"/>
                <a:ea typeface="Poppins Bold"/>
                <a:cs typeface="Poppins Bold"/>
                <a:sym typeface="Poppins Bold"/>
              </a:rPr>
              <a:t>Afric’Sanaga</a:t>
            </a:r>
            <a:r>
              <a:rPr lang="fr-FR" sz="1781" dirty="0">
                <a:solidFill>
                  <a:srgbClr val="FFFFFF"/>
                </a:solidFill>
                <a:latin typeface="Poppins Bold"/>
                <a:ea typeface="Poppins Bold"/>
                <a:cs typeface="Poppins Bold"/>
                <a:sym typeface="Poppins Bold"/>
              </a:rPr>
              <a:t> Fondation </a:t>
            </a:r>
            <a:r>
              <a:rPr lang="fr-FR" sz="1781" dirty="0" smtClean="0">
                <a:solidFill>
                  <a:srgbClr val="FFFFFF"/>
                </a:solidFill>
                <a:latin typeface="Poppins Bold"/>
                <a:ea typeface="Poppins Bold"/>
                <a:cs typeface="Poppins Bold"/>
                <a:sym typeface="Poppins Bold"/>
              </a:rPr>
              <a:t>et </a:t>
            </a:r>
            <a:r>
              <a:rPr lang="fr-FR" sz="1781" dirty="0">
                <a:solidFill>
                  <a:srgbClr val="FFFFFF"/>
                </a:solidFill>
                <a:latin typeface="Poppins Bold"/>
                <a:ea typeface="Poppins Bold"/>
                <a:cs typeface="Poppins Bold"/>
                <a:sym typeface="Poppins Bold"/>
              </a:rPr>
              <a:t>de Wilde </a:t>
            </a:r>
            <a:r>
              <a:rPr lang="fr-FR" sz="1781" dirty="0" err="1">
                <a:solidFill>
                  <a:srgbClr val="FFFFFF"/>
                </a:solidFill>
                <a:latin typeface="Poppins Bold"/>
                <a:ea typeface="Poppins Bold"/>
                <a:cs typeface="Poppins Bold"/>
                <a:sym typeface="Poppins Bold"/>
              </a:rPr>
              <a:t>Ganzen</a:t>
            </a:r>
            <a:r>
              <a:rPr lang="fr-FR" sz="1781" dirty="0">
                <a:solidFill>
                  <a:srgbClr val="FFFFFF"/>
                </a:solidFill>
                <a:latin typeface="Poppins Bold"/>
                <a:ea typeface="Poppins Bold"/>
                <a:cs typeface="Poppins Bold"/>
                <a:sym typeface="Poppins Bold"/>
              </a:rPr>
              <a:t>...</a:t>
            </a:r>
            <a:endParaRPr lang="en-US" sz="1781" dirty="0">
              <a:solidFill>
                <a:srgbClr val="FFFFFF"/>
              </a:solidFill>
              <a:latin typeface="Poppins Bold"/>
              <a:ea typeface="Poppins Bold"/>
              <a:cs typeface="Poppins Bold"/>
              <a:sym typeface="Poppins Bold"/>
            </a:endParaRPr>
          </a:p>
        </p:txBody>
      </p:sp>
      <p:sp>
        <p:nvSpPr>
          <p:cNvPr id="37" name="Freeform 37"/>
          <p:cNvSpPr/>
          <p:nvPr/>
        </p:nvSpPr>
        <p:spPr>
          <a:xfrm>
            <a:off x="5493024" y="4017354"/>
            <a:ext cx="853527" cy="726565"/>
          </a:xfrm>
          <a:custGeom>
            <a:avLst/>
            <a:gdLst/>
            <a:ahLst/>
            <a:cxnLst/>
            <a:rect l="l" t="t" r="r" b="b"/>
            <a:pathLst>
              <a:path w="853527" h="726565">
                <a:moveTo>
                  <a:pt x="0" y="0"/>
                </a:moveTo>
                <a:lnTo>
                  <a:pt x="853527" y="0"/>
                </a:lnTo>
                <a:lnTo>
                  <a:pt x="853527" y="726565"/>
                </a:lnTo>
                <a:lnTo>
                  <a:pt x="0" y="726565"/>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39" name="Freeform 39"/>
          <p:cNvSpPr/>
          <p:nvPr/>
        </p:nvSpPr>
        <p:spPr>
          <a:xfrm>
            <a:off x="12007832" y="4017354"/>
            <a:ext cx="742167" cy="789539"/>
          </a:xfrm>
          <a:custGeom>
            <a:avLst/>
            <a:gdLst/>
            <a:ahLst/>
            <a:cxnLst/>
            <a:rect l="l" t="t" r="r" b="b"/>
            <a:pathLst>
              <a:path w="742167" h="789539">
                <a:moveTo>
                  <a:pt x="0" y="0"/>
                </a:moveTo>
                <a:lnTo>
                  <a:pt x="742167" y="0"/>
                </a:lnTo>
                <a:lnTo>
                  <a:pt x="742167" y="789539"/>
                </a:lnTo>
                <a:lnTo>
                  <a:pt x="0" y="789539"/>
                </a:lnTo>
                <a:lnTo>
                  <a:pt x="0" y="0"/>
                </a:lnTo>
                <a:close/>
              </a:path>
            </a:pathLst>
          </a:custGeom>
          <a:blipFill>
            <a:blip r:embed="rId11">
              <a:extLst>
                <a:ext uri="{96DAC541-7B7A-43D3-8B79-37D633B846F1}">
                  <asvg:svgBlip xmlns="" xmlns:asvg="http://schemas.microsoft.com/office/drawing/2016/SVG/main" r:embed="rId14"/>
                </a:ext>
              </a:extLst>
            </a:blip>
            <a:stretch>
              <a:fillRect/>
            </a:stretch>
          </a:blipFill>
        </p:spPr>
      </p:sp>
      <p:sp>
        <p:nvSpPr>
          <p:cNvPr id="40" name="Freeform 40"/>
          <p:cNvSpPr/>
          <p:nvPr/>
        </p:nvSpPr>
        <p:spPr>
          <a:xfrm>
            <a:off x="15155396" y="3972830"/>
            <a:ext cx="874058" cy="860948"/>
          </a:xfrm>
          <a:custGeom>
            <a:avLst/>
            <a:gdLst/>
            <a:ahLst/>
            <a:cxnLst/>
            <a:rect l="l" t="t" r="r" b="b"/>
            <a:pathLst>
              <a:path w="874058" h="860948">
                <a:moveTo>
                  <a:pt x="0" y="0"/>
                </a:moveTo>
                <a:lnTo>
                  <a:pt x="874058" y="0"/>
                </a:lnTo>
                <a:lnTo>
                  <a:pt x="874058" y="860947"/>
                </a:lnTo>
                <a:lnTo>
                  <a:pt x="0" y="860947"/>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pic>
        <p:nvPicPr>
          <p:cNvPr id="41" name="Image 4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83046" y="3749699"/>
            <a:ext cx="1170554" cy="117055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rot="5400000" flipH="1" flipV="1">
            <a:off x="9914419" y="-1965580"/>
            <a:ext cx="7127320" cy="10633046"/>
          </a:xfrm>
          <a:custGeom>
            <a:avLst/>
            <a:gdLst/>
            <a:ahLst/>
            <a:cxnLst/>
            <a:rect l="l" t="t" r="r" b="b"/>
            <a:pathLst>
              <a:path w="7127320" h="10633046">
                <a:moveTo>
                  <a:pt x="7127320" y="10633046"/>
                </a:moveTo>
                <a:lnTo>
                  <a:pt x="0" y="10633046"/>
                </a:lnTo>
                <a:lnTo>
                  <a:pt x="0" y="0"/>
                </a:lnTo>
                <a:lnTo>
                  <a:pt x="7127320" y="0"/>
                </a:lnTo>
                <a:lnTo>
                  <a:pt x="7127320" y="10633046"/>
                </a:lnTo>
                <a:close/>
              </a:path>
            </a:pathLst>
          </a:custGeom>
          <a:blipFill>
            <a:blip r:embed="rId3">
              <a:extLst>
                <a:ext uri="{96DAC541-7B7A-43D3-8B79-37D633B846F1}">
                  <asvg:svgBlip xmlns="" xmlns:asvg="http://schemas.microsoft.com/office/drawing/2016/SVG/main" r:embed="rId4"/>
                </a:ext>
              </a:extLst>
            </a:blip>
            <a:stretch>
              <a:fillRect l="-87264"/>
            </a:stretch>
          </a:blipFill>
        </p:spPr>
      </p:sp>
      <p:sp>
        <p:nvSpPr>
          <p:cNvPr id="4" name="Freeform 4"/>
          <p:cNvSpPr/>
          <p:nvPr/>
        </p:nvSpPr>
        <p:spPr>
          <a:xfrm rot="5400000">
            <a:off x="12310684" y="1428169"/>
            <a:ext cx="7127320" cy="10633046"/>
          </a:xfrm>
          <a:custGeom>
            <a:avLst/>
            <a:gdLst/>
            <a:ahLst/>
            <a:cxnLst/>
            <a:rect l="l" t="t" r="r" b="b"/>
            <a:pathLst>
              <a:path w="7127320" h="10633046">
                <a:moveTo>
                  <a:pt x="0" y="0"/>
                </a:moveTo>
                <a:lnTo>
                  <a:pt x="7127320" y="0"/>
                </a:lnTo>
                <a:lnTo>
                  <a:pt x="7127320" y="10633046"/>
                </a:lnTo>
                <a:lnTo>
                  <a:pt x="0" y="10633046"/>
                </a:lnTo>
                <a:lnTo>
                  <a:pt x="0" y="0"/>
                </a:lnTo>
                <a:close/>
              </a:path>
            </a:pathLst>
          </a:custGeom>
          <a:blipFill>
            <a:blip r:embed="rId3">
              <a:extLst>
                <a:ext uri="{96DAC541-7B7A-43D3-8B79-37D633B846F1}">
                  <asvg:svgBlip xmlns="" xmlns:asvg="http://schemas.microsoft.com/office/drawing/2016/SVG/main" r:embed="rId4"/>
                </a:ext>
              </a:extLst>
            </a:blip>
            <a:stretch>
              <a:fillRect l="-87264"/>
            </a:stretch>
          </a:blipFill>
        </p:spPr>
      </p:sp>
      <p:grpSp>
        <p:nvGrpSpPr>
          <p:cNvPr id="9" name="Group 9"/>
          <p:cNvGrpSpPr/>
          <p:nvPr/>
        </p:nvGrpSpPr>
        <p:grpSpPr>
          <a:xfrm>
            <a:off x="1028700" y="5990936"/>
            <a:ext cx="7052458" cy="2534026"/>
            <a:chOff x="0" y="0"/>
            <a:chExt cx="799285" cy="287192"/>
          </a:xfrm>
        </p:grpSpPr>
        <p:sp>
          <p:nvSpPr>
            <p:cNvPr id="10" name="Freeform 10"/>
            <p:cNvSpPr/>
            <p:nvPr/>
          </p:nvSpPr>
          <p:spPr>
            <a:xfrm>
              <a:off x="0" y="0"/>
              <a:ext cx="799285" cy="287192"/>
            </a:xfrm>
            <a:custGeom>
              <a:avLst/>
              <a:gdLst/>
              <a:ahLst/>
              <a:cxnLst/>
              <a:rect l="l" t="t" r="r" b="b"/>
              <a:pathLst>
                <a:path w="799285" h="287192">
                  <a:moveTo>
                    <a:pt x="85625" y="0"/>
                  </a:moveTo>
                  <a:lnTo>
                    <a:pt x="713660" y="0"/>
                  </a:lnTo>
                  <a:cubicBezTo>
                    <a:pt x="760949" y="0"/>
                    <a:pt x="799285" y="38336"/>
                    <a:pt x="799285" y="85625"/>
                  </a:cubicBezTo>
                  <a:lnTo>
                    <a:pt x="799285" y="201567"/>
                  </a:lnTo>
                  <a:cubicBezTo>
                    <a:pt x="799285" y="248856"/>
                    <a:pt x="760949" y="287192"/>
                    <a:pt x="713660" y="287192"/>
                  </a:cubicBezTo>
                  <a:lnTo>
                    <a:pt x="85625" y="287192"/>
                  </a:lnTo>
                  <a:cubicBezTo>
                    <a:pt x="38336" y="287192"/>
                    <a:pt x="0" y="248856"/>
                    <a:pt x="0" y="201567"/>
                  </a:cubicBezTo>
                  <a:lnTo>
                    <a:pt x="0" y="85625"/>
                  </a:lnTo>
                  <a:cubicBezTo>
                    <a:pt x="0" y="38336"/>
                    <a:pt x="38336" y="0"/>
                    <a:pt x="85625" y="0"/>
                  </a:cubicBezTo>
                  <a:close/>
                </a:path>
              </a:pathLst>
            </a:custGeom>
            <a:solidFill>
              <a:srgbClr val="1A1A1A"/>
            </a:solidFill>
          </p:spPr>
        </p:sp>
        <p:sp>
          <p:nvSpPr>
            <p:cNvPr id="11" name="TextBox 11"/>
            <p:cNvSpPr txBox="1"/>
            <p:nvPr/>
          </p:nvSpPr>
          <p:spPr>
            <a:xfrm>
              <a:off x="0" y="-38100"/>
              <a:ext cx="799285" cy="325292"/>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1028700" y="1234608"/>
            <a:ext cx="7536582" cy="1325555"/>
          </a:xfrm>
          <a:prstGeom prst="rect">
            <a:avLst/>
          </a:prstGeom>
        </p:spPr>
        <p:txBody>
          <a:bodyPr lIns="0" tIns="0" rIns="0" bIns="0" rtlCol="0" anchor="t">
            <a:spAutoFit/>
          </a:bodyPr>
          <a:lstStyle/>
          <a:p>
            <a:pPr algn="l">
              <a:lnSpc>
                <a:spcPts val="9146"/>
              </a:lnSpc>
            </a:pPr>
            <a:r>
              <a:rPr lang="en-US" sz="7953">
                <a:solidFill>
                  <a:srgbClr val="1A1A1A"/>
                </a:solidFill>
                <a:latin typeface="Kollektif Bold"/>
                <a:ea typeface="Kollektif Bold"/>
                <a:cs typeface="Kollektif Bold"/>
                <a:sym typeface="Kollektif Bold"/>
              </a:rPr>
              <a:t>Nos défis</a:t>
            </a:r>
          </a:p>
        </p:txBody>
      </p:sp>
      <p:sp>
        <p:nvSpPr>
          <p:cNvPr id="13" name="TextBox 13"/>
          <p:cNvSpPr txBox="1"/>
          <p:nvPr/>
        </p:nvSpPr>
        <p:spPr>
          <a:xfrm>
            <a:off x="969076" y="2934437"/>
            <a:ext cx="8328518" cy="2385268"/>
          </a:xfrm>
          <a:prstGeom prst="rect">
            <a:avLst/>
          </a:prstGeom>
        </p:spPr>
        <p:txBody>
          <a:bodyPr wrap="square" lIns="0" tIns="0" rIns="0" bIns="0" rtlCol="0" anchor="t">
            <a:spAutoFit/>
          </a:bodyPr>
          <a:lstStyle/>
          <a:p>
            <a:pPr marL="342900" indent="-342900" algn="just">
              <a:lnSpc>
                <a:spcPts val="3120"/>
              </a:lnSpc>
              <a:spcBef>
                <a:spcPct val="0"/>
              </a:spcBef>
              <a:buFontTx/>
              <a:buChar char="-"/>
            </a:pPr>
            <a:r>
              <a:rPr lang="fr-FR" sz="2229" dirty="0" smtClean="0">
                <a:solidFill>
                  <a:srgbClr val="1A1A1A"/>
                </a:solidFill>
                <a:latin typeface="Poppins"/>
                <a:ea typeface="Poppins"/>
                <a:cs typeface="Poppins"/>
                <a:sym typeface="Poppins"/>
              </a:rPr>
              <a:t>Mobilisation </a:t>
            </a:r>
            <a:r>
              <a:rPr lang="fr-FR" sz="2229" dirty="0">
                <a:solidFill>
                  <a:srgbClr val="1A1A1A"/>
                </a:solidFill>
                <a:latin typeface="Poppins"/>
                <a:ea typeface="Poppins"/>
                <a:cs typeface="Poppins"/>
                <a:sym typeface="Poppins"/>
              </a:rPr>
              <a:t>des soutiens sur le plan local </a:t>
            </a:r>
            <a:r>
              <a:rPr lang="fr-FR" sz="2229" dirty="0" smtClean="0">
                <a:solidFill>
                  <a:srgbClr val="1A1A1A"/>
                </a:solidFill>
                <a:latin typeface="Poppins"/>
                <a:ea typeface="Poppins"/>
                <a:cs typeface="Poppins"/>
                <a:sym typeface="Poppins"/>
              </a:rPr>
              <a:t>en leur </a:t>
            </a:r>
            <a:r>
              <a:rPr lang="fr-FR" sz="2229" dirty="0">
                <a:solidFill>
                  <a:srgbClr val="1A1A1A"/>
                </a:solidFill>
                <a:latin typeface="Poppins"/>
                <a:ea typeface="Poppins"/>
                <a:cs typeface="Poppins"/>
                <a:sym typeface="Poppins"/>
              </a:rPr>
              <a:t>faisant changer de </a:t>
            </a:r>
            <a:r>
              <a:rPr lang="fr-FR" sz="2229" dirty="0" smtClean="0">
                <a:solidFill>
                  <a:srgbClr val="1A1A1A"/>
                </a:solidFill>
                <a:latin typeface="Poppins"/>
                <a:ea typeface="Poppins"/>
                <a:cs typeface="Poppins"/>
                <a:sym typeface="Poppins"/>
              </a:rPr>
              <a:t>narratif (clinique </a:t>
            </a:r>
            <a:r>
              <a:rPr lang="fr-FR" sz="2229" dirty="0">
                <a:solidFill>
                  <a:srgbClr val="1A1A1A"/>
                </a:solidFill>
                <a:latin typeface="Poppins"/>
                <a:ea typeface="Poppins"/>
                <a:cs typeface="Poppins"/>
                <a:sym typeface="Poppins"/>
              </a:rPr>
              <a:t>= soins chers</a:t>
            </a:r>
            <a:r>
              <a:rPr lang="fr-FR" sz="2229" dirty="0" smtClean="0">
                <a:solidFill>
                  <a:srgbClr val="1A1A1A"/>
                </a:solidFill>
                <a:latin typeface="Poppins"/>
                <a:ea typeface="Poppins"/>
                <a:cs typeface="Poppins"/>
                <a:sym typeface="Poppins"/>
              </a:rPr>
              <a:t>)...</a:t>
            </a:r>
          </a:p>
          <a:p>
            <a:pPr marL="342900" indent="-342900" algn="just">
              <a:lnSpc>
                <a:spcPts val="3120"/>
              </a:lnSpc>
              <a:spcBef>
                <a:spcPct val="0"/>
              </a:spcBef>
              <a:buFontTx/>
              <a:buChar char="-"/>
            </a:pPr>
            <a:endParaRPr lang="fr-FR" sz="2229" dirty="0">
              <a:solidFill>
                <a:srgbClr val="1A1A1A"/>
              </a:solidFill>
              <a:latin typeface="Poppins"/>
              <a:ea typeface="Poppins"/>
              <a:cs typeface="Poppins"/>
              <a:sym typeface="Poppins"/>
            </a:endParaRPr>
          </a:p>
          <a:p>
            <a:pPr marL="342900" indent="-342900" algn="just">
              <a:lnSpc>
                <a:spcPts val="3120"/>
              </a:lnSpc>
              <a:spcBef>
                <a:spcPct val="0"/>
              </a:spcBef>
              <a:buFontTx/>
              <a:buChar char="-"/>
            </a:pPr>
            <a:r>
              <a:rPr lang="fr-FR" sz="2229" dirty="0" smtClean="0">
                <a:solidFill>
                  <a:srgbClr val="1A1A1A"/>
                </a:solidFill>
                <a:latin typeface="Poppins"/>
                <a:ea typeface="Poppins"/>
                <a:cs typeface="Poppins"/>
                <a:sym typeface="Poppins"/>
              </a:rPr>
              <a:t>Mobilisation </a:t>
            </a:r>
            <a:r>
              <a:rPr lang="fr-FR" sz="2229" dirty="0">
                <a:solidFill>
                  <a:srgbClr val="1A1A1A"/>
                </a:solidFill>
                <a:latin typeface="Poppins"/>
                <a:ea typeface="Poppins"/>
                <a:cs typeface="Poppins"/>
                <a:sym typeface="Poppins"/>
              </a:rPr>
              <a:t>financière sur le plan </a:t>
            </a:r>
            <a:r>
              <a:rPr lang="fr-FR" sz="2229" dirty="0" smtClean="0">
                <a:solidFill>
                  <a:srgbClr val="1A1A1A"/>
                </a:solidFill>
                <a:latin typeface="Poppins"/>
                <a:ea typeface="Poppins"/>
                <a:cs typeface="Poppins"/>
                <a:sym typeface="Poppins"/>
              </a:rPr>
              <a:t>local (ce </a:t>
            </a:r>
            <a:r>
              <a:rPr lang="fr-FR" sz="2229" dirty="0">
                <a:solidFill>
                  <a:srgbClr val="1A1A1A"/>
                </a:solidFill>
                <a:latin typeface="Poppins"/>
                <a:ea typeface="Poppins"/>
                <a:cs typeface="Poppins"/>
                <a:sym typeface="Poppins"/>
              </a:rPr>
              <a:t>qui impacte directement sur la responsabilisation des concernés et crée une forme d'appropriation...)</a:t>
            </a:r>
            <a:endParaRPr lang="en-US" sz="2229" dirty="0">
              <a:solidFill>
                <a:srgbClr val="1A1A1A"/>
              </a:solidFill>
              <a:latin typeface="Poppins"/>
              <a:ea typeface="Poppins"/>
              <a:cs typeface="Poppins"/>
              <a:sym typeface="Poppins"/>
            </a:endParaRPr>
          </a:p>
        </p:txBody>
      </p:sp>
      <p:sp>
        <p:nvSpPr>
          <p:cNvPr id="14" name="TextBox 14"/>
          <p:cNvSpPr txBox="1"/>
          <p:nvPr/>
        </p:nvSpPr>
        <p:spPr>
          <a:xfrm>
            <a:off x="1239170" y="6180731"/>
            <a:ext cx="6580147" cy="2154436"/>
          </a:xfrm>
          <a:prstGeom prst="rect">
            <a:avLst/>
          </a:prstGeom>
        </p:spPr>
        <p:txBody>
          <a:bodyPr wrap="square" lIns="0" tIns="0" rIns="0" bIns="0" rtlCol="0" anchor="t">
            <a:spAutoFit/>
          </a:bodyPr>
          <a:lstStyle/>
          <a:p>
            <a:pPr algn="just">
              <a:lnSpc>
                <a:spcPts val="2809"/>
              </a:lnSpc>
              <a:spcBef>
                <a:spcPct val="0"/>
              </a:spcBef>
            </a:pPr>
            <a:r>
              <a:rPr lang="fr-FR" b="1" dirty="0">
                <a:solidFill>
                  <a:schemeClr val="bg1"/>
                </a:solidFill>
              </a:rPr>
              <a:t>Assurer une Qualité de Soins Constante</a:t>
            </a:r>
            <a:r>
              <a:rPr lang="fr-FR" dirty="0">
                <a:solidFill>
                  <a:schemeClr val="bg1"/>
                </a:solidFill>
              </a:rPr>
              <a:t> : Maintenir un niveau de qualité élevé pour chaque patient, tout en gérant un afflux de patients et la diversité des cas médicaux, constitue un défi majeur pour la clinique. Cela nécessite des protocoles rigoureux, une formation continue du personnel, et une vigilance constante pour respecter les normes de soins.</a:t>
            </a:r>
            <a:endParaRPr lang="en-US" dirty="0">
              <a:solidFill>
                <a:schemeClr val="bg1"/>
              </a:solidFill>
              <a:latin typeface="Poppins"/>
              <a:ea typeface="Poppins"/>
              <a:cs typeface="Poppins"/>
              <a:sym typeface="Poppins"/>
            </a:endParaRPr>
          </a:p>
        </p:txBody>
      </p:sp>
      <p:pic>
        <p:nvPicPr>
          <p:cNvPr id="15" name="Imag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83307" y="30079"/>
            <a:ext cx="8030370" cy="7772400"/>
          </a:xfrm>
          <a:prstGeom prst="rect">
            <a:avLst/>
          </a:prstGeom>
        </p:spPr>
      </p:pic>
      <p:pic>
        <p:nvPicPr>
          <p:cNvPr id="16" name="Imag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3122" y="730422"/>
            <a:ext cx="6851478" cy="68514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flipH="1" flipV="1">
            <a:off x="0" y="-506963"/>
            <a:ext cx="9500066" cy="10951084"/>
          </a:xfrm>
          <a:custGeom>
            <a:avLst/>
            <a:gdLst/>
            <a:ahLst/>
            <a:cxnLst/>
            <a:rect l="l" t="t" r="r" b="b"/>
            <a:pathLst>
              <a:path w="9500066" h="10951084">
                <a:moveTo>
                  <a:pt x="9500066" y="10951084"/>
                </a:moveTo>
                <a:lnTo>
                  <a:pt x="0" y="10951084"/>
                </a:lnTo>
                <a:lnTo>
                  <a:pt x="0" y="0"/>
                </a:lnTo>
                <a:lnTo>
                  <a:pt x="9500066" y="0"/>
                </a:lnTo>
                <a:lnTo>
                  <a:pt x="9500066" y="10951084"/>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Freeform 4"/>
          <p:cNvSpPr/>
          <p:nvPr/>
        </p:nvSpPr>
        <p:spPr>
          <a:xfrm flipV="1">
            <a:off x="-134232" y="2790367"/>
            <a:ext cx="6419586" cy="7653754"/>
          </a:xfrm>
          <a:custGeom>
            <a:avLst/>
            <a:gdLst/>
            <a:ahLst/>
            <a:cxnLst/>
            <a:rect l="l" t="t" r="r" b="b"/>
            <a:pathLst>
              <a:path w="6419586" h="7653754">
                <a:moveTo>
                  <a:pt x="0" y="7653754"/>
                </a:moveTo>
                <a:lnTo>
                  <a:pt x="6419586" y="7653754"/>
                </a:lnTo>
                <a:lnTo>
                  <a:pt x="6419586" y="0"/>
                </a:lnTo>
                <a:lnTo>
                  <a:pt x="0" y="0"/>
                </a:lnTo>
                <a:lnTo>
                  <a:pt x="0" y="7653754"/>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9" name="TextBox 9"/>
          <p:cNvSpPr txBox="1"/>
          <p:nvPr/>
        </p:nvSpPr>
        <p:spPr>
          <a:xfrm>
            <a:off x="9674566" y="923925"/>
            <a:ext cx="7584734" cy="1098847"/>
          </a:xfrm>
          <a:prstGeom prst="rect">
            <a:avLst/>
          </a:prstGeom>
        </p:spPr>
        <p:txBody>
          <a:bodyPr lIns="0" tIns="0" rIns="0" bIns="0" rtlCol="0" anchor="t">
            <a:spAutoFit/>
          </a:bodyPr>
          <a:lstStyle/>
          <a:p>
            <a:pPr algn="l">
              <a:lnSpc>
                <a:spcPts val="7528"/>
              </a:lnSpc>
            </a:pPr>
            <a:r>
              <a:rPr lang="en-US" sz="6546">
                <a:solidFill>
                  <a:srgbClr val="1A1A1A"/>
                </a:solidFill>
                <a:latin typeface="Kollektif Bold"/>
                <a:ea typeface="Kollektif Bold"/>
                <a:cs typeface="Kollektif Bold"/>
                <a:sym typeface="Kollektif Bold"/>
              </a:rPr>
              <a:t>Nos perspectives</a:t>
            </a:r>
          </a:p>
        </p:txBody>
      </p:sp>
      <p:sp>
        <p:nvSpPr>
          <p:cNvPr id="10" name="TextBox 10"/>
          <p:cNvSpPr txBox="1"/>
          <p:nvPr/>
        </p:nvSpPr>
        <p:spPr>
          <a:xfrm>
            <a:off x="9163050" y="2212715"/>
            <a:ext cx="8216434" cy="5539978"/>
          </a:xfrm>
          <a:prstGeom prst="rect">
            <a:avLst/>
          </a:prstGeom>
        </p:spPr>
        <p:txBody>
          <a:bodyPr wrap="square" lIns="0" tIns="0" rIns="0" bIns="0" rtlCol="0" anchor="t">
            <a:spAutoFit/>
          </a:bodyPr>
          <a:lstStyle/>
          <a:p>
            <a:pPr algn="just"/>
            <a:r>
              <a:rPr lang="fr-FR" sz="2000" dirty="0"/>
              <a:t>La Clinique Maïa envisage de renforcer son positionnement en tant que centre de référence pour les soins de santé de qualité, à travers plusieurs axes de développement stratégiques. Premièrement, nous visons à élargir notre gamme de services médicaux spécialisés en investissant dans de nouvelles technologies de pointe et en développant des pôles d'excellence dans des domaines clés tels que la cardiologie, la néonatalogie, et la pédiatrie. En parallèle, nous projetons d’intensifier nos efforts en matière de prévention et d'éducation à la santé, en initiant des programmes de sensibilisation communautaire et des campagnes de santé publique, afin de promouvoir un mode de vie sain et prévenir les maladies</a:t>
            </a:r>
            <a:r>
              <a:rPr lang="fr-FR" sz="2000" dirty="0" smtClean="0"/>
              <a:t>.</a:t>
            </a:r>
          </a:p>
          <a:p>
            <a:pPr algn="just"/>
            <a:endParaRPr lang="fr-FR" sz="2000" dirty="0"/>
          </a:p>
          <a:p>
            <a:pPr algn="just"/>
            <a:r>
              <a:rPr lang="fr-FR" sz="2000" dirty="0"/>
              <a:t>Sur le plan des ressources humaines, nous prévoyons de renforcer notre équipe médicale en attirant des talents de premier plan et en investissant dans la formation continue pour garantir des soins à la fois modernes et humanisés. L’accent sera également mis sur l’amélioration de l’expérience patient à chaque étape du parcours de soins, en optimisant l’accueil, la communication, et le suivi post-traitement, avec une vision centrée sur le patient et la qualité de service.</a:t>
            </a:r>
          </a:p>
        </p:txBody>
      </p:sp>
      <p:pic>
        <p:nvPicPr>
          <p:cNvPr id="11" name="Imag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848" y="2731044"/>
            <a:ext cx="8030370" cy="7772400"/>
          </a:xfrm>
          <a:prstGeom prst="rect">
            <a:avLst/>
          </a:prstGeom>
        </p:spPr>
      </p:pic>
      <p:pic>
        <p:nvPicPr>
          <p:cNvPr id="12" name="Imag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52514" y="3369810"/>
            <a:ext cx="6917190" cy="691719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flipH="1" flipV="1">
            <a:off x="0" y="-506963"/>
            <a:ext cx="9500066" cy="10951084"/>
          </a:xfrm>
          <a:custGeom>
            <a:avLst/>
            <a:gdLst/>
            <a:ahLst/>
            <a:cxnLst/>
            <a:rect l="l" t="t" r="r" b="b"/>
            <a:pathLst>
              <a:path w="9500066" h="10951084">
                <a:moveTo>
                  <a:pt x="9500066" y="10951084"/>
                </a:moveTo>
                <a:lnTo>
                  <a:pt x="0" y="10951084"/>
                </a:lnTo>
                <a:lnTo>
                  <a:pt x="0" y="0"/>
                </a:lnTo>
                <a:lnTo>
                  <a:pt x="9500066" y="0"/>
                </a:lnTo>
                <a:lnTo>
                  <a:pt x="9500066" y="10951084"/>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Freeform 4"/>
          <p:cNvSpPr/>
          <p:nvPr/>
        </p:nvSpPr>
        <p:spPr>
          <a:xfrm flipV="1">
            <a:off x="-134232" y="2790367"/>
            <a:ext cx="6419586" cy="7653754"/>
          </a:xfrm>
          <a:custGeom>
            <a:avLst/>
            <a:gdLst/>
            <a:ahLst/>
            <a:cxnLst/>
            <a:rect l="l" t="t" r="r" b="b"/>
            <a:pathLst>
              <a:path w="6419586" h="7653754">
                <a:moveTo>
                  <a:pt x="0" y="7653754"/>
                </a:moveTo>
                <a:lnTo>
                  <a:pt x="6419586" y="7653754"/>
                </a:lnTo>
                <a:lnTo>
                  <a:pt x="6419586" y="0"/>
                </a:lnTo>
                <a:lnTo>
                  <a:pt x="0" y="0"/>
                </a:lnTo>
                <a:lnTo>
                  <a:pt x="0" y="7653754"/>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9" name="TextBox 9"/>
          <p:cNvSpPr txBox="1"/>
          <p:nvPr/>
        </p:nvSpPr>
        <p:spPr>
          <a:xfrm>
            <a:off x="9674566" y="923925"/>
            <a:ext cx="7584734" cy="961802"/>
          </a:xfrm>
          <a:prstGeom prst="rect">
            <a:avLst/>
          </a:prstGeom>
        </p:spPr>
        <p:txBody>
          <a:bodyPr lIns="0" tIns="0" rIns="0" bIns="0" rtlCol="0" anchor="t">
            <a:spAutoFit/>
          </a:bodyPr>
          <a:lstStyle/>
          <a:p>
            <a:pPr>
              <a:lnSpc>
                <a:spcPts val="7528"/>
              </a:lnSpc>
            </a:pPr>
            <a:r>
              <a:rPr lang="en-US" sz="6546" dirty="0" err="1" smtClean="0">
                <a:solidFill>
                  <a:srgbClr val="1A1A1A"/>
                </a:solidFill>
                <a:latin typeface="Kollektif Bold"/>
                <a:ea typeface="Kollektif Bold"/>
                <a:cs typeface="Kollektif Bold"/>
                <a:sym typeface="Kollektif Bold"/>
              </a:rPr>
              <a:t>Equipe</a:t>
            </a:r>
            <a:r>
              <a:rPr lang="en-US" sz="6546" dirty="0" smtClean="0">
                <a:solidFill>
                  <a:srgbClr val="1A1A1A"/>
                </a:solidFill>
                <a:latin typeface="Kollektif Bold"/>
                <a:ea typeface="Kollektif Bold"/>
                <a:cs typeface="Kollektif Bold"/>
                <a:sym typeface="Kollektif Bold"/>
              </a:rPr>
              <a:t> </a:t>
            </a:r>
            <a:r>
              <a:rPr lang="en-US" sz="6546" dirty="0" err="1">
                <a:solidFill>
                  <a:srgbClr val="1A1A1A"/>
                </a:solidFill>
                <a:latin typeface="Kollektif Bold"/>
                <a:ea typeface="Kollektif Bold"/>
                <a:cs typeface="Kollektif Bold"/>
                <a:sym typeface="Kollektif Bold"/>
              </a:rPr>
              <a:t>dirigeante</a:t>
            </a:r>
            <a:endParaRPr lang="en-US" sz="6546" dirty="0">
              <a:solidFill>
                <a:srgbClr val="1A1A1A"/>
              </a:solidFill>
              <a:latin typeface="Kollektif Bold"/>
              <a:ea typeface="Kollektif Bold"/>
              <a:cs typeface="Kollektif Bold"/>
              <a:sym typeface="Kollektif Bold"/>
            </a:endParaRPr>
          </a:p>
        </p:txBody>
      </p:sp>
      <p:pic>
        <p:nvPicPr>
          <p:cNvPr id="11" name="Imag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848" y="2731044"/>
            <a:ext cx="8030370" cy="7772400"/>
          </a:xfrm>
          <a:prstGeom prst="rect">
            <a:avLst/>
          </a:prstGeom>
        </p:spPr>
      </p:pic>
      <p:pic>
        <p:nvPicPr>
          <p:cNvPr id="7" name="Imag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99450" y="1404826"/>
            <a:ext cx="8691057" cy="8691057"/>
          </a:xfrm>
          <a:prstGeom prst="rect">
            <a:avLst/>
          </a:prstGeom>
        </p:spPr>
      </p:pic>
      <p:grpSp>
        <p:nvGrpSpPr>
          <p:cNvPr id="14" name="Group 7"/>
          <p:cNvGrpSpPr/>
          <p:nvPr/>
        </p:nvGrpSpPr>
        <p:grpSpPr>
          <a:xfrm>
            <a:off x="1792550" y="3409010"/>
            <a:ext cx="6741850" cy="6839890"/>
            <a:chOff x="0" y="0"/>
            <a:chExt cx="812800" cy="812800"/>
          </a:xfrm>
        </p:grpSpPr>
        <p:sp>
          <p:nvSpPr>
            <p:cNvPr id="15"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a:stretch>
            </a:blipFill>
          </p:spPr>
        </p:sp>
      </p:grpSp>
    </p:spTree>
    <p:extLst>
      <p:ext uri="{BB962C8B-B14F-4D97-AF65-F5344CB8AC3E}">
        <p14:creationId xmlns:p14="http://schemas.microsoft.com/office/powerpoint/2010/main" val="3047485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rot="5400000" flipH="1" flipV="1">
            <a:off x="9258716" y="-1859704"/>
            <a:ext cx="5603565" cy="8359800"/>
          </a:xfrm>
          <a:custGeom>
            <a:avLst/>
            <a:gdLst/>
            <a:ahLst/>
            <a:cxnLst/>
            <a:rect l="l" t="t" r="r" b="b"/>
            <a:pathLst>
              <a:path w="5603565" h="8359800">
                <a:moveTo>
                  <a:pt x="5603566" y="8359800"/>
                </a:moveTo>
                <a:lnTo>
                  <a:pt x="0" y="8359800"/>
                </a:lnTo>
                <a:lnTo>
                  <a:pt x="0" y="0"/>
                </a:lnTo>
                <a:lnTo>
                  <a:pt x="5603566" y="0"/>
                </a:lnTo>
                <a:lnTo>
                  <a:pt x="5603566" y="8359800"/>
                </a:lnTo>
                <a:close/>
              </a:path>
            </a:pathLst>
          </a:custGeom>
          <a:blipFill>
            <a:blip r:embed="rId3">
              <a:extLst>
                <a:ext uri="{96DAC541-7B7A-43D3-8B79-37D633B846F1}">
                  <asvg:svgBlip xmlns="" xmlns:asvg="http://schemas.microsoft.com/office/drawing/2016/SVG/main" r:embed="rId4"/>
                </a:ext>
              </a:extLst>
            </a:blip>
            <a:stretch>
              <a:fillRect l="-87264"/>
            </a:stretch>
          </a:blipFill>
        </p:spPr>
      </p:sp>
      <p:sp>
        <p:nvSpPr>
          <p:cNvPr id="4" name="Freeform 4"/>
          <p:cNvSpPr/>
          <p:nvPr/>
        </p:nvSpPr>
        <p:spPr>
          <a:xfrm>
            <a:off x="11140172" y="797627"/>
            <a:ext cx="7157353" cy="10495983"/>
          </a:xfrm>
          <a:custGeom>
            <a:avLst/>
            <a:gdLst/>
            <a:ahLst/>
            <a:cxnLst/>
            <a:rect l="l" t="t" r="r" b="b"/>
            <a:pathLst>
              <a:path w="7157353" h="10495983">
                <a:moveTo>
                  <a:pt x="0" y="0"/>
                </a:moveTo>
                <a:lnTo>
                  <a:pt x="7157353" y="0"/>
                </a:lnTo>
                <a:lnTo>
                  <a:pt x="7157353" y="10495983"/>
                </a:lnTo>
                <a:lnTo>
                  <a:pt x="0" y="10495983"/>
                </a:lnTo>
                <a:lnTo>
                  <a:pt x="0" y="0"/>
                </a:lnTo>
                <a:close/>
              </a:path>
            </a:pathLst>
          </a:custGeom>
          <a:blipFill>
            <a:blip r:embed="rId3">
              <a:extLst>
                <a:ext uri="{96DAC541-7B7A-43D3-8B79-37D633B846F1}">
                  <asvg:svgBlip xmlns="" xmlns:asvg="http://schemas.microsoft.com/office/drawing/2016/SVG/main" r:embed="rId4"/>
                </a:ext>
              </a:extLst>
            </a:blip>
            <a:stretch>
              <a:fillRect l="-135949" t="-28181"/>
            </a:stretch>
          </a:blipFill>
        </p:spPr>
      </p:sp>
      <p:sp>
        <p:nvSpPr>
          <p:cNvPr id="12" name="TextBox 12"/>
          <p:cNvSpPr txBox="1"/>
          <p:nvPr/>
        </p:nvSpPr>
        <p:spPr>
          <a:xfrm>
            <a:off x="1028700" y="1167004"/>
            <a:ext cx="7356912" cy="1792062"/>
          </a:xfrm>
          <a:prstGeom prst="rect">
            <a:avLst/>
          </a:prstGeom>
        </p:spPr>
        <p:txBody>
          <a:bodyPr lIns="0" tIns="0" rIns="0" bIns="0" rtlCol="0" anchor="t">
            <a:spAutoFit/>
          </a:bodyPr>
          <a:lstStyle/>
          <a:p>
            <a:pPr algn="l">
              <a:lnSpc>
                <a:spcPts val="12321"/>
              </a:lnSpc>
            </a:pPr>
            <a:r>
              <a:rPr lang="en-US" sz="10714" dirty="0">
                <a:solidFill>
                  <a:srgbClr val="1A1A1A"/>
                </a:solidFill>
                <a:latin typeface="Kollektif Bold"/>
                <a:ea typeface="Kollektif Bold"/>
                <a:cs typeface="Kollektif Bold"/>
                <a:sym typeface="Kollektif Bold"/>
              </a:rPr>
              <a:t>Conclusion</a:t>
            </a:r>
          </a:p>
        </p:txBody>
      </p:sp>
      <p:sp>
        <p:nvSpPr>
          <p:cNvPr id="15" name="TextBox 13"/>
          <p:cNvSpPr txBox="1"/>
          <p:nvPr/>
        </p:nvSpPr>
        <p:spPr>
          <a:xfrm>
            <a:off x="1028700" y="2892391"/>
            <a:ext cx="8063871" cy="6758260"/>
          </a:xfrm>
          <a:prstGeom prst="rect">
            <a:avLst/>
          </a:prstGeom>
        </p:spPr>
        <p:txBody>
          <a:bodyPr wrap="square" lIns="0" tIns="0" rIns="0" bIns="0" rtlCol="0" anchor="t">
            <a:spAutoFit/>
          </a:bodyPr>
          <a:lstStyle/>
          <a:p>
            <a:pPr algn="just">
              <a:lnSpc>
                <a:spcPts val="3120"/>
              </a:lnSpc>
              <a:spcBef>
                <a:spcPct val="0"/>
              </a:spcBef>
            </a:pPr>
            <a:r>
              <a:rPr lang="fr-FR" sz="2400" dirty="0"/>
              <a:t>"La Clinique Maïa se veut bien plus qu'un simple établissement de soins; elle incarne un engagement profond envers l'excellence médicale, l'humanité et l'innovation. Chaque jour, nous mettons tout en œuvre pour offrir à nos patients une prise en charge de qualité, un environnement sécurisant et chaleureux, ainsi qu'une écoute attentive à leurs besoins. </a:t>
            </a:r>
            <a:endParaRPr lang="fr-FR" sz="2400" dirty="0" smtClean="0"/>
          </a:p>
          <a:p>
            <a:pPr algn="just">
              <a:lnSpc>
                <a:spcPts val="3120"/>
              </a:lnSpc>
              <a:spcBef>
                <a:spcPct val="0"/>
              </a:spcBef>
            </a:pPr>
            <a:endParaRPr lang="fr-FR" sz="2400" dirty="0"/>
          </a:p>
          <a:p>
            <a:pPr algn="just">
              <a:lnSpc>
                <a:spcPts val="3120"/>
              </a:lnSpc>
              <a:spcBef>
                <a:spcPct val="0"/>
              </a:spcBef>
            </a:pPr>
            <a:r>
              <a:rPr lang="fr-FR" sz="2400" dirty="0" smtClean="0"/>
              <a:t>Nos </a:t>
            </a:r>
            <a:r>
              <a:rPr lang="fr-FR" sz="2400" dirty="0"/>
              <a:t>équipes dévouées, composées de professionnels passionnés et compétents, travaillent sans relâche pour repousser les frontières du possible et offrir une expérience de soins qui dépasse les attentes. </a:t>
            </a:r>
            <a:endParaRPr lang="fr-FR" sz="2400" dirty="0" smtClean="0"/>
          </a:p>
          <a:p>
            <a:pPr algn="just">
              <a:lnSpc>
                <a:spcPts val="3120"/>
              </a:lnSpc>
              <a:spcBef>
                <a:spcPct val="0"/>
              </a:spcBef>
            </a:pPr>
            <a:r>
              <a:rPr lang="fr-FR" sz="2400" dirty="0" smtClean="0"/>
              <a:t>Nous </a:t>
            </a:r>
            <a:r>
              <a:rPr lang="fr-FR" sz="2400" dirty="0"/>
              <a:t>croyons fermement que la santé est un droit fondamental, et notre mission est de rendre chaque parcours de soin unique, bienveillant, et empreint de confiance. En choisissant la Clinique Maïa, vous faites le choix d'une expertise médicale de pointe, d'une approche humaine et d'une vision résolument tournée vers l'avenir de la santé."</a:t>
            </a:r>
            <a:endParaRPr lang="en-US" sz="2229" dirty="0">
              <a:solidFill>
                <a:srgbClr val="1A1A1A"/>
              </a:solidFill>
              <a:latin typeface="Poppins"/>
              <a:ea typeface="Poppins"/>
              <a:cs typeface="Poppins"/>
              <a:sym typeface="Poppins"/>
            </a:endParaRPr>
          </a:p>
        </p:txBody>
      </p:sp>
      <p:pic>
        <p:nvPicPr>
          <p:cNvPr id="16" name="Imag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33830" y="266700"/>
            <a:ext cx="8596970" cy="8320798"/>
          </a:xfrm>
          <a:prstGeom prst="rect">
            <a:avLst/>
          </a:prstGeom>
        </p:spPr>
      </p:pic>
      <p:grpSp>
        <p:nvGrpSpPr>
          <p:cNvPr id="18" name="Group 7"/>
          <p:cNvGrpSpPr/>
          <p:nvPr/>
        </p:nvGrpSpPr>
        <p:grpSpPr>
          <a:xfrm>
            <a:off x="10291954" y="1012620"/>
            <a:ext cx="7308450" cy="7420494"/>
            <a:chOff x="0" y="0"/>
            <a:chExt cx="812800" cy="812800"/>
          </a:xfrm>
        </p:grpSpPr>
        <p:sp>
          <p:nvSpPr>
            <p:cNvPr id="19"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flipH="1">
            <a:off x="13233938" y="-61042"/>
            <a:ext cx="5263612" cy="6275543"/>
          </a:xfrm>
          <a:custGeom>
            <a:avLst/>
            <a:gdLst/>
            <a:ahLst/>
            <a:cxnLst/>
            <a:rect l="l" t="t" r="r" b="b"/>
            <a:pathLst>
              <a:path w="5263612" h="6275543">
                <a:moveTo>
                  <a:pt x="5263612" y="0"/>
                </a:moveTo>
                <a:lnTo>
                  <a:pt x="0" y="0"/>
                </a:lnTo>
                <a:lnTo>
                  <a:pt x="0" y="6275542"/>
                </a:lnTo>
                <a:lnTo>
                  <a:pt x="5263612" y="6275542"/>
                </a:lnTo>
                <a:lnTo>
                  <a:pt x="5263612"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Freeform 4"/>
          <p:cNvSpPr/>
          <p:nvPr/>
        </p:nvSpPr>
        <p:spPr>
          <a:xfrm>
            <a:off x="8376760" y="1158031"/>
            <a:ext cx="8471366" cy="9765263"/>
          </a:xfrm>
          <a:custGeom>
            <a:avLst/>
            <a:gdLst/>
            <a:ahLst/>
            <a:cxnLst/>
            <a:rect l="l" t="t" r="r" b="b"/>
            <a:pathLst>
              <a:path w="8471366" h="9765263">
                <a:moveTo>
                  <a:pt x="0" y="0"/>
                </a:moveTo>
                <a:lnTo>
                  <a:pt x="8471365" y="0"/>
                </a:lnTo>
                <a:lnTo>
                  <a:pt x="8471365" y="9765263"/>
                </a:lnTo>
                <a:lnTo>
                  <a:pt x="0" y="9765263"/>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0" name="Freeform 10"/>
          <p:cNvSpPr/>
          <p:nvPr/>
        </p:nvSpPr>
        <p:spPr>
          <a:xfrm>
            <a:off x="1041481" y="4299442"/>
            <a:ext cx="697016" cy="697016"/>
          </a:xfrm>
          <a:custGeom>
            <a:avLst/>
            <a:gdLst/>
            <a:ahLst/>
            <a:cxnLst/>
            <a:rect l="l" t="t" r="r" b="b"/>
            <a:pathLst>
              <a:path w="697016" h="697016">
                <a:moveTo>
                  <a:pt x="0" y="0"/>
                </a:moveTo>
                <a:lnTo>
                  <a:pt x="697016" y="0"/>
                </a:lnTo>
                <a:lnTo>
                  <a:pt x="697016" y="697016"/>
                </a:lnTo>
                <a:lnTo>
                  <a:pt x="0" y="697016"/>
                </a:lnTo>
                <a:lnTo>
                  <a:pt x="0" y="0"/>
                </a:lnTo>
                <a:close/>
              </a:path>
            </a:pathLst>
          </a:custGeom>
          <a:blipFill>
            <a:blip r:embed="rId7">
              <a:extLst>
                <a:ext uri="{96DAC541-7B7A-43D3-8B79-37D633B846F1}">
                  <asvg:svgBlip xmlns="" xmlns:asvg="http://schemas.microsoft.com/office/drawing/2016/SVG/main" r:embed="rId11"/>
                </a:ext>
              </a:extLst>
            </a:blip>
            <a:stretch>
              <a:fillRect/>
            </a:stretch>
          </a:blipFill>
        </p:spPr>
      </p:sp>
      <p:sp>
        <p:nvSpPr>
          <p:cNvPr id="11" name="Freeform 11"/>
          <p:cNvSpPr/>
          <p:nvPr/>
        </p:nvSpPr>
        <p:spPr>
          <a:xfrm>
            <a:off x="1023026" y="5459489"/>
            <a:ext cx="696139" cy="696139"/>
          </a:xfrm>
          <a:custGeom>
            <a:avLst/>
            <a:gdLst/>
            <a:ahLst/>
            <a:cxnLst/>
            <a:rect l="l" t="t" r="r" b="b"/>
            <a:pathLst>
              <a:path w="696139" h="696139">
                <a:moveTo>
                  <a:pt x="0" y="0"/>
                </a:moveTo>
                <a:lnTo>
                  <a:pt x="696139" y="0"/>
                </a:lnTo>
                <a:lnTo>
                  <a:pt x="696139" y="696139"/>
                </a:lnTo>
                <a:lnTo>
                  <a:pt x="0" y="696139"/>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2" name="Freeform 12"/>
          <p:cNvSpPr/>
          <p:nvPr/>
        </p:nvSpPr>
        <p:spPr>
          <a:xfrm>
            <a:off x="1023511" y="6564435"/>
            <a:ext cx="697016" cy="697016"/>
          </a:xfrm>
          <a:custGeom>
            <a:avLst/>
            <a:gdLst/>
            <a:ahLst/>
            <a:cxnLst/>
            <a:rect l="l" t="t" r="r" b="b"/>
            <a:pathLst>
              <a:path w="697016" h="697016">
                <a:moveTo>
                  <a:pt x="0" y="0"/>
                </a:moveTo>
                <a:lnTo>
                  <a:pt x="697016" y="0"/>
                </a:lnTo>
                <a:lnTo>
                  <a:pt x="697016" y="697016"/>
                </a:lnTo>
                <a:lnTo>
                  <a:pt x="0" y="697016"/>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4" name="TextBox 14"/>
          <p:cNvSpPr txBox="1"/>
          <p:nvPr/>
        </p:nvSpPr>
        <p:spPr>
          <a:xfrm>
            <a:off x="1023026" y="2002639"/>
            <a:ext cx="7457520" cy="1522853"/>
          </a:xfrm>
          <a:prstGeom prst="rect">
            <a:avLst/>
          </a:prstGeom>
        </p:spPr>
        <p:txBody>
          <a:bodyPr lIns="0" tIns="0" rIns="0" bIns="0" rtlCol="0" anchor="t">
            <a:spAutoFit/>
          </a:bodyPr>
          <a:lstStyle/>
          <a:p>
            <a:pPr algn="l">
              <a:lnSpc>
                <a:spcPts val="13974"/>
              </a:lnSpc>
              <a:spcBef>
                <a:spcPct val="0"/>
              </a:spcBef>
            </a:pPr>
            <a:r>
              <a:rPr lang="en-US" sz="6600" dirty="0" err="1">
                <a:solidFill>
                  <a:srgbClr val="1A1A1A"/>
                </a:solidFill>
                <a:latin typeface="Kollektif Bold"/>
                <a:ea typeface="Kollektif Bold"/>
                <a:cs typeface="Kollektif Bold"/>
                <a:sym typeface="Kollektif Bold"/>
              </a:rPr>
              <a:t>Contacter</a:t>
            </a:r>
            <a:r>
              <a:rPr lang="en-US" sz="6600" dirty="0">
                <a:solidFill>
                  <a:srgbClr val="1A1A1A"/>
                </a:solidFill>
                <a:latin typeface="Kollektif Bold"/>
                <a:ea typeface="Kollektif Bold"/>
                <a:cs typeface="Kollektif Bold"/>
                <a:sym typeface="Kollektif Bold"/>
              </a:rPr>
              <a:t> nous:</a:t>
            </a:r>
          </a:p>
        </p:txBody>
      </p:sp>
      <p:sp>
        <p:nvSpPr>
          <p:cNvPr id="15" name="TextBox 15"/>
          <p:cNvSpPr txBox="1"/>
          <p:nvPr/>
        </p:nvSpPr>
        <p:spPr>
          <a:xfrm>
            <a:off x="1898802" y="4457594"/>
            <a:ext cx="6461402" cy="551433"/>
          </a:xfrm>
          <a:prstGeom prst="rect">
            <a:avLst/>
          </a:prstGeom>
        </p:spPr>
        <p:txBody>
          <a:bodyPr lIns="0" tIns="0" rIns="0" bIns="0" rtlCol="0" anchor="t">
            <a:spAutoFit/>
          </a:bodyPr>
          <a:lstStyle/>
          <a:p>
            <a:pPr algn="l">
              <a:lnSpc>
                <a:spcPts val="4334"/>
              </a:lnSpc>
            </a:pPr>
            <a:r>
              <a:rPr lang="en-US" sz="3524" dirty="0" smtClean="0">
                <a:solidFill>
                  <a:srgbClr val="1A1A1A"/>
                </a:solidFill>
                <a:latin typeface="Poppins"/>
                <a:ea typeface="Poppins"/>
                <a:cs typeface="Poppins"/>
                <a:sym typeface="Poppins"/>
              </a:rPr>
              <a:t>www.adc-benin.org</a:t>
            </a:r>
            <a:endParaRPr lang="en-US" sz="3524" dirty="0">
              <a:solidFill>
                <a:srgbClr val="1A1A1A"/>
              </a:solidFill>
              <a:latin typeface="Poppins"/>
              <a:ea typeface="Poppins"/>
              <a:cs typeface="Poppins"/>
              <a:sym typeface="Poppins"/>
            </a:endParaRPr>
          </a:p>
        </p:txBody>
      </p:sp>
      <p:sp>
        <p:nvSpPr>
          <p:cNvPr id="16" name="TextBox 16"/>
          <p:cNvSpPr txBox="1"/>
          <p:nvPr/>
        </p:nvSpPr>
        <p:spPr>
          <a:xfrm>
            <a:off x="1883017" y="5604195"/>
            <a:ext cx="5138472" cy="551433"/>
          </a:xfrm>
          <a:prstGeom prst="rect">
            <a:avLst/>
          </a:prstGeom>
        </p:spPr>
        <p:txBody>
          <a:bodyPr lIns="0" tIns="0" rIns="0" bIns="0" rtlCol="0" anchor="t">
            <a:spAutoFit/>
          </a:bodyPr>
          <a:lstStyle/>
          <a:p>
            <a:pPr algn="l">
              <a:lnSpc>
                <a:spcPts val="4334"/>
              </a:lnSpc>
            </a:pPr>
            <a:r>
              <a:rPr lang="en-US" sz="3524" dirty="0" smtClean="0">
                <a:solidFill>
                  <a:srgbClr val="1A1A1A"/>
                </a:solidFill>
                <a:latin typeface="Poppins"/>
                <a:ea typeface="Poppins"/>
                <a:cs typeface="Poppins"/>
                <a:sym typeface="Poppins"/>
              </a:rPr>
              <a:t>(+229)69999370</a:t>
            </a:r>
            <a:endParaRPr lang="en-US" sz="3524" dirty="0">
              <a:solidFill>
                <a:srgbClr val="1A1A1A"/>
              </a:solidFill>
              <a:latin typeface="Poppins"/>
              <a:ea typeface="Poppins"/>
              <a:cs typeface="Poppins"/>
              <a:sym typeface="Poppins"/>
            </a:endParaRPr>
          </a:p>
        </p:txBody>
      </p:sp>
      <p:sp>
        <p:nvSpPr>
          <p:cNvPr id="17" name="TextBox 17"/>
          <p:cNvSpPr txBox="1"/>
          <p:nvPr/>
        </p:nvSpPr>
        <p:spPr>
          <a:xfrm>
            <a:off x="1898802" y="6637226"/>
            <a:ext cx="6618809" cy="551433"/>
          </a:xfrm>
          <a:prstGeom prst="rect">
            <a:avLst/>
          </a:prstGeom>
        </p:spPr>
        <p:txBody>
          <a:bodyPr lIns="0" tIns="0" rIns="0" bIns="0" rtlCol="0" anchor="t">
            <a:spAutoFit/>
          </a:bodyPr>
          <a:lstStyle/>
          <a:p>
            <a:pPr algn="l">
              <a:lnSpc>
                <a:spcPts val="4334"/>
              </a:lnSpc>
            </a:pPr>
            <a:r>
              <a:rPr lang="en-US" sz="3524" dirty="0" smtClean="0">
                <a:solidFill>
                  <a:srgbClr val="1A1A1A"/>
                </a:solidFill>
                <a:latin typeface="Poppins"/>
                <a:ea typeface="Poppins"/>
                <a:cs typeface="Poppins"/>
                <a:sym typeface="Poppins"/>
              </a:rPr>
              <a:t>adcbenin@gmail.com</a:t>
            </a:r>
            <a:endParaRPr lang="en-US" sz="3524" dirty="0">
              <a:solidFill>
                <a:srgbClr val="1A1A1A"/>
              </a:solidFill>
              <a:latin typeface="Poppins"/>
              <a:ea typeface="Poppins"/>
              <a:cs typeface="Poppins"/>
              <a:sym typeface="Poppins"/>
            </a:endParaRPr>
          </a:p>
        </p:txBody>
      </p:sp>
      <p:pic>
        <p:nvPicPr>
          <p:cNvPr id="18" name="Imag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86106" y="652379"/>
            <a:ext cx="3309693" cy="1476266"/>
          </a:xfrm>
          <a:prstGeom prst="rect">
            <a:avLst/>
          </a:prstGeom>
        </p:spPr>
      </p:pic>
      <p:pic>
        <p:nvPicPr>
          <p:cNvPr id="20" name="Image 1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706526" y="952500"/>
            <a:ext cx="8581474" cy="8305800"/>
          </a:xfrm>
          <a:prstGeom prst="rect">
            <a:avLst/>
          </a:prstGeom>
        </p:spPr>
      </p:pic>
      <p:pic>
        <p:nvPicPr>
          <p:cNvPr id="21" name="Image 2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834548" y="1778806"/>
            <a:ext cx="7174694" cy="7174694"/>
          </a:xfrm>
          <a:prstGeom prst="rect">
            <a:avLst/>
          </a:prstGeom>
        </p:spPr>
      </p:pic>
      <p:pic>
        <p:nvPicPr>
          <p:cNvPr id="23" name="Image 22"/>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53158" y="7892653"/>
            <a:ext cx="1370677" cy="1510692"/>
          </a:xfrm>
          <a:prstGeom prst="rect">
            <a:avLst/>
          </a:prstGeom>
        </p:spPr>
      </p:pic>
      <p:pic>
        <p:nvPicPr>
          <p:cNvPr id="25" name="Image 24"/>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250879" y="7095408"/>
            <a:ext cx="2176889" cy="2064731"/>
          </a:xfrm>
          <a:prstGeom prst="rect">
            <a:avLst/>
          </a:prstGeom>
        </p:spPr>
      </p:pic>
      <p:pic>
        <p:nvPicPr>
          <p:cNvPr id="27" name="Image 2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925053" y="8355212"/>
            <a:ext cx="2237747" cy="850344"/>
          </a:xfrm>
          <a:prstGeom prst="rect">
            <a:avLst/>
          </a:prstGeom>
        </p:spPr>
      </p:pic>
      <p:pic>
        <p:nvPicPr>
          <p:cNvPr id="28" name="Image 27"/>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474386" y="8456580"/>
            <a:ext cx="2300426" cy="74897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6983</TotalTime>
  <Words>1196</Words>
  <Application>Microsoft Office PowerPoint</Application>
  <PresentationFormat>Personnalisé</PresentationFormat>
  <Paragraphs>63</Paragraphs>
  <Slides>12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Poppins</vt:lpstr>
      <vt:lpstr>Arial</vt:lpstr>
      <vt:lpstr>Kollektif Bold</vt:lpstr>
      <vt:lpstr>Poppins Bold</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and Blue Modern Management Development Presentation</dc:title>
  <dc:creator>user</dc:creator>
  <cp:lastModifiedBy>user</cp:lastModifiedBy>
  <cp:revision>53</cp:revision>
  <dcterms:created xsi:type="dcterms:W3CDTF">2006-08-16T00:00:00Z</dcterms:created>
  <dcterms:modified xsi:type="dcterms:W3CDTF">2024-09-06T20:36:48Z</dcterms:modified>
  <dc:identifier>DAGOgJufzEA</dc:identifier>
</cp:coreProperties>
</file>