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71" r:id="rId10"/>
    <p:sldId id="272" r:id="rId11"/>
    <p:sldId id="269" r:id="rId12"/>
    <p:sldId id="263" r:id="rId13"/>
    <p:sldId id="264" r:id="rId14"/>
    <p:sldId id="270" r:id="rId15"/>
    <p:sldId id="265" r:id="rId16"/>
    <p:sldId id="266" r:id="rId17"/>
  </p:sldIdLst>
  <p:sldSz cx="18288000" cy="10287000"/>
  <p:notesSz cx="6858000" cy="9144000"/>
  <p:embeddedFontLst>
    <p:embeddedFont>
      <p:font typeface="Bodoni MT Black" panose="02070A03080606020203" pitchFamily="18" charset="0"/>
      <p:bold r:id="rId18"/>
      <p:boldItalic r:id="rId19"/>
    </p:embeddedFont>
    <p:embeddedFont>
      <p:font typeface="Kollektif Bold" panose="020B0604020202020204" charset="0"/>
      <p:regular r:id="rId20"/>
    </p:embeddedFont>
    <p:embeddedFont>
      <p:font typeface="Poppins" panose="00000500000000000000" pitchFamily="2" charset="0"/>
      <p:regular r:id="rId21"/>
      <p:bold r:id="rId22"/>
      <p:italic r:id="rId23"/>
      <p:boldItalic r:id="rId24"/>
    </p:embeddedFont>
    <p:embeddedFont>
      <p:font typeface="Poppins Bold" panose="00000800000000000000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.jpeg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4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35.jp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12" Type="http://schemas.openxmlformats.org/officeDocument/2006/relationships/image" Target="../media/image3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33.jpg"/><Relationship Id="rId5" Type="http://schemas.openxmlformats.org/officeDocument/2006/relationships/image" Target="../media/image21.png"/><Relationship Id="rId10" Type="http://schemas.openxmlformats.org/officeDocument/2006/relationships/image" Target="../media/image32.svg"/><Relationship Id="rId4" Type="http://schemas.openxmlformats.org/officeDocument/2006/relationships/image" Target="../media/image4.svg"/><Relationship Id="rId9" Type="http://schemas.openxmlformats.org/officeDocument/2006/relationships/image" Target="../media/image31.png"/><Relationship Id="rId14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svg"/><Relationship Id="rId7" Type="http://schemas.openxmlformats.org/officeDocument/2006/relationships/image" Target="../media/image2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8.jpg"/><Relationship Id="rId5" Type="http://schemas.openxmlformats.org/officeDocument/2006/relationships/image" Target="../media/image22.svg"/><Relationship Id="rId10" Type="http://schemas.openxmlformats.org/officeDocument/2006/relationships/image" Target="../media/image37.jpg"/><Relationship Id="rId4" Type="http://schemas.openxmlformats.org/officeDocument/2006/relationships/image" Target="../media/image21.png"/><Relationship Id="rId9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32.svg"/><Relationship Id="rId4" Type="http://schemas.openxmlformats.org/officeDocument/2006/relationships/image" Target="../media/image4.sv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32.svg"/><Relationship Id="rId4" Type="http://schemas.openxmlformats.org/officeDocument/2006/relationships/image" Target="../media/image4.sv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40.jpeg"/><Relationship Id="rId4" Type="http://schemas.openxmlformats.org/officeDocument/2006/relationships/image" Target="../media/image4.sv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5.png"/><Relationship Id="rId7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12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46.svg"/><Relationship Id="rId5" Type="http://schemas.openxmlformats.org/officeDocument/2006/relationships/image" Target="../media/image5.png"/><Relationship Id="rId10" Type="http://schemas.openxmlformats.org/officeDocument/2006/relationships/image" Target="../media/image45.png"/><Relationship Id="rId4" Type="http://schemas.openxmlformats.org/officeDocument/2006/relationships/image" Target="../media/image4.svg"/><Relationship Id="rId9" Type="http://schemas.openxmlformats.org/officeDocument/2006/relationships/image" Target="../media/image4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836C750-A77F-95C0-8C9A-593B50E16F8D}"/>
              </a:ext>
            </a:extLst>
          </p:cNvPr>
          <p:cNvSpPr/>
          <p:nvPr/>
        </p:nvSpPr>
        <p:spPr>
          <a:xfrm>
            <a:off x="10868763" y="1717420"/>
            <a:ext cx="7343037" cy="681278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reeform 4"/>
          <p:cNvSpPr/>
          <p:nvPr/>
        </p:nvSpPr>
        <p:spPr>
          <a:xfrm flipH="1">
            <a:off x="13233938" y="-61042"/>
            <a:ext cx="5263612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376760" y="1158031"/>
            <a:ext cx="8471366" cy="9765263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11192302" y="1717421"/>
            <a:ext cx="6812785" cy="6812785"/>
            <a:chOff x="0" y="0"/>
            <a:chExt cx="812800" cy="812800"/>
          </a:xfrm>
          <a:noFill/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12700">
              <a:solidFill>
                <a:schemeClr val="accent1">
                  <a:lumMod val="75000"/>
                </a:schemeClr>
              </a:solidFill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028700" y="3210838"/>
            <a:ext cx="8333964" cy="1286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4"/>
              </a:lnSpc>
              <a:spcBef>
                <a:spcPct val="0"/>
              </a:spcBef>
            </a:pPr>
            <a:r>
              <a:rPr lang="en-US" sz="673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PRÉSENTATION DES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4571148"/>
            <a:ext cx="7803020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3009" dirty="0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DES RÉALISATION DE AMEVEP </a:t>
            </a:r>
            <a:r>
              <a:rPr lang="en-US" sz="3009" dirty="0" err="1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Bénin</a:t>
            </a:r>
            <a:endParaRPr lang="en-US" sz="3009" dirty="0">
              <a:solidFill>
                <a:srgbClr val="035397"/>
              </a:solidFill>
              <a:latin typeface="Kollektif Bold"/>
              <a:ea typeface="Kollektif Bold"/>
              <a:cs typeface="Kollektif Bold"/>
              <a:sym typeface="Kollektif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397433" y="1148236"/>
            <a:ext cx="4296269" cy="50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8"/>
              </a:lnSpc>
              <a:spcBef>
                <a:spcPct val="0"/>
              </a:spcBef>
            </a:pPr>
            <a:r>
              <a:rPr lang="en-US" sz="3170" spc="-6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AMEVEP </a:t>
            </a:r>
            <a:r>
              <a:rPr lang="en-US" sz="3170" spc="-6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Bénin</a:t>
            </a:r>
            <a:endParaRPr lang="en-US" sz="3170" spc="-63" dirty="0">
              <a:solidFill>
                <a:srgbClr val="1A1A1A"/>
              </a:solidFill>
              <a:latin typeface="Kollektif Bold"/>
              <a:ea typeface="Kollektif Bold"/>
              <a:cs typeface="Kollektif Bold"/>
              <a:sym typeface="Kollektif Bold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71E056-2509-18FB-C5BB-ADB122A8D9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4" y="95502"/>
            <a:ext cx="2190780" cy="21250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7765399" cy="9258300"/>
          </a:xfrm>
          <a:custGeom>
            <a:avLst/>
            <a:gdLst/>
            <a:ahLst/>
            <a:cxnLst/>
            <a:rect l="l" t="t" r="r" b="b"/>
            <a:pathLst>
              <a:path w="7765399" h="9258300">
                <a:moveTo>
                  <a:pt x="0" y="0"/>
                </a:moveTo>
                <a:lnTo>
                  <a:pt x="7765399" y="0"/>
                </a:lnTo>
                <a:lnTo>
                  <a:pt x="776539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261684" y="19996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874528" y="1737107"/>
            <a:ext cx="6812785" cy="681278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986196" y="1782716"/>
            <a:ext cx="6589450" cy="65894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430252" y="1732534"/>
            <a:ext cx="6858199" cy="1273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8"/>
              </a:lnSpc>
            </a:pPr>
            <a:r>
              <a:rPr lang="en-US" sz="861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Contexte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30252" y="3163108"/>
            <a:ext cx="7171705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fr-FR" sz="3200" b="1" dirty="0"/>
              <a:t>AMEVEP Bénin</a:t>
            </a:r>
          </a:p>
          <a:p>
            <a:pPr marL="0" indent="0">
              <a:buNone/>
            </a:pPr>
            <a:r>
              <a:rPr lang="fr-FR" sz="3200" dirty="0"/>
              <a:t>Créée le </a:t>
            </a:r>
            <a:r>
              <a:rPr lang="fr-FR" sz="3200" b="1" dirty="0"/>
              <a:t>1er juin 2014</a:t>
            </a:r>
            <a:r>
              <a:rPr lang="fr-FR" sz="3200" dirty="0"/>
              <a:t>	</a:t>
            </a:r>
          </a:p>
          <a:p>
            <a:pPr marL="0" indent="0">
              <a:buNone/>
            </a:pPr>
            <a:r>
              <a:rPr lang="fr-FR" sz="3200" b="1" dirty="0"/>
              <a:t>50 Médecins vétérinaires </a:t>
            </a:r>
            <a:r>
              <a:rPr lang="fr-FR" sz="3200" dirty="0"/>
              <a:t>adhérents</a:t>
            </a:r>
          </a:p>
          <a:p>
            <a:pPr marL="0" indent="0">
              <a:buNone/>
            </a:pPr>
            <a:endParaRPr lang="fr-FR" sz="3200" dirty="0"/>
          </a:p>
          <a:p>
            <a:endParaRPr lang="fr-FR" sz="3200" dirty="0"/>
          </a:p>
          <a:p>
            <a:pPr marL="0" indent="0">
              <a:buNone/>
            </a:pPr>
            <a:r>
              <a:rPr lang="fr-FR" sz="3200" b="1" u="sng" dirty="0"/>
              <a:t>Axe stratégique :</a:t>
            </a:r>
            <a:r>
              <a:rPr lang="fr-FR" sz="3200" dirty="0"/>
              <a:t> </a:t>
            </a:r>
          </a:p>
          <a:p>
            <a:pPr marL="0" indent="0">
              <a:buNone/>
            </a:pPr>
            <a:r>
              <a:rPr lang="fr-FR" sz="3200" dirty="0"/>
              <a:t>Assurer des soins de qualité aux animaux de compagnie et de rente afin de contribuer à la santé humaine et environnementale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44100" y="1028700"/>
            <a:ext cx="7315200" cy="3936908"/>
          </a:xfrm>
          <a:custGeom>
            <a:avLst/>
            <a:gdLst/>
            <a:ahLst/>
            <a:cxnLst/>
            <a:rect l="l" t="t" r="r" b="b"/>
            <a:pathLst>
              <a:path w="7315200" h="3936908">
                <a:moveTo>
                  <a:pt x="0" y="0"/>
                </a:moveTo>
                <a:lnTo>
                  <a:pt x="7315200" y="0"/>
                </a:lnTo>
                <a:lnTo>
                  <a:pt x="7315200" y="3936908"/>
                </a:lnTo>
                <a:lnTo>
                  <a:pt x="0" y="39369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09145" y="366168"/>
            <a:ext cx="7810814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1"/>
              </a:lnSpc>
            </a:pPr>
            <a:r>
              <a:rPr lang="en-US" sz="7548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Notre Vision et </a:t>
            </a:r>
            <a:r>
              <a:rPr lang="en-US" sz="7548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notre</a:t>
            </a:r>
            <a:r>
              <a:rPr lang="en-US" sz="7548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Mission</a:t>
            </a:r>
          </a:p>
        </p:txBody>
      </p:sp>
      <p:sp>
        <p:nvSpPr>
          <p:cNvPr id="6" name="Freeform 6"/>
          <p:cNvSpPr/>
          <p:nvPr/>
        </p:nvSpPr>
        <p:spPr>
          <a:xfrm>
            <a:off x="9944100" y="5321392"/>
            <a:ext cx="7315200" cy="4475188"/>
          </a:xfrm>
          <a:custGeom>
            <a:avLst/>
            <a:gdLst/>
            <a:ahLst/>
            <a:cxnLst/>
            <a:rect l="l" t="t" r="r" b="b"/>
            <a:pathLst>
              <a:path w="7315200" h="3936908">
                <a:moveTo>
                  <a:pt x="0" y="0"/>
                </a:moveTo>
                <a:lnTo>
                  <a:pt x="7315200" y="0"/>
                </a:lnTo>
                <a:lnTo>
                  <a:pt x="7315200" y="3936908"/>
                </a:lnTo>
                <a:lnTo>
                  <a:pt x="0" y="39369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658600" y="2293152"/>
            <a:ext cx="4262113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Des animaux en bonne santé et des produits animaux sains pour une bonne santé de l’homme et de l’environnement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061772" y="1543448"/>
            <a:ext cx="2735214" cy="70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6"/>
              </a:lnSpc>
              <a:spcBef>
                <a:spcPct val="0"/>
              </a:spcBef>
            </a:pPr>
            <a:r>
              <a:rPr lang="en-US" sz="3668" dirty="0">
                <a:solidFill>
                  <a:srgbClr val="FFFFFF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Vision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70642" y="6499720"/>
            <a:ext cx="4262113" cy="258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Contribuer à un service vétérinaire de proximité et de qualité pour la bonne santé de l’animal, le développement de l’élevage et la santé publique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34092" y="5798297"/>
            <a:ext cx="2735214" cy="70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6"/>
              </a:lnSpc>
              <a:spcBef>
                <a:spcPct val="0"/>
              </a:spcBef>
            </a:pPr>
            <a:r>
              <a:rPr lang="en-US" sz="3668" dirty="0">
                <a:solidFill>
                  <a:srgbClr val="FFFFFF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Mission</a:t>
            </a:r>
          </a:p>
        </p:txBody>
      </p:sp>
      <p:pic>
        <p:nvPicPr>
          <p:cNvPr id="11" name="Espace réservé pour une image  9">
            <a:extLst>
              <a:ext uri="{FF2B5EF4-FFF2-40B4-BE49-F238E27FC236}">
                <a16:creationId xmlns:a16="http://schemas.microsoft.com/office/drawing/2014/main" id="{A85F7A60-C26C-4C36-87F2-6589C5CFE987}"/>
              </a:ext>
            </a:extLst>
          </p:cNvPr>
          <p:cNvPicPr>
            <a:picLocks noGrp="1" noChangeAspect="1"/>
          </p:cNvPicPr>
          <p:nvPr/>
        </p:nvPicPr>
        <p:blipFill>
          <a:blip r:embed="rId7"/>
          <a:srcRect t="556" b="556"/>
          <a:stretch>
            <a:fillRect/>
          </a:stretch>
        </p:blipFill>
        <p:spPr>
          <a:xfrm>
            <a:off x="914399" y="3134783"/>
            <a:ext cx="6739707" cy="66617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2310684" y="14281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398528" y="1715586"/>
            <a:ext cx="6812785" cy="681278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10510196" y="1827254"/>
            <a:ext cx="6589450" cy="658945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028700" y="1550543"/>
            <a:ext cx="7464507" cy="932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2"/>
              </a:lnSpc>
            </a:pPr>
            <a:r>
              <a:rPr lang="en-US" sz="559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objectifs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857500"/>
            <a:ext cx="8801100" cy="63248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3600" dirty="0"/>
              <a:t>Promouvoir l'organisation et l'union vétérinaires privés du Bénin pour un service vétérinaire privé de qualité ,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3600" dirty="0"/>
              <a:t>Créer entre ses membres des liens de solidarité, de confraternité et d'entraide conformément à la déontologie vétérinaire,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3600" dirty="0"/>
              <a:t>Orienter et contribuer à l’installation des confrères en clientèle privée,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3600" dirty="0"/>
              <a:t>Harmoniser avec les confrères agents permanents de l'état, les points de vue sur les questions vétérinaires et de santé publique.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917077" y="1028700"/>
            <a:ext cx="10642861" cy="1064286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B03B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-2126123" y="1756828"/>
            <a:ext cx="9851907" cy="985190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H="1">
            <a:off x="4519376" y="-134687"/>
            <a:ext cx="4624624" cy="10421687"/>
          </a:xfrm>
          <a:custGeom>
            <a:avLst/>
            <a:gdLst/>
            <a:ahLst/>
            <a:cxnLst/>
            <a:rect l="l" t="t" r="r" b="b"/>
            <a:pathLst>
              <a:path w="4624624" h="10421687">
                <a:moveTo>
                  <a:pt x="4624624" y="0"/>
                </a:moveTo>
                <a:lnTo>
                  <a:pt x="0" y="0"/>
                </a:lnTo>
                <a:lnTo>
                  <a:pt x="0" y="10421687"/>
                </a:lnTo>
                <a:lnTo>
                  <a:pt x="4624624" y="10421687"/>
                </a:lnTo>
                <a:lnTo>
                  <a:pt x="46246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458325" y="3086100"/>
            <a:ext cx="7171705" cy="1886637"/>
            <a:chOff x="0" y="0"/>
            <a:chExt cx="2098337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41650" y="3238501"/>
            <a:ext cx="1100485" cy="110048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41650" y="7865638"/>
            <a:ext cx="1100485" cy="110048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58325" y="6215917"/>
            <a:ext cx="7171705" cy="1897878"/>
            <a:chOff x="0" y="0"/>
            <a:chExt cx="2098337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641650" y="6360173"/>
            <a:ext cx="1100485" cy="110048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953598" y="3595623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2"/>
                </a:lnTo>
                <a:lnTo>
                  <a:pt x="0" y="369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953598" y="6725440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1"/>
                </a:lnTo>
                <a:lnTo>
                  <a:pt x="0" y="36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9458325" y="1164471"/>
            <a:ext cx="7334660" cy="80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8"/>
              </a:lnSpc>
            </a:pPr>
            <a:r>
              <a:rPr lang="en-US" sz="4868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axes d’intervention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936808" y="3390901"/>
            <a:ext cx="4609452" cy="1288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Santé </a:t>
            </a:r>
            <a:r>
              <a:rPr lang="en-US" sz="32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animale</a:t>
            </a:r>
            <a:endParaRPr lang="en-US" sz="320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Prévention</a:t>
            </a:r>
            <a:endParaRPr lang="en-US" sz="240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Diagnostic et </a:t>
            </a:r>
            <a:r>
              <a:rPr lang="en-US" sz="24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traitement</a:t>
            </a:r>
            <a:endParaRPr lang="en-US" sz="240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Pharmacie</a:t>
            </a:r>
            <a:endParaRPr lang="en-US" sz="240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936808" y="8279191"/>
            <a:ext cx="5104864" cy="61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00"/>
              </a:lnSpc>
              <a:spcBef>
                <a:spcPct val="0"/>
              </a:spcBef>
            </a:pPr>
            <a:r>
              <a:rPr lang="en-US" sz="11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936808" y="6540746"/>
            <a:ext cx="5217592" cy="1288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Santé </a:t>
            </a:r>
            <a:r>
              <a:rPr lang="en-US" sz="32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publique</a:t>
            </a:r>
            <a:endParaRPr lang="en-US" sz="320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Hygiène</a:t>
            </a:r>
            <a:r>
              <a:rPr lang="en-US" sz="24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et inspection des DAOA</a:t>
            </a:r>
          </a:p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Contrôle</a:t>
            </a:r>
            <a:r>
              <a:rPr lang="en-US" sz="24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des zoonoses</a:t>
            </a:r>
          </a:p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Conseils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41756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3182456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6406669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9630881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932712" y="3617774"/>
            <a:ext cx="1525726" cy="152572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56924" y="3617774"/>
            <a:ext cx="1525726" cy="152572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381137" y="3617774"/>
            <a:ext cx="1525726" cy="152572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605349" y="3617774"/>
            <a:ext cx="1525726" cy="152572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3335008" y="933450"/>
            <a:ext cx="11617984" cy="1079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principales réalisations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986" y="5067300"/>
            <a:ext cx="2211178" cy="2598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fr-FR" sz="3200" dirty="0">
                <a:solidFill>
                  <a:schemeClr val="bg1"/>
                </a:solidFill>
              </a:rPr>
              <a:t>Campagne de vaccination sous MS des chiens, chats et singes contre la rage</a:t>
            </a:r>
            <a:endParaRPr lang="en-US" sz="3200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814198" y="5143500"/>
            <a:ext cx="2211178" cy="2593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Surveillance active sous MS de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certaines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 zoonoses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prioritaires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: IAHP, FVR, CB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62623" y="5295900"/>
            <a:ext cx="2211178" cy="2277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fr-FR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Séances en ligne de partage d’</a:t>
            </a:r>
            <a:r>
              <a:rPr lang="fr-FR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expérience</a:t>
            </a:r>
            <a:r>
              <a:rPr lang="fr-FR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sur</a:t>
            </a:r>
            <a:r>
              <a:rPr lang="fr-FR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des cas pratiques vétérinaires</a:t>
            </a:r>
            <a:endParaRPr lang="en-US" sz="3200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93024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8783753" y="3927496"/>
            <a:ext cx="720493" cy="906281"/>
          </a:xfrm>
          <a:custGeom>
            <a:avLst/>
            <a:gdLst/>
            <a:ahLst/>
            <a:cxnLst/>
            <a:rect l="l" t="t" r="r" b="b"/>
            <a:pathLst>
              <a:path w="720493" h="906281">
                <a:moveTo>
                  <a:pt x="0" y="0"/>
                </a:moveTo>
                <a:lnTo>
                  <a:pt x="720494" y="0"/>
                </a:lnTo>
                <a:lnTo>
                  <a:pt x="720494" y="906281"/>
                </a:lnTo>
                <a:lnTo>
                  <a:pt x="0" y="9062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200783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1" name="TextBox 29">
            <a:extLst>
              <a:ext uri="{FF2B5EF4-FFF2-40B4-BE49-F238E27FC236}">
                <a16:creationId xmlns:a16="http://schemas.microsoft.com/office/drawing/2014/main" id="{1F367E9F-593D-BFF9-8F40-8C8C2A589DC3}"/>
              </a:ext>
            </a:extLst>
          </p:cNvPr>
          <p:cNvSpPr txBox="1"/>
          <p:nvPr/>
        </p:nvSpPr>
        <p:spPr>
          <a:xfrm>
            <a:off x="7989130" y="5219700"/>
            <a:ext cx="2211178" cy="227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Incitation des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jeunes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 Vétérinaires à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l’installation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en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 clientèle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privée</a:t>
            </a:r>
            <a:endParaRPr lang="en-US" sz="3200" dirty="0">
              <a:solidFill>
                <a:srgbClr val="FFFFFF"/>
              </a:solidFill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ECE64CC-E372-3754-927C-0D09CF9638D2}"/>
              </a:ext>
            </a:extLst>
          </p:cNvPr>
          <p:cNvSpPr/>
          <p:nvPr/>
        </p:nvSpPr>
        <p:spPr>
          <a:xfrm rot="-5400000">
            <a:off x="12934486" y="5036050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32ABEF32-3676-045B-F9D7-E36ED6F819C1}"/>
              </a:ext>
            </a:extLst>
          </p:cNvPr>
          <p:cNvSpPr txBox="1"/>
          <p:nvPr/>
        </p:nvSpPr>
        <p:spPr>
          <a:xfrm>
            <a:off x="14566228" y="5295900"/>
            <a:ext cx="2211178" cy="2918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fr-FR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Campagne de vaccinations sous MS des ruminants et volailles contre la PB, la PPCB et la ND</a:t>
            </a:r>
            <a:endParaRPr lang="en-US" sz="3200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4" name="Group 19">
            <a:extLst>
              <a:ext uri="{FF2B5EF4-FFF2-40B4-BE49-F238E27FC236}">
                <a16:creationId xmlns:a16="http://schemas.microsoft.com/office/drawing/2014/main" id="{B222905F-5EDC-F573-82D2-40B077E5E334}"/>
              </a:ext>
            </a:extLst>
          </p:cNvPr>
          <p:cNvGrpSpPr/>
          <p:nvPr/>
        </p:nvGrpSpPr>
        <p:grpSpPr>
          <a:xfrm>
            <a:off x="14935200" y="3617774"/>
            <a:ext cx="1525726" cy="1525726"/>
            <a:chOff x="0" y="0"/>
            <a:chExt cx="812800" cy="812800"/>
          </a:xfrm>
        </p:grpSpPr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DD99F6B-72FB-06F2-D9F6-79BEA6A3684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30" name="TextBox 21">
              <a:extLst>
                <a:ext uri="{FF2B5EF4-FFF2-40B4-BE49-F238E27FC236}">
                  <a16:creationId xmlns:a16="http://schemas.microsoft.com/office/drawing/2014/main" id="{CBBA875F-8356-1458-8E31-DC258C5B92A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40">
            <a:extLst>
              <a:ext uri="{FF2B5EF4-FFF2-40B4-BE49-F238E27FC236}">
                <a16:creationId xmlns:a16="http://schemas.microsoft.com/office/drawing/2014/main" id="{3A297236-9C14-65C1-55E8-824E60DBE9A8}"/>
              </a:ext>
            </a:extLst>
          </p:cNvPr>
          <p:cNvSpPr/>
          <p:nvPr/>
        </p:nvSpPr>
        <p:spPr>
          <a:xfrm>
            <a:off x="15240000" y="400050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41756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932712" y="3617774"/>
            <a:ext cx="1525726" cy="152572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3335008" y="342900"/>
            <a:ext cx="11617984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principaux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résultats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986" y="5067300"/>
            <a:ext cx="2211178" cy="2598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fr-FR" sz="3200" dirty="0">
                <a:solidFill>
                  <a:schemeClr val="bg1"/>
                </a:solidFill>
              </a:rPr>
              <a:t>Campagne de vaccination sous MS des chiens, chats et singes contre la rage</a:t>
            </a:r>
            <a:endParaRPr lang="en-US" sz="3200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95AF5875-5E81-9E6F-0585-4E117A173F4F}"/>
              </a:ext>
            </a:extLst>
          </p:cNvPr>
          <p:cNvSpPr txBox="1"/>
          <p:nvPr/>
        </p:nvSpPr>
        <p:spPr>
          <a:xfrm>
            <a:off x="5313098" y="4687312"/>
            <a:ext cx="11752509" cy="3046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Collaboration avec le MAEP et REDISSE;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425 directeurs/directrices d’écoles primaires, 50 animateurs radios et 25 agents des mairies formés;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127 500 élèves ont été sensibilisés 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90 000 animaux de compagnies (chiens, chats, singes) vaccinés en 3 mois.</a:t>
            </a:r>
            <a:endParaRPr lang="en-US" sz="2800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5B2D49F-6A26-F8F5-3FA4-7DBF593362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098" y="7750394"/>
            <a:ext cx="8250502" cy="274844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873B287-3F12-EEC4-5B6D-DD611EF5A39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5" r="15563" b="28631"/>
          <a:stretch/>
        </p:blipFill>
        <p:spPr>
          <a:xfrm>
            <a:off x="11110218" y="1412387"/>
            <a:ext cx="6339582" cy="2882206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46F6FA23-D342-9598-A7AA-4749DB6E9B0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4" t="20170" b="10087"/>
          <a:stretch/>
        </p:blipFill>
        <p:spPr>
          <a:xfrm>
            <a:off x="1132786" y="1458823"/>
            <a:ext cx="4932098" cy="2866943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C0D7FDC4-E857-D11F-2B04-808524E17B5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3" r="32963"/>
          <a:stretch/>
        </p:blipFill>
        <p:spPr>
          <a:xfrm>
            <a:off x="6264572" y="1411071"/>
            <a:ext cx="4609863" cy="293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51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-121149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853319" y="3617774"/>
            <a:ext cx="1525726" cy="152572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3335008" y="266700"/>
            <a:ext cx="11617984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principaux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résultats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10593" y="5143500"/>
            <a:ext cx="2211178" cy="2593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Surveillance active sous MS de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certaines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 zoonoses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prioritaires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: IAHP, FVR, CB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7" name="Freeform 37"/>
          <p:cNvSpPr/>
          <p:nvPr/>
        </p:nvSpPr>
        <p:spPr>
          <a:xfrm>
            <a:off x="2189419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9F4DBE34-BCBA-9820-0830-634BBD0A2E6C}"/>
              </a:ext>
            </a:extLst>
          </p:cNvPr>
          <p:cNvSpPr txBox="1"/>
          <p:nvPr/>
        </p:nvSpPr>
        <p:spPr>
          <a:xfrm>
            <a:off x="4648200" y="4076700"/>
            <a:ext cx="11752509" cy="4524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Collaboration avec le MAEP et REDISSE;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Zoonoses surveillées: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Grippe aviaire est surveillée dans 52 marchés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Charbon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bactéridien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dans 08 Communes 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Fièvre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la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vallée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du Rift dans 04 communes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Rage canine sera surveillée dans les 52 zones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Juillet à décembre 2023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Suivi clinique, notifications, </a:t>
            </a:r>
            <a:r>
              <a:rPr lang="fr-FR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prélèments</a:t>
            </a:r>
            <a:endParaRPr lang="en-US" sz="2800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4BF0C69F-B568-CA81-159B-A7E617019D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721" y="4194302"/>
            <a:ext cx="3855149" cy="514019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98CEE138-95FE-A733-54B4-8B615583AC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82" y="492550"/>
            <a:ext cx="3731383" cy="279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09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-121149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853319" y="3617774"/>
            <a:ext cx="1525726" cy="152572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3335008" y="933450"/>
            <a:ext cx="11617984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principaux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résultats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8" name="Freeform 38"/>
          <p:cNvSpPr/>
          <p:nvPr/>
        </p:nvSpPr>
        <p:spPr>
          <a:xfrm>
            <a:off x="2255935" y="3927496"/>
            <a:ext cx="720493" cy="906281"/>
          </a:xfrm>
          <a:custGeom>
            <a:avLst/>
            <a:gdLst/>
            <a:ahLst/>
            <a:cxnLst/>
            <a:rect l="l" t="t" r="r" b="b"/>
            <a:pathLst>
              <a:path w="720493" h="906281">
                <a:moveTo>
                  <a:pt x="0" y="0"/>
                </a:moveTo>
                <a:lnTo>
                  <a:pt x="720494" y="0"/>
                </a:lnTo>
                <a:lnTo>
                  <a:pt x="720494" y="906281"/>
                </a:lnTo>
                <a:lnTo>
                  <a:pt x="0" y="9062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1" name="TextBox 29">
            <a:extLst>
              <a:ext uri="{FF2B5EF4-FFF2-40B4-BE49-F238E27FC236}">
                <a16:creationId xmlns:a16="http://schemas.microsoft.com/office/drawing/2014/main" id="{1F367E9F-593D-BFF9-8F40-8C8C2A589DC3}"/>
              </a:ext>
            </a:extLst>
          </p:cNvPr>
          <p:cNvSpPr txBox="1"/>
          <p:nvPr/>
        </p:nvSpPr>
        <p:spPr>
          <a:xfrm>
            <a:off x="1461312" y="5219700"/>
            <a:ext cx="2211178" cy="227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Incitation des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jeunes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 Vétérinaires à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l’installation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en</a:t>
            </a:r>
            <a:r>
              <a:rPr lang="en-US" sz="3200" dirty="0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 clientèle </a:t>
            </a:r>
            <a:r>
              <a:rPr lang="en-US" sz="3200" dirty="0" err="1">
                <a:solidFill>
                  <a:srgbClr val="FFFFFF"/>
                </a:solidFill>
                <a:latin typeface="+mj-lt"/>
                <a:ea typeface="Poppins Bold"/>
                <a:cs typeface="Poppins Bold"/>
                <a:sym typeface="Poppins Bold"/>
              </a:rPr>
              <a:t>privée</a:t>
            </a:r>
            <a:endParaRPr lang="en-US" sz="3200" dirty="0">
              <a:solidFill>
                <a:srgbClr val="FFFFFF"/>
              </a:solidFill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AE72E5C0-F35D-BB7C-8252-69638FDDBA65}"/>
              </a:ext>
            </a:extLst>
          </p:cNvPr>
          <p:cNvSpPr txBox="1"/>
          <p:nvPr/>
        </p:nvSpPr>
        <p:spPr>
          <a:xfrm>
            <a:off x="4648200" y="4076700"/>
            <a:ext cx="11752509" cy="3477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Conditions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difficiles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d’installation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et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d’exercice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clientèle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privée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La majorité de vétérinaires envoyés en formation ne reviennent pas;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Organisation en 2024 de séance d’échange et d’information;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17 demandes d’installation déposées au MAEP, 16 autorisations accordées</a:t>
            </a:r>
            <a:endParaRPr lang="en-US" sz="2800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745636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183651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2158119" y="3617774"/>
            <a:ext cx="1525726" cy="152572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3335008" y="933450"/>
            <a:ext cx="11617984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principaux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résultats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89986" y="5295900"/>
            <a:ext cx="2524813" cy="2277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fr-FR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Renforcement de capacité par partage d’expérience </a:t>
            </a:r>
            <a:r>
              <a:rPr lang="fr-FR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sur des cas pratiques vétérinaires</a:t>
            </a:r>
            <a:endParaRPr lang="en-US" sz="3200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9" name="Freeform 39"/>
          <p:cNvSpPr/>
          <p:nvPr/>
        </p:nvSpPr>
        <p:spPr>
          <a:xfrm>
            <a:off x="256060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8F9D524A-976E-C836-AD81-5F0AC95F99D8}"/>
              </a:ext>
            </a:extLst>
          </p:cNvPr>
          <p:cNvSpPr txBox="1"/>
          <p:nvPr/>
        </p:nvSpPr>
        <p:spPr>
          <a:xfrm>
            <a:off x="4648200" y="4076700"/>
            <a:ext cx="11752509" cy="3200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Difficultés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recyclage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/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specialisation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Organisation de séances en ligne de partage d’expérience sur les cas pratiques ;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Parvoviroses</a:t>
            </a: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canine et féline,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Fièvre aphteuse,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Maladie de </a:t>
            </a:r>
            <a:r>
              <a:rPr lang="fr-FR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Gumboro</a:t>
            </a:r>
            <a:endParaRPr lang="fr-FR" sz="2800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42699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3335008" y="933450"/>
            <a:ext cx="11617984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principaux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  <a:r>
              <a:rPr lang="en-US" sz="648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résultats</a:t>
            </a:r>
            <a:r>
              <a:rPr lang="en-US" sz="648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ECE64CC-E372-3754-927C-0D09CF9638D2}"/>
              </a:ext>
            </a:extLst>
          </p:cNvPr>
          <p:cNvSpPr/>
          <p:nvPr/>
        </p:nvSpPr>
        <p:spPr>
          <a:xfrm rot="-5400000">
            <a:off x="56686" y="5036050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32ABEF32-3676-045B-F9D7-E36ED6F819C1}"/>
              </a:ext>
            </a:extLst>
          </p:cNvPr>
          <p:cNvSpPr txBox="1"/>
          <p:nvPr/>
        </p:nvSpPr>
        <p:spPr>
          <a:xfrm>
            <a:off x="1688428" y="5295900"/>
            <a:ext cx="2211178" cy="2918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fr-FR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Campagne de vaccinations sous MS des ruminants et volailles contre la PB, la PPCB et la ND</a:t>
            </a:r>
            <a:endParaRPr lang="en-US" sz="3200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4" name="Group 19">
            <a:extLst>
              <a:ext uri="{FF2B5EF4-FFF2-40B4-BE49-F238E27FC236}">
                <a16:creationId xmlns:a16="http://schemas.microsoft.com/office/drawing/2014/main" id="{B222905F-5EDC-F573-82D2-40B077E5E334}"/>
              </a:ext>
            </a:extLst>
          </p:cNvPr>
          <p:cNvGrpSpPr/>
          <p:nvPr/>
        </p:nvGrpSpPr>
        <p:grpSpPr>
          <a:xfrm>
            <a:off x="2057400" y="3617774"/>
            <a:ext cx="1525726" cy="1525726"/>
            <a:chOff x="0" y="0"/>
            <a:chExt cx="812800" cy="812800"/>
          </a:xfrm>
        </p:grpSpPr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DD99F6B-72FB-06F2-D9F6-79BEA6A3684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30" name="TextBox 21">
              <a:extLst>
                <a:ext uri="{FF2B5EF4-FFF2-40B4-BE49-F238E27FC236}">
                  <a16:creationId xmlns:a16="http://schemas.microsoft.com/office/drawing/2014/main" id="{CBBA875F-8356-1458-8E31-DC258C5B92A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40">
            <a:extLst>
              <a:ext uri="{FF2B5EF4-FFF2-40B4-BE49-F238E27FC236}">
                <a16:creationId xmlns:a16="http://schemas.microsoft.com/office/drawing/2014/main" id="{3A297236-9C14-65C1-55E8-824E60DBE9A8}"/>
              </a:ext>
            </a:extLst>
          </p:cNvPr>
          <p:cNvSpPr/>
          <p:nvPr/>
        </p:nvSpPr>
        <p:spPr>
          <a:xfrm>
            <a:off x="2362200" y="400050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F60F11AD-F113-292B-7747-BA67A57B8AFF}"/>
              </a:ext>
            </a:extLst>
          </p:cNvPr>
          <p:cNvSpPr txBox="1"/>
          <p:nvPr/>
        </p:nvSpPr>
        <p:spPr>
          <a:xfrm>
            <a:off x="4648200" y="4076700"/>
            <a:ext cx="8674213" cy="46474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Campagnes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vaccination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juin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– Juillet et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novembre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– </a:t>
            </a:r>
            <a:r>
              <a:rPr lang="en-US" sz="28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décembre</a:t>
            </a:r>
            <a:r>
              <a:rPr lang="en-US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Maladies ciblées: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Bovins: pasteurellose et PPCB,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Ovins et caprins: PPR,</a:t>
            </a:r>
          </a:p>
          <a:p>
            <a:pPr marL="914400" lvl="1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Volaille: Maladie de Newcastle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Discussions avec le MAEP pour amélioration des conditions: subvention au coût réel, exonération fiscale, etc.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BB022E0-E45D-FCE4-92C4-E62A6DDB47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284" y="153053"/>
            <a:ext cx="3803374" cy="380337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179EF12-C11F-0E67-963D-2DEFD7B371D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7343"/>
          <a:stretch/>
        </p:blipFill>
        <p:spPr>
          <a:xfrm>
            <a:off x="13961845" y="6199941"/>
            <a:ext cx="4135217" cy="400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33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9914419" y="-1965580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7127320" y="10633046"/>
                </a:moveTo>
                <a:lnTo>
                  <a:pt x="0" y="10633046"/>
                </a:lnTo>
                <a:lnTo>
                  <a:pt x="0" y="0"/>
                </a:lnTo>
                <a:lnTo>
                  <a:pt x="7127320" y="0"/>
                </a:lnTo>
                <a:lnTo>
                  <a:pt x="7127320" y="1063304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2310684" y="14281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668600" y="985658"/>
            <a:ext cx="8272642" cy="827264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9804196" y="1121254"/>
            <a:ext cx="8001449" cy="800144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028700" y="1234608"/>
            <a:ext cx="7536582" cy="1325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6"/>
              </a:lnSpc>
            </a:pPr>
            <a:r>
              <a:rPr lang="en-US" sz="795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défis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6781" y="3144412"/>
            <a:ext cx="7944819" cy="60428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312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Exercice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illégale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la profession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vétérinaire</a:t>
            </a:r>
            <a:endParaRPr lang="en-US" sz="3200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 algn="just">
              <a:lnSpc>
                <a:spcPts val="312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Difficultés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recyclage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/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specialisation</a:t>
            </a:r>
            <a:endParaRPr lang="en-US" sz="3200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 algn="just">
              <a:lnSpc>
                <a:spcPts val="312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Faible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connaissance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compétence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et du role du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vétérinaire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par les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autres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acteurs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la santé</a:t>
            </a:r>
          </a:p>
          <a:p>
            <a:pPr marL="457200" indent="-457200" algn="just">
              <a:lnSpc>
                <a:spcPts val="312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Loi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rectificative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la 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Loi N" 2021 - 03 DU 1</a:t>
            </a:r>
            <a:r>
              <a:rPr lang="fr-FR" sz="3200" baseline="300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er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février 2021 </a:t>
            </a:r>
            <a:r>
              <a:rPr lang="fr-FR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portonl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fr-FR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orgonisotion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fr-FR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octivités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fr-FR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phormoceutiques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en République du Bénin (enlève au vétérinaire ses compétence de pharmacien)</a:t>
            </a:r>
            <a:endParaRPr lang="en-US" sz="3200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-506963"/>
            <a:ext cx="9500066" cy="10951084"/>
          </a:xfrm>
          <a:custGeom>
            <a:avLst/>
            <a:gdLst/>
            <a:ahLst/>
            <a:cxnLst/>
            <a:rect l="l" t="t" r="r" b="b"/>
            <a:pathLst>
              <a:path w="9500066" h="10951084">
                <a:moveTo>
                  <a:pt x="9500066" y="10951084"/>
                </a:moveTo>
                <a:lnTo>
                  <a:pt x="0" y="10951084"/>
                </a:lnTo>
                <a:lnTo>
                  <a:pt x="0" y="0"/>
                </a:lnTo>
                <a:lnTo>
                  <a:pt x="9500066" y="0"/>
                </a:lnTo>
                <a:lnTo>
                  <a:pt x="9500066" y="109510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-134232" y="2790367"/>
            <a:ext cx="6419586" cy="7653754"/>
          </a:xfrm>
          <a:custGeom>
            <a:avLst/>
            <a:gdLst/>
            <a:ahLst/>
            <a:cxnLst/>
            <a:rect l="l" t="t" r="r" b="b"/>
            <a:pathLst>
              <a:path w="6419586" h="7653754">
                <a:moveTo>
                  <a:pt x="0" y="7653754"/>
                </a:moveTo>
                <a:lnTo>
                  <a:pt x="6419586" y="7653754"/>
                </a:lnTo>
                <a:lnTo>
                  <a:pt x="6419586" y="0"/>
                </a:lnTo>
                <a:lnTo>
                  <a:pt x="0" y="0"/>
                </a:lnTo>
                <a:lnTo>
                  <a:pt x="0" y="765375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1136372"/>
            <a:ext cx="8014255" cy="801425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160061" y="1267733"/>
            <a:ext cx="7751533" cy="775153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674566" y="923925"/>
            <a:ext cx="7584734" cy="109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28"/>
              </a:lnSpc>
            </a:pPr>
            <a:r>
              <a:rPr lang="en-US" sz="6546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perspectives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0E7D711B-FCB2-4CF6-AA66-F80E910F0F5F}"/>
              </a:ext>
            </a:extLst>
          </p:cNvPr>
          <p:cNvSpPr txBox="1"/>
          <p:nvPr/>
        </p:nvSpPr>
        <p:spPr>
          <a:xfrm>
            <a:off x="9500066" y="2529735"/>
            <a:ext cx="7944819" cy="68634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Renforcer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la collaboration avec les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autres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acteurs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la santé;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Travailler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avec le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gouvernement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et les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pharmaciens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à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une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Loi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rectificative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la 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Loi N" 2021 - 03 DU 1</a:t>
            </a:r>
            <a:r>
              <a:rPr lang="fr-FR" sz="3200" baseline="300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er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février 2021 </a:t>
            </a:r>
            <a:r>
              <a:rPr lang="fr-FR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portonl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fr-FR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orgonisotion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fr-FR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octivités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fr-FR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phormoceutiques</a:t>
            </a:r>
            <a:r>
              <a:rPr lang="fr-FR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en République du Bénin;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Oeuvrer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pour extension du Mandat sanitaire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vétérinaire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au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contrôle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des DAOA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Collaborer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avec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l’ONMVB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pour la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réussite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des 1ères JVB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-506963"/>
            <a:ext cx="9500066" cy="10951084"/>
          </a:xfrm>
          <a:custGeom>
            <a:avLst/>
            <a:gdLst/>
            <a:ahLst/>
            <a:cxnLst/>
            <a:rect l="l" t="t" r="r" b="b"/>
            <a:pathLst>
              <a:path w="9500066" h="10951084">
                <a:moveTo>
                  <a:pt x="9500066" y="10951084"/>
                </a:moveTo>
                <a:lnTo>
                  <a:pt x="0" y="10951084"/>
                </a:lnTo>
                <a:lnTo>
                  <a:pt x="0" y="0"/>
                </a:lnTo>
                <a:lnTo>
                  <a:pt x="9500066" y="0"/>
                </a:lnTo>
                <a:lnTo>
                  <a:pt x="9500066" y="109510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-134232" y="2790367"/>
            <a:ext cx="6419586" cy="7653754"/>
          </a:xfrm>
          <a:custGeom>
            <a:avLst/>
            <a:gdLst/>
            <a:ahLst/>
            <a:cxnLst/>
            <a:rect l="l" t="t" r="r" b="b"/>
            <a:pathLst>
              <a:path w="6419586" h="7653754">
                <a:moveTo>
                  <a:pt x="0" y="7653754"/>
                </a:moveTo>
                <a:lnTo>
                  <a:pt x="6419586" y="7653754"/>
                </a:lnTo>
                <a:lnTo>
                  <a:pt x="6419586" y="0"/>
                </a:lnTo>
                <a:lnTo>
                  <a:pt x="0" y="0"/>
                </a:lnTo>
                <a:lnTo>
                  <a:pt x="0" y="765375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1136372"/>
            <a:ext cx="8014255" cy="801425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160061" y="1267733"/>
            <a:ext cx="7751533" cy="775153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674566" y="923925"/>
            <a:ext cx="7584734" cy="109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28"/>
              </a:lnSpc>
            </a:pPr>
            <a:r>
              <a:rPr lang="en-US" sz="6546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perspectives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1D48081-4A7A-F0BF-CE0A-27E07BC863F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9792" b="61852"/>
          <a:stretch/>
        </p:blipFill>
        <p:spPr>
          <a:xfrm>
            <a:off x="8839200" y="3078014"/>
            <a:ext cx="8952344" cy="480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39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9258716" y="-1859704"/>
            <a:ext cx="5603565" cy="8359800"/>
          </a:xfrm>
          <a:custGeom>
            <a:avLst/>
            <a:gdLst/>
            <a:ahLst/>
            <a:cxnLst/>
            <a:rect l="l" t="t" r="r" b="b"/>
            <a:pathLst>
              <a:path w="5603565" h="8359800">
                <a:moveTo>
                  <a:pt x="5603566" y="8359800"/>
                </a:moveTo>
                <a:lnTo>
                  <a:pt x="0" y="8359800"/>
                </a:lnTo>
                <a:lnTo>
                  <a:pt x="0" y="0"/>
                </a:lnTo>
                <a:lnTo>
                  <a:pt x="5603566" y="0"/>
                </a:lnTo>
                <a:lnTo>
                  <a:pt x="5603566" y="8359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140172" y="797627"/>
            <a:ext cx="7157353" cy="10495983"/>
          </a:xfrm>
          <a:custGeom>
            <a:avLst/>
            <a:gdLst/>
            <a:ahLst/>
            <a:cxnLst/>
            <a:rect l="l" t="t" r="r" b="b"/>
            <a:pathLst>
              <a:path w="7157353" h="10495983">
                <a:moveTo>
                  <a:pt x="0" y="0"/>
                </a:moveTo>
                <a:lnTo>
                  <a:pt x="7157353" y="0"/>
                </a:lnTo>
                <a:lnTo>
                  <a:pt x="7157353" y="10495983"/>
                </a:lnTo>
                <a:lnTo>
                  <a:pt x="0" y="10495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35949" t="-28181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668600" y="985658"/>
            <a:ext cx="8272642" cy="827264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9804196" y="1121254"/>
            <a:ext cx="8001449" cy="800144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028700" y="7490844"/>
            <a:ext cx="7052458" cy="2224656"/>
            <a:chOff x="0" y="0"/>
            <a:chExt cx="799285" cy="2871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9285" cy="287192"/>
            </a:xfrm>
            <a:custGeom>
              <a:avLst/>
              <a:gdLst/>
              <a:ahLst/>
              <a:cxnLst/>
              <a:rect l="l" t="t" r="r" b="b"/>
              <a:pathLst>
                <a:path w="799285" h="287192">
                  <a:moveTo>
                    <a:pt x="85625" y="0"/>
                  </a:moveTo>
                  <a:lnTo>
                    <a:pt x="713660" y="0"/>
                  </a:lnTo>
                  <a:cubicBezTo>
                    <a:pt x="760949" y="0"/>
                    <a:pt x="799285" y="38336"/>
                    <a:pt x="799285" y="85625"/>
                  </a:cubicBezTo>
                  <a:lnTo>
                    <a:pt x="799285" y="201567"/>
                  </a:lnTo>
                  <a:cubicBezTo>
                    <a:pt x="799285" y="248856"/>
                    <a:pt x="760949" y="287192"/>
                    <a:pt x="713660" y="287192"/>
                  </a:cubicBezTo>
                  <a:lnTo>
                    <a:pt x="85625" y="287192"/>
                  </a:lnTo>
                  <a:cubicBezTo>
                    <a:pt x="38336" y="287192"/>
                    <a:pt x="0" y="248856"/>
                    <a:pt x="0" y="201567"/>
                  </a:cubicBezTo>
                  <a:lnTo>
                    <a:pt x="0" y="85625"/>
                  </a:lnTo>
                  <a:cubicBezTo>
                    <a:pt x="0" y="38336"/>
                    <a:pt x="38336" y="0"/>
                    <a:pt x="85625" y="0"/>
                  </a:cubicBez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99285" cy="325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1167004"/>
            <a:ext cx="7356912" cy="1792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21"/>
              </a:lnSpc>
            </a:pPr>
            <a:r>
              <a:rPr lang="en-US" sz="10714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Conclusion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892391"/>
            <a:ext cx="7171705" cy="365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just">
              <a:lnSpc>
                <a:spcPts val="312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Seulement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une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50aine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Vétérinaires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clientèle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privée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au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Bénin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marL="457200" indent="-457200" algn="just">
              <a:lnSpc>
                <a:spcPts val="312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Une profession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méconnue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quoiqu’importante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marL="457200" indent="-457200" algn="just">
              <a:lnSpc>
                <a:spcPts val="312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Plusieurs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défis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à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relever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marL="457200" indent="-457200" algn="just">
              <a:lnSpc>
                <a:spcPts val="312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Collaboration necessaire avec les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autres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acteurs</a:t>
            </a:r>
            <a:r>
              <a:rPr lang="en-US" sz="32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la santé.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31262" y="7986124"/>
            <a:ext cx="5566582" cy="127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9"/>
              </a:lnSpc>
              <a:spcBef>
                <a:spcPct val="0"/>
              </a:spcBef>
            </a:pPr>
            <a:r>
              <a:rPr lang="en-US" sz="4000" dirty="0">
                <a:solidFill>
                  <a:srgbClr val="FFFFFF"/>
                </a:solidFill>
                <a:latin typeface="Bodoni MT Black" panose="02070A03080606020203" pitchFamily="18" charset="0"/>
                <a:ea typeface="Poppins"/>
                <a:cs typeface="Poppins"/>
                <a:sym typeface="Poppins"/>
              </a:rPr>
              <a:t>Les Vétérinaires </a:t>
            </a:r>
            <a:r>
              <a:rPr lang="en-US" sz="4000" dirty="0" err="1">
                <a:solidFill>
                  <a:srgbClr val="FFFFFF"/>
                </a:solidFill>
                <a:latin typeface="Bodoni MT Black" panose="02070A03080606020203" pitchFamily="18" charset="0"/>
                <a:ea typeface="Poppins"/>
                <a:cs typeface="Poppins"/>
                <a:sym typeface="Poppins"/>
              </a:rPr>
              <a:t>sont</a:t>
            </a:r>
            <a:r>
              <a:rPr lang="en-US" sz="4000" dirty="0">
                <a:solidFill>
                  <a:srgbClr val="FFFFFF"/>
                </a:solidFill>
                <a:latin typeface="Bodoni MT Black" panose="02070A03080606020203" pitchFamily="18" charset="0"/>
                <a:ea typeface="Poppins"/>
                <a:cs typeface="Poppins"/>
                <a:sym typeface="Poppins"/>
              </a:rPr>
              <a:t> des agents de santé </a:t>
            </a:r>
            <a:r>
              <a:rPr lang="en-US" sz="4000" dirty="0" err="1">
                <a:solidFill>
                  <a:srgbClr val="FFFFFF"/>
                </a:solidFill>
                <a:latin typeface="Bodoni MT Black" panose="02070A03080606020203" pitchFamily="18" charset="0"/>
                <a:ea typeface="Poppins"/>
                <a:cs typeface="Poppins"/>
                <a:sym typeface="Poppins"/>
              </a:rPr>
              <a:t>essentiels</a:t>
            </a:r>
            <a:endParaRPr lang="en-US" sz="4000" dirty="0">
              <a:solidFill>
                <a:srgbClr val="FFFFFF"/>
              </a:solidFill>
              <a:latin typeface="Bodoni MT Black" panose="02070A03080606020203" pitchFamily="18" charset="0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3233938" y="-61042"/>
            <a:ext cx="5263612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376760" y="1158031"/>
            <a:ext cx="8471366" cy="9765263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1227250" y="1724568"/>
            <a:ext cx="6812785" cy="681278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1338918" y="1836236"/>
            <a:ext cx="6589450" cy="65894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186107" y="6321203"/>
            <a:ext cx="696139" cy="696139"/>
          </a:xfrm>
          <a:custGeom>
            <a:avLst/>
            <a:gdLst/>
            <a:ahLst/>
            <a:cxnLst/>
            <a:rect l="l" t="t" r="r" b="b"/>
            <a:pathLst>
              <a:path w="696139" h="696139">
                <a:moveTo>
                  <a:pt x="0" y="0"/>
                </a:moveTo>
                <a:lnTo>
                  <a:pt x="696139" y="0"/>
                </a:lnTo>
                <a:lnTo>
                  <a:pt x="696139" y="696139"/>
                </a:lnTo>
                <a:lnTo>
                  <a:pt x="0" y="6961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86107" y="7365270"/>
            <a:ext cx="697016" cy="697016"/>
          </a:xfrm>
          <a:custGeom>
            <a:avLst/>
            <a:gdLst/>
            <a:ahLst/>
            <a:cxnLst/>
            <a:rect l="l" t="t" r="r" b="b"/>
            <a:pathLst>
              <a:path w="697016" h="697016">
                <a:moveTo>
                  <a:pt x="0" y="0"/>
                </a:moveTo>
                <a:lnTo>
                  <a:pt x="697016" y="0"/>
                </a:lnTo>
                <a:lnTo>
                  <a:pt x="697016" y="697016"/>
                </a:lnTo>
                <a:lnTo>
                  <a:pt x="0" y="6970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97433" y="1148236"/>
            <a:ext cx="7749575" cy="500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38"/>
              </a:lnSpc>
              <a:spcBef>
                <a:spcPct val="0"/>
              </a:spcBef>
            </a:pPr>
            <a:r>
              <a:rPr lang="en-US" sz="3170" spc="-6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AMEVEP </a:t>
            </a:r>
            <a:r>
              <a:rPr lang="en-US" sz="3170" spc="-6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Bénin</a:t>
            </a:r>
            <a:endParaRPr lang="en-US" sz="3170" spc="-63" dirty="0">
              <a:solidFill>
                <a:srgbClr val="1A1A1A"/>
              </a:solidFill>
              <a:latin typeface="Kollektif Bold"/>
              <a:ea typeface="Kollektif Bold"/>
              <a:cs typeface="Kollektif Bold"/>
              <a:sym typeface="Kollektif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28700" y="2952086"/>
            <a:ext cx="7457520" cy="1522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74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Contacter</a:t>
            </a:r>
            <a:r>
              <a:rPr lang="en-US" sz="66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nous: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24818" y="6354636"/>
            <a:ext cx="5138472" cy="540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en-US" sz="3524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+22969646999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24818" y="7399579"/>
            <a:ext cx="6618809" cy="540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en-US" sz="3524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amevepbenin@gmail.com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04805BF-47C8-DE8B-7F5C-05459DABDE5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4" y="95502"/>
            <a:ext cx="2190780" cy="21250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5533</TotalTime>
  <Words>916</Words>
  <Application>Microsoft Office PowerPoint</Application>
  <PresentationFormat>Personnalisé</PresentationFormat>
  <Paragraphs>106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Arial</vt:lpstr>
      <vt:lpstr>Kollektif Bold</vt:lpstr>
      <vt:lpstr>Bodoni MT Black</vt:lpstr>
      <vt:lpstr>Calibri</vt:lpstr>
      <vt:lpstr>Poppins Bold</vt:lpstr>
      <vt:lpstr>Wingdings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Modern Management Development Presentation</dc:title>
  <cp:lastModifiedBy>Brice Adjahoutonon</cp:lastModifiedBy>
  <cp:revision>7</cp:revision>
  <dcterms:created xsi:type="dcterms:W3CDTF">2006-08-16T00:00:00Z</dcterms:created>
  <dcterms:modified xsi:type="dcterms:W3CDTF">2024-09-09T06:12:41Z</dcterms:modified>
  <dc:identifier>DAGOgJufzEA</dc:identifier>
</cp:coreProperties>
</file>