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18288000" cy="10287000"/>
  <p:notesSz cx="6858000" cy="9144000"/>
  <p:embeddedFontLst>
    <p:embeddedFont>
      <p:font typeface="Kollektif Bold" panose="020B0604020202020204" charset="0"/>
      <p:regular r:id="rId12"/>
    </p:embeddedFont>
    <p:embeddedFont>
      <p:font typeface="Poppins" panose="00000500000000000000" pitchFamily="2" charset="0"/>
      <p:regular r:id="rId13"/>
      <p:bold r:id="rId14"/>
      <p:italic r:id="rId15"/>
      <p:boldItalic r:id="rId16"/>
    </p:embeddedFont>
    <p:embeddedFont>
      <p:font typeface="Poppins Bold" panose="00000800000000000000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8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8.jpeg"/><Relationship Id="rId7" Type="http://schemas.openxmlformats.org/officeDocument/2006/relationships/image" Target="../media/image2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31.png"/><Relationship Id="rId3" Type="http://schemas.openxmlformats.org/officeDocument/2006/relationships/image" Target="../media/image5.pn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13.png"/><Relationship Id="rId10" Type="http://schemas.openxmlformats.org/officeDocument/2006/relationships/image" Target="../media/image28.svg"/><Relationship Id="rId4" Type="http://schemas.openxmlformats.org/officeDocument/2006/relationships/image" Target="../media/image6.svg"/><Relationship Id="rId9" Type="http://schemas.openxmlformats.org/officeDocument/2006/relationships/image" Target="../media/image27.png"/><Relationship Id="rId14" Type="http://schemas.openxmlformats.org/officeDocument/2006/relationships/image" Target="../media/image3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23.png"/><Relationship Id="rId3" Type="http://schemas.openxmlformats.org/officeDocument/2006/relationships/image" Target="../media/image5.png"/><Relationship Id="rId7" Type="http://schemas.openxmlformats.org/officeDocument/2006/relationships/image" Target="../media/image33.png"/><Relationship Id="rId12" Type="http://schemas.openxmlformats.org/officeDocument/2006/relationships/image" Target="../media/image3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13.png"/><Relationship Id="rId10" Type="http://schemas.openxmlformats.org/officeDocument/2006/relationships/image" Target="../media/image30.svg"/><Relationship Id="rId4" Type="http://schemas.openxmlformats.org/officeDocument/2006/relationships/image" Target="../media/image6.svg"/><Relationship Id="rId9" Type="http://schemas.openxmlformats.org/officeDocument/2006/relationships/image" Target="../media/image29.png"/><Relationship Id="rId14" Type="http://schemas.openxmlformats.org/officeDocument/2006/relationships/image" Target="../media/image2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35.jpeg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35.jpeg"/><Relationship Id="rId4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svg"/><Relationship Id="rId3" Type="http://schemas.openxmlformats.org/officeDocument/2006/relationships/image" Target="../media/image5.png"/><Relationship Id="rId7" Type="http://schemas.openxmlformats.org/officeDocument/2006/relationships/image" Target="../media/image12.jpeg"/><Relationship Id="rId12" Type="http://schemas.openxmlformats.org/officeDocument/2006/relationships/image" Target="../media/image4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39.svg"/><Relationship Id="rId5" Type="http://schemas.openxmlformats.org/officeDocument/2006/relationships/image" Target="../media/image7.png"/><Relationship Id="rId10" Type="http://schemas.openxmlformats.org/officeDocument/2006/relationships/image" Target="../media/image38.png"/><Relationship Id="rId4" Type="http://schemas.openxmlformats.org/officeDocument/2006/relationships/image" Target="../media/image6.svg"/><Relationship Id="rId9" Type="http://schemas.openxmlformats.org/officeDocument/2006/relationships/image" Target="../media/image37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D836C750-A77F-95C0-8C9A-593B50E16F8D}"/>
              </a:ext>
            </a:extLst>
          </p:cNvPr>
          <p:cNvSpPr/>
          <p:nvPr/>
        </p:nvSpPr>
        <p:spPr>
          <a:xfrm>
            <a:off x="10868763" y="1717420"/>
            <a:ext cx="7343037" cy="6812785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reeform 3"/>
          <p:cNvSpPr/>
          <p:nvPr/>
        </p:nvSpPr>
        <p:spPr>
          <a:xfrm flipH="1">
            <a:off x="1028700" y="8446500"/>
            <a:ext cx="811800" cy="811800"/>
          </a:xfrm>
          <a:custGeom>
            <a:avLst/>
            <a:gdLst/>
            <a:ahLst/>
            <a:cxnLst/>
            <a:rect l="l" t="t" r="r" b="b"/>
            <a:pathLst>
              <a:path w="811800" h="811800">
                <a:moveTo>
                  <a:pt x="811800" y="0"/>
                </a:moveTo>
                <a:lnTo>
                  <a:pt x="0" y="0"/>
                </a:lnTo>
                <a:lnTo>
                  <a:pt x="0" y="811800"/>
                </a:lnTo>
                <a:lnTo>
                  <a:pt x="811800" y="811800"/>
                </a:lnTo>
                <a:lnTo>
                  <a:pt x="8118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3233938" y="-61042"/>
            <a:ext cx="5263612" cy="6275543"/>
          </a:xfrm>
          <a:custGeom>
            <a:avLst/>
            <a:gdLst/>
            <a:ahLst/>
            <a:cxnLst/>
            <a:rect l="l" t="t" r="r" b="b"/>
            <a:pathLst>
              <a:path w="5263612" h="6275543">
                <a:moveTo>
                  <a:pt x="5263612" y="0"/>
                </a:moveTo>
                <a:lnTo>
                  <a:pt x="0" y="0"/>
                </a:lnTo>
                <a:lnTo>
                  <a:pt x="0" y="6275542"/>
                </a:lnTo>
                <a:lnTo>
                  <a:pt x="5263612" y="6275542"/>
                </a:lnTo>
                <a:lnTo>
                  <a:pt x="526361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376760" y="1158031"/>
            <a:ext cx="8471366" cy="9765263"/>
          </a:xfrm>
          <a:custGeom>
            <a:avLst/>
            <a:gdLst/>
            <a:ahLst/>
            <a:cxnLst/>
            <a:rect l="l" t="t" r="r" b="b"/>
            <a:pathLst>
              <a:path w="8471366" h="9765263">
                <a:moveTo>
                  <a:pt x="0" y="0"/>
                </a:moveTo>
                <a:lnTo>
                  <a:pt x="8471365" y="0"/>
                </a:lnTo>
                <a:lnTo>
                  <a:pt x="8471365" y="9765263"/>
                </a:lnTo>
                <a:lnTo>
                  <a:pt x="0" y="976526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6" name="Group 6"/>
          <p:cNvGrpSpPr/>
          <p:nvPr/>
        </p:nvGrpSpPr>
        <p:grpSpPr>
          <a:xfrm>
            <a:off x="11192302" y="1717421"/>
            <a:ext cx="6812785" cy="6812785"/>
            <a:chOff x="0" y="0"/>
            <a:chExt cx="812800" cy="812800"/>
          </a:xfrm>
          <a:noFill/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  <a:ln w="12700">
              <a:solidFill>
                <a:schemeClr val="accent1">
                  <a:lumMod val="75000"/>
                </a:schemeClr>
              </a:solidFill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1028700" y="3210838"/>
            <a:ext cx="8333964" cy="1068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24"/>
              </a:lnSpc>
              <a:spcBef>
                <a:spcPct val="0"/>
              </a:spcBef>
            </a:pPr>
            <a:r>
              <a:rPr lang="en-US" sz="6731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PRESENTATION DES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4571148"/>
            <a:ext cx="8333964" cy="1983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009" dirty="0">
                <a:solidFill>
                  <a:srgbClr val="035397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RÉALISATIONS</a:t>
            </a:r>
            <a:r>
              <a:rPr lang="en-US" sz="3009" dirty="0">
                <a:solidFill>
                  <a:srgbClr val="035397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DE l’</a:t>
            </a:r>
            <a:r>
              <a:rPr lang="fr-FR" sz="3009" dirty="0">
                <a:solidFill>
                  <a:srgbClr val="035397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ASSOCIATION DES PROFESSIONNELS DE LA DISTRIBUTION  DES DISPOSITIFS MEDICAUX (APDM)</a:t>
            </a:r>
            <a:r>
              <a:rPr lang="en-US" sz="3009" dirty="0">
                <a:solidFill>
                  <a:srgbClr val="035397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]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48504" y="8489728"/>
            <a:ext cx="2922027" cy="325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0"/>
              </a:lnSpc>
              <a:spcBef>
                <a:spcPct val="0"/>
              </a:spcBef>
            </a:pPr>
            <a:r>
              <a:rPr lang="en-US" sz="182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Notre site web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48504" y="8692192"/>
            <a:ext cx="4573120" cy="451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2658" dirty="0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www.apdmbenin.com</a:t>
            </a:r>
          </a:p>
        </p:txBody>
      </p:sp>
      <p:pic>
        <p:nvPicPr>
          <p:cNvPr id="9" name="Image 2">
            <a:extLst>
              <a:ext uri="{FF2B5EF4-FFF2-40B4-BE49-F238E27FC236}">
                <a16:creationId xmlns:a16="http://schemas.microsoft.com/office/drawing/2014/main" id="{A0ECD123-82A6-EA81-6C41-D8912A636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-61042"/>
            <a:ext cx="2848408" cy="4027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886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7765399" cy="9258300"/>
          </a:xfrm>
          <a:custGeom>
            <a:avLst/>
            <a:gdLst/>
            <a:ahLst/>
            <a:cxnLst/>
            <a:rect l="l" t="t" r="r" b="b"/>
            <a:pathLst>
              <a:path w="7765399" h="9258300">
                <a:moveTo>
                  <a:pt x="0" y="0"/>
                </a:moveTo>
                <a:lnTo>
                  <a:pt x="7765399" y="0"/>
                </a:lnTo>
                <a:lnTo>
                  <a:pt x="7765399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1261684" y="1999669"/>
            <a:ext cx="7127320" cy="10633046"/>
          </a:xfrm>
          <a:custGeom>
            <a:avLst/>
            <a:gdLst/>
            <a:ahLst/>
            <a:cxnLst/>
            <a:rect l="l" t="t" r="r" b="b"/>
            <a:pathLst>
              <a:path w="7127320" h="10633046">
                <a:moveTo>
                  <a:pt x="0" y="0"/>
                </a:moveTo>
                <a:lnTo>
                  <a:pt x="7127320" y="0"/>
                </a:lnTo>
                <a:lnTo>
                  <a:pt x="7127320" y="10633046"/>
                </a:lnTo>
                <a:lnTo>
                  <a:pt x="0" y="106330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87264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874528" y="1737107"/>
            <a:ext cx="6812785" cy="681278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1986196" y="1782716"/>
            <a:ext cx="6589450" cy="658945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9430252" y="1732534"/>
            <a:ext cx="6858199" cy="1273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68"/>
              </a:lnSpc>
            </a:pPr>
            <a:r>
              <a:rPr lang="en-US" sz="8613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Contexte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798982" y="3006040"/>
            <a:ext cx="9108018" cy="65952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eaLnBrk="1" hangingPunct="1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fr-FR" altLang="fr-FR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L’Association des Professionnels de la distribution des dispositifs médicaux est une organisation qui regroupe les spécialistes des dispositifs médicaux et à travers eux de nombreux fabricants, qui travaillent en permanence à améliorer leurs prestations et la qualité  des services fournis aux organismes et partenaires de santé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endParaRPr lang="fr-FR" altLang="fr-FR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fr-FR" altLang="fr-FR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Elle a été créée le 11 Septembre 2014 et est une association professionnelle à but non lucratif</a:t>
            </a:r>
          </a:p>
          <a:p>
            <a:pPr algn="just">
              <a:lnSpc>
                <a:spcPts val="3120"/>
              </a:lnSpc>
              <a:spcBef>
                <a:spcPct val="0"/>
              </a:spcBef>
            </a:pPr>
            <a:endParaRPr lang="en-US" sz="2229" dirty="0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" name="Image 2">
            <a:extLst>
              <a:ext uri="{FF2B5EF4-FFF2-40B4-BE49-F238E27FC236}">
                <a16:creationId xmlns:a16="http://schemas.microsoft.com/office/drawing/2014/main" id="{C1801C0F-573D-9328-D377-2D60849A7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8232" y="-902581"/>
            <a:ext cx="3280438" cy="463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868214" y="521052"/>
            <a:ext cx="7733672" cy="5071437"/>
          </a:xfrm>
          <a:custGeom>
            <a:avLst/>
            <a:gdLst/>
            <a:ahLst/>
            <a:cxnLst/>
            <a:rect l="l" t="t" r="r" b="b"/>
            <a:pathLst>
              <a:path w="7315200" h="3936908">
                <a:moveTo>
                  <a:pt x="0" y="0"/>
                </a:moveTo>
                <a:lnTo>
                  <a:pt x="7315200" y="0"/>
                </a:lnTo>
                <a:lnTo>
                  <a:pt x="7315200" y="3936908"/>
                </a:lnTo>
                <a:lnTo>
                  <a:pt x="0" y="39369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1473456"/>
            <a:ext cx="7810814" cy="2231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81"/>
              </a:lnSpc>
            </a:pPr>
            <a:r>
              <a:rPr lang="en-US" sz="7548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Notre Vision et Mission</a:t>
            </a:r>
          </a:p>
        </p:txBody>
      </p:sp>
      <p:sp>
        <p:nvSpPr>
          <p:cNvPr id="6" name="Freeform 6"/>
          <p:cNvSpPr/>
          <p:nvPr/>
        </p:nvSpPr>
        <p:spPr>
          <a:xfrm>
            <a:off x="9944100" y="5945598"/>
            <a:ext cx="7657786" cy="3988293"/>
          </a:xfrm>
          <a:custGeom>
            <a:avLst/>
            <a:gdLst/>
            <a:ahLst/>
            <a:cxnLst/>
            <a:rect l="l" t="t" r="r" b="b"/>
            <a:pathLst>
              <a:path w="7315200" h="3936908">
                <a:moveTo>
                  <a:pt x="0" y="0"/>
                </a:moveTo>
                <a:lnTo>
                  <a:pt x="7315200" y="0"/>
                </a:lnTo>
                <a:lnTo>
                  <a:pt x="7315200" y="3936908"/>
                </a:lnTo>
                <a:lnTo>
                  <a:pt x="0" y="39369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1267863" y="1673863"/>
            <a:ext cx="5257799" cy="3016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Être une association de référence en matière d'infrastructures et de normes médicales qui travaille à rendre davantage professionnel et moderne le plateau technique médical du Bénin</a:t>
            </a:r>
            <a:r>
              <a:rPr lang="en-US" sz="2400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234093" y="924423"/>
            <a:ext cx="2735214" cy="701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36"/>
              </a:lnSpc>
              <a:spcBef>
                <a:spcPct val="0"/>
              </a:spcBef>
            </a:pPr>
            <a:r>
              <a:rPr lang="en-US" sz="3668" dirty="0">
                <a:solidFill>
                  <a:srgbClr val="FFFFFF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Vision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481372" y="7242969"/>
            <a:ext cx="4378957" cy="1969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fr-F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Œuvrer pour un meilleur développement  et une modernisation du secteur sanitaire</a:t>
            </a:r>
            <a:r>
              <a:rPr lang="en-US" sz="2800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963400" y="6245570"/>
            <a:ext cx="2735214" cy="701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36"/>
              </a:lnSpc>
              <a:spcBef>
                <a:spcPct val="0"/>
              </a:spcBef>
            </a:pPr>
            <a:r>
              <a:rPr lang="en-US" sz="3668" dirty="0">
                <a:solidFill>
                  <a:srgbClr val="FFFFFF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Mission</a:t>
            </a:r>
          </a:p>
        </p:txBody>
      </p:sp>
      <p:pic>
        <p:nvPicPr>
          <p:cNvPr id="11" name="Image 2">
            <a:extLst>
              <a:ext uri="{FF2B5EF4-FFF2-40B4-BE49-F238E27FC236}">
                <a16:creationId xmlns:a16="http://schemas.microsoft.com/office/drawing/2014/main" id="{76EFFE05-B0AF-C828-B503-D95006F05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893347"/>
            <a:ext cx="3280438" cy="463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12310684" y="1428169"/>
            <a:ext cx="7127320" cy="10633046"/>
          </a:xfrm>
          <a:custGeom>
            <a:avLst/>
            <a:gdLst/>
            <a:ahLst/>
            <a:cxnLst/>
            <a:rect l="l" t="t" r="r" b="b"/>
            <a:pathLst>
              <a:path w="7127320" h="10633046">
                <a:moveTo>
                  <a:pt x="0" y="0"/>
                </a:moveTo>
                <a:lnTo>
                  <a:pt x="7127320" y="0"/>
                </a:lnTo>
                <a:lnTo>
                  <a:pt x="7127320" y="10633046"/>
                </a:lnTo>
                <a:lnTo>
                  <a:pt x="0" y="106330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87264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398528" y="1715586"/>
            <a:ext cx="6812785" cy="6812785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10510196" y="1827254"/>
            <a:ext cx="6589450" cy="658945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028700" y="3181032"/>
            <a:ext cx="8856872" cy="6812784"/>
            <a:chOff x="0" y="0"/>
            <a:chExt cx="799285" cy="2871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99285" cy="287192"/>
            </a:xfrm>
            <a:custGeom>
              <a:avLst/>
              <a:gdLst/>
              <a:ahLst/>
              <a:cxnLst/>
              <a:rect l="l" t="t" r="r" b="b"/>
              <a:pathLst>
                <a:path w="799285" h="287192">
                  <a:moveTo>
                    <a:pt x="85625" y="0"/>
                  </a:moveTo>
                  <a:lnTo>
                    <a:pt x="713660" y="0"/>
                  </a:lnTo>
                  <a:cubicBezTo>
                    <a:pt x="760949" y="0"/>
                    <a:pt x="799285" y="38336"/>
                    <a:pt x="799285" y="85625"/>
                  </a:cubicBezTo>
                  <a:lnTo>
                    <a:pt x="799285" y="201567"/>
                  </a:lnTo>
                  <a:cubicBezTo>
                    <a:pt x="799285" y="248856"/>
                    <a:pt x="760949" y="287192"/>
                    <a:pt x="713660" y="287192"/>
                  </a:cubicBezTo>
                  <a:lnTo>
                    <a:pt x="85625" y="287192"/>
                  </a:lnTo>
                  <a:cubicBezTo>
                    <a:pt x="38336" y="287192"/>
                    <a:pt x="0" y="248856"/>
                    <a:pt x="0" y="201567"/>
                  </a:cubicBezTo>
                  <a:lnTo>
                    <a:pt x="0" y="85625"/>
                  </a:lnTo>
                  <a:cubicBezTo>
                    <a:pt x="0" y="38336"/>
                    <a:pt x="38336" y="0"/>
                    <a:pt x="85625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799285" cy="325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1550543"/>
            <a:ext cx="7464507" cy="932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2"/>
              </a:lnSpc>
            </a:pPr>
            <a:r>
              <a:rPr lang="en-US" sz="5593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objectifs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1532" y="3771354"/>
            <a:ext cx="7323867" cy="5252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42950" lvl="1" indent="-285750" eaLnBrk="1" fontAlgn="auto" hangingPunct="1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Défendre les intérêts de l’Association</a:t>
            </a: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Protéger la profession</a:t>
            </a: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Constituer une force de proposition et d’Action</a:t>
            </a: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Veuillez à ce que les dispositifs médicaux soient conformes aux standards internationaux</a:t>
            </a: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Être reconnu par les autorités, le secteur, la communauté les professionnels</a:t>
            </a: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Être une structure conseil de l’état béninois par et ministère de la santé</a:t>
            </a:r>
          </a:p>
        </p:txBody>
      </p:sp>
      <p:pic>
        <p:nvPicPr>
          <p:cNvPr id="14" name="Image 2">
            <a:extLst>
              <a:ext uri="{FF2B5EF4-FFF2-40B4-BE49-F238E27FC236}">
                <a16:creationId xmlns:a16="http://schemas.microsoft.com/office/drawing/2014/main" id="{E4943115-9516-04E1-B63A-4B2E36F8C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134" y="-302848"/>
            <a:ext cx="3280438" cy="463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917077" y="1028700"/>
            <a:ext cx="10642861" cy="10642861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B03B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5" name="Group 5"/>
          <p:cNvGrpSpPr/>
          <p:nvPr/>
        </p:nvGrpSpPr>
        <p:grpSpPr>
          <a:xfrm>
            <a:off x="-2126123" y="1756828"/>
            <a:ext cx="9851907" cy="985190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flipH="1">
            <a:off x="4519376" y="-134687"/>
            <a:ext cx="4624624" cy="10421687"/>
          </a:xfrm>
          <a:custGeom>
            <a:avLst/>
            <a:gdLst/>
            <a:ahLst/>
            <a:cxnLst/>
            <a:rect l="l" t="t" r="r" b="b"/>
            <a:pathLst>
              <a:path w="4624624" h="10421687">
                <a:moveTo>
                  <a:pt x="4624624" y="0"/>
                </a:moveTo>
                <a:lnTo>
                  <a:pt x="0" y="0"/>
                </a:lnTo>
                <a:lnTo>
                  <a:pt x="0" y="10421687"/>
                </a:lnTo>
                <a:lnTo>
                  <a:pt x="4624624" y="10421687"/>
                </a:lnTo>
                <a:lnTo>
                  <a:pt x="46246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9458325" y="4710452"/>
            <a:ext cx="7171705" cy="1388996"/>
            <a:chOff x="0" y="0"/>
            <a:chExt cx="2098337" cy="406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98337" cy="406400"/>
            </a:xfrm>
            <a:custGeom>
              <a:avLst/>
              <a:gdLst/>
              <a:ahLst/>
              <a:cxnLst/>
              <a:rect l="l" t="t" r="r" b="b"/>
              <a:pathLst>
                <a:path w="2098337" h="406400">
                  <a:moveTo>
                    <a:pt x="1895137" y="0"/>
                  </a:moveTo>
                  <a:cubicBezTo>
                    <a:pt x="2007361" y="0"/>
                    <a:pt x="2098337" y="90976"/>
                    <a:pt x="2098337" y="203200"/>
                  </a:cubicBezTo>
                  <a:cubicBezTo>
                    <a:pt x="2098337" y="315424"/>
                    <a:pt x="2007361" y="406400"/>
                    <a:pt x="189513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098337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641650" y="4854708"/>
            <a:ext cx="1100485" cy="110048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58325" y="7721382"/>
            <a:ext cx="7171705" cy="1388996"/>
            <a:chOff x="0" y="0"/>
            <a:chExt cx="2098337" cy="406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98337" cy="406400"/>
            </a:xfrm>
            <a:custGeom>
              <a:avLst/>
              <a:gdLst/>
              <a:ahLst/>
              <a:cxnLst/>
              <a:rect l="l" t="t" r="r" b="b"/>
              <a:pathLst>
                <a:path w="2098337" h="406400">
                  <a:moveTo>
                    <a:pt x="1895137" y="0"/>
                  </a:moveTo>
                  <a:cubicBezTo>
                    <a:pt x="2007361" y="0"/>
                    <a:pt x="2098337" y="90976"/>
                    <a:pt x="2098337" y="203200"/>
                  </a:cubicBezTo>
                  <a:cubicBezTo>
                    <a:pt x="2098337" y="315424"/>
                    <a:pt x="2007361" y="406400"/>
                    <a:pt x="189513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098337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641650" y="7865638"/>
            <a:ext cx="1100485" cy="1100485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58325" y="6215917"/>
            <a:ext cx="7171705" cy="1388996"/>
            <a:chOff x="0" y="0"/>
            <a:chExt cx="2098337" cy="4064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98337" cy="406400"/>
            </a:xfrm>
            <a:custGeom>
              <a:avLst/>
              <a:gdLst/>
              <a:ahLst/>
              <a:cxnLst/>
              <a:rect l="l" t="t" r="r" b="b"/>
              <a:pathLst>
                <a:path w="2098337" h="406400">
                  <a:moveTo>
                    <a:pt x="1895137" y="0"/>
                  </a:moveTo>
                  <a:cubicBezTo>
                    <a:pt x="2007361" y="0"/>
                    <a:pt x="2098337" y="90976"/>
                    <a:pt x="2098337" y="203200"/>
                  </a:cubicBezTo>
                  <a:cubicBezTo>
                    <a:pt x="2098337" y="315424"/>
                    <a:pt x="2007361" y="406400"/>
                    <a:pt x="189513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2098337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641650" y="6360173"/>
            <a:ext cx="1100485" cy="1100485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9953598" y="5219974"/>
            <a:ext cx="476588" cy="369951"/>
          </a:xfrm>
          <a:custGeom>
            <a:avLst/>
            <a:gdLst/>
            <a:ahLst/>
            <a:cxnLst/>
            <a:rect l="l" t="t" r="r" b="b"/>
            <a:pathLst>
              <a:path w="476588" h="369951">
                <a:moveTo>
                  <a:pt x="0" y="0"/>
                </a:moveTo>
                <a:lnTo>
                  <a:pt x="476588" y="0"/>
                </a:lnTo>
                <a:lnTo>
                  <a:pt x="476588" y="369952"/>
                </a:lnTo>
                <a:lnTo>
                  <a:pt x="0" y="369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9953598" y="6725440"/>
            <a:ext cx="476588" cy="369951"/>
          </a:xfrm>
          <a:custGeom>
            <a:avLst/>
            <a:gdLst/>
            <a:ahLst/>
            <a:cxnLst/>
            <a:rect l="l" t="t" r="r" b="b"/>
            <a:pathLst>
              <a:path w="476588" h="369951">
                <a:moveTo>
                  <a:pt x="0" y="0"/>
                </a:moveTo>
                <a:lnTo>
                  <a:pt x="476588" y="0"/>
                </a:lnTo>
                <a:lnTo>
                  <a:pt x="476588" y="369951"/>
                </a:lnTo>
                <a:lnTo>
                  <a:pt x="0" y="3699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9953598" y="8230905"/>
            <a:ext cx="476588" cy="369951"/>
          </a:xfrm>
          <a:custGeom>
            <a:avLst/>
            <a:gdLst/>
            <a:ahLst/>
            <a:cxnLst/>
            <a:rect l="l" t="t" r="r" b="b"/>
            <a:pathLst>
              <a:path w="476588" h="369951">
                <a:moveTo>
                  <a:pt x="0" y="0"/>
                </a:moveTo>
                <a:lnTo>
                  <a:pt x="476588" y="0"/>
                </a:lnTo>
                <a:lnTo>
                  <a:pt x="476588" y="369951"/>
                </a:lnTo>
                <a:lnTo>
                  <a:pt x="0" y="3699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9339562" y="2646001"/>
            <a:ext cx="7334660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8"/>
              </a:lnSpc>
            </a:pPr>
            <a:r>
              <a:rPr lang="en-US" sz="4868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axes </a:t>
            </a:r>
            <a:r>
              <a:rPr lang="en-US" sz="4868" dirty="0" err="1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d’intervention</a:t>
            </a:r>
            <a:endParaRPr lang="en-US" sz="4868" dirty="0">
              <a:solidFill>
                <a:srgbClr val="1A1A1A"/>
              </a:solidFill>
              <a:latin typeface="Kollektif Bold"/>
              <a:ea typeface="Kollektif Bold"/>
              <a:cs typeface="Kollektif Bold"/>
              <a:sym typeface="Kollektif Bold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0925460" y="5188103"/>
            <a:ext cx="5305140" cy="63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68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Dispositifs</a:t>
            </a:r>
            <a:r>
              <a:rPr lang="en-US" sz="20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Médicaux</a:t>
            </a:r>
            <a:r>
              <a:rPr lang="en-US" sz="20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Stériles</a:t>
            </a:r>
            <a:r>
              <a:rPr lang="en-US" sz="20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et non </a:t>
            </a:r>
            <a:r>
              <a:rPr lang="en-US" sz="200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stériles</a:t>
            </a:r>
            <a:endParaRPr lang="en-US" sz="2000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0892803" y="8140264"/>
            <a:ext cx="4609452" cy="313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8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Réactifs</a:t>
            </a:r>
            <a:r>
              <a:rPr lang="en-US" sz="20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laboratoire</a:t>
            </a:r>
            <a:endParaRPr lang="en-US" sz="2000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0936808" y="6674102"/>
            <a:ext cx="4609452" cy="313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8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Produits</a:t>
            </a:r>
            <a:r>
              <a:rPr lang="en-US" sz="20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Chimiques</a:t>
            </a:r>
            <a:endParaRPr lang="en-US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pic>
        <p:nvPicPr>
          <p:cNvPr id="37" name="Image 2">
            <a:extLst>
              <a:ext uri="{FF2B5EF4-FFF2-40B4-BE49-F238E27FC236}">
                <a16:creationId xmlns:a16="http://schemas.microsoft.com/office/drawing/2014/main" id="{80AB53D2-8C2B-983B-2CD9-8EA75488C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0381" y="-895476"/>
            <a:ext cx="3280438" cy="463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5170060" cy="6164006"/>
          </a:xfrm>
          <a:custGeom>
            <a:avLst/>
            <a:gdLst/>
            <a:ahLst/>
            <a:cxnLst/>
            <a:rect l="l" t="t" r="r" b="b"/>
            <a:pathLst>
              <a:path w="5170060" h="6164006">
                <a:moveTo>
                  <a:pt x="0" y="0"/>
                </a:moveTo>
                <a:lnTo>
                  <a:pt x="5170060" y="0"/>
                </a:lnTo>
                <a:lnTo>
                  <a:pt x="5170060" y="6164006"/>
                </a:lnTo>
                <a:lnTo>
                  <a:pt x="0" y="61640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14952992" y="6567702"/>
            <a:ext cx="3335008" cy="3976164"/>
          </a:xfrm>
          <a:custGeom>
            <a:avLst/>
            <a:gdLst/>
            <a:ahLst/>
            <a:cxnLst/>
            <a:rect l="l" t="t" r="r" b="b"/>
            <a:pathLst>
              <a:path w="3335008" h="3976164">
                <a:moveTo>
                  <a:pt x="3335008" y="3976164"/>
                </a:moveTo>
                <a:lnTo>
                  <a:pt x="0" y="3976164"/>
                </a:lnTo>
                <a:lnTo>
                  <a:pt x="0" y="0"/>
                </a:lnTo>
                <a:lnTo>
                  <a:pt x="3335008" y="0"/>
                </a:lnTo>
                <a:lnTo>
                  <a:pt x="3335008" y="397616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90C18F1B-A48F-2121-B0BB-DC7D97287F33}"/>
              </a:ext>
            </a:extLst>
          </p:cNvPr>
          <p:cNvGrpSpPr/>
          <p:nvPr/>
        </p:nvGrpSpPr>
        <p:grpSpPr>
          <a:xfrm>
            <a:off x="1222394" y="3617774"/>
            <a:ext cx="4313660" cy="5735776"/>
            <a:chOff x="1222394" y="3617774"/>
            <a:chExt cx="2946364" cy="5640526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F02AD6B3-7018-C4D3-86C5-121D901552B6}"/>
                </a:ext>
              </a:extLst>
            </p:cNvPr>
            <p:cNvGrpSpPr/>
            <p:nvPr/>
          </p:nvGrpSpPr>
          <p:grpSpPr>
            <a:xfrm>
              <a:off x="1222394" y="3617774"/>
              <a:ext cx="2946364" cy="5640526"/>
              <a:chOff x="1222394" y="3617774"/>
              <a:chExt cx="2946364" cy="5640526"/>
            </a:xfrm>
          </p:grpSpPr>
          <p:sp>
            <p:nvSpPr>
              <p:cNvPr id="5" name="Freeform 5"/>
              <p:cNvSpPr/>
              <p:nvPr/>
            </p:nvSpPr>
            <p:spPr>
              <a:xfrm rot="-5400000">
                <a:off x="-41756" y="5047787"/>
                <a:ext cx="5474663" cy="2946364"/>
              </a:xfrm>
              <a:custGeom>
                <a:avLst/>
                <a:gdLst/>
                <a:ahLst/>
                <a:cxnLst/>
                <a:rect l="l" t="t" r="r" b="b"/>
                <a:pathLst>
                  <a:path w="5474663" h="2946364">
                    <a:moveTo>
                      <a:pt x="0" y="0"/>
                    </a:moveTo>
                    <a:lnTo>
                      <a:pt x="5474662" y="0"/>
                    </a:lnTo>
                    <a:lnTo>
                      <a:pt x="5474662" y="2946364"/>
                    </a:lnTo>
                    <a:lnTo>
                      <a:pt x="0" y="294636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</p:sp>
          <p:grpSp>
            <p:nvGrpSpPr>
              <p:cNvPr id="10" name="Group 10"/>
              <p:cNvGrpSpPr/>
              <p:nvPr/>
            </p:nvGrpSpPr>
            <p:grpSpPr>
              <a:xfrm>
                <a:off x="1932712" y="3617774"/>
                <a:ext cx="1525726" cy="1525726"/>
                <a:chOff x="0" y="0"/>
                <a:chExt cx="812800" cy="812800"/>
              </a:xfrm>
            </p:grpSpPr>
            <p:sp>
              <p:nvSpPr>
                <p:cNvPr id="11" name="Freeform 11"/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35397"/>
                </a:solidFill>
              </p:spPr>
            </p:sp>
            <p:sp>
              <p:nvSpPr>
                <p:cNvPr id="12" name="TextBox 12"/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</p:grpSp>
        <p:sp>
          <p:nvSpPr>
            <p:cNvPr id="25" name="Freeform 25"/>
            <p:cNvSpPr/>
            <p:nvPr/>
          </p:nvSpPr>
          <p:spPr>
            <a:xfrm>
              <a:off x="2278331" y="4000423"/>
              <a:ext cx="834488" cy="760427"/>
            </a:xfrm>
            <a:custGeom>
              <a:avLst/>
              <a:gdLst/>
              <a:ahLst/>
              <a:cxnLst/>
              <a:rect l="l" t="t" r="r" b="b"/>
              <a:pathLst>
                <a:path w="834488" h="760427">
                  <a:moveTo>
                    <a:pt x="0" y="0"/>
                  </a:moveTo>
                  <a:lnTo>
                    <a:pt x="834488" y="0"/>
                  </a:lnTo>
                  <a:lnTo>
                    <a:pt x="834488" y="760427"/>
                  </a:lnTo>
                  <a:lnTo>
                    <a:pt x="0" y="7604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6" name="TextBox 26"/>
          <p:cNvSpPr txBox="1"/>
          <p:nvPr/>
        </p:nvSpPr>
        <p:spPr>
          <a:xfrm>
            <a:off x="3335008" y="933450"/>
            <a:ext cx="11617984" cy="1079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56"/>
              </a:lnSpc>
            </a:pPr>
            <a:r>
              <a:rPr lang="en-US" sz="6483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principales réalisations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589986" y="5600700"/>
            <a:ext cx="3363014" cy="1969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32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Recrutement de Plusieurs nouveaux adhérents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038411" y="5600700"/>
            <a:ext cx="2211178" cy="313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Second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38411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</a:t>
            </a:r>
            <a:r>
              <a:rPr lang="en-US" sz="13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amet</a:t>
            </a:r>
            <a:r>
              <a:rPr lang="en-US" sz="13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3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consectetur</a:t>
            </a:r>
            <a:r>
              <a:rPr lang="en-US" sz="13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3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adipiscing</a:t>
            </a:r>
            <a:r>
              <a:rPr lang="en-US" sz="13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3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elit</a:t>
            </a:r>
            <a:r>
              <a:rPr lang="en-US" sz="13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sed do </a:t>
            </a:r>
            <a:r>
              <a:rPr lang="en-US" sz="13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eiusmod</a:t>
            </a:r>
            <a:r>
              <a:rPr lang="en-US" sz="13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3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tempor</a:t>
            </a:r>
            <a:r>
              <a:rPr lang="en-US" sz="13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3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incididunt</a:t>
            </a:r>
            <a:r>
              <a:rPr lang="en-US" sz="13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3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ut</a:t>
            </a:r>
            <a:r>
              <a:rPr lang="en-US" sz="13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labore et dolore magna </a:t>
            </a:r>
            <a:r>
              <a:rPr lang="en-US" sz="13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aliqua</a:t>
            </a:r>
            <a:r>
              <a:rPr lang="en-US" sz="13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 Ut </a:t>
            </a:r>
            <a:r>
              <a:rPr lang="en-US" sz="13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enim</a:t>
            </a:r>
            <a:r>
              <a:rPr lang="en-US" sz="13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ad minim </a:t>
            </a:r>
            <a:r>
              <a:rPr lang="en-US" sz="13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veniam</a:t>
            </a:r>
            <a:endParaRPr lang="en-US" sz="1331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4486836" y="5600700"/>
            <a:ext cx="2211178" cy="624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Communities of Practices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4486836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</a:t>
            </a:r>
            <a:r>
              <a:rPr lang="en-US" sz="13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amet</a:t>
            </a:r>
            <a:r>
              <a:rPr lang="en-US" sz="13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3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consectetur</a:t>
            </a:r>
            <a:r>
              <a:rPr lang="en-US" sz="13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3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adipiscing</a:t>
            </a:r>
            <a:r>
              <a:rPr lang="en-US" sz="13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3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elit</a:t>
            </a:r>
            <a:r>
              <a:rPr lang="en-US" sz="13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sed do </a:t>
            </a:r>
            <a:r>
              <a:rPr lang="en-US" sz="13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eiusmod</a:t>
            </a:r>
            <a:r>
              <a:rPr lang="en-US" sz="13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3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tempor</a:t>
            </a:r>
            <a:r>
              <a:rPr lang="en-US" sz="13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3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incididunt</a:t>
            </a:r>
            <a:r>
              <a:rPr lang="en-US" sz="13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3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ut</a:t>
            </a:r>
            <a:r>
              <a:rPr lang="en-US" sz="13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labore et dolore magna </a:t>
            </a:r>
            <a:r>
              <a:rPr lang="en-US" sz="13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aliqua</a:t>
            </a:r>
            <a:r>
              <a:rPr lang="en-US" sz="13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 Ut </a:t>
            </a:r>
            <a:r>
              <a:rPr lang="en-US" sz="13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enim</a:t>
            </a:r>
            <a:r>
              <a:rPr lang="en-US" sz="13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ad minim </a:t>
            </a:r>
            <a:r>
              <a:rPr lang="en-US" sz="13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veniam</a:t>
            </a:r>
            <a:endParaRPr lang="en-US" sz="1331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C5AF18E3-BF8B-C7CC-E969-37AB4CFD804E}"/>
              </a:ext>
            </a:extLst>
          </p:cNvPr>
          <p:cNvGrpSpPr/>
          <p:nvPr/>
        </p:nvGrpSpPr>
        <p:grpSpPr>
          <a:xfrm>
            <a:off x="7670819" y="3617774"/>
            <a:ext cx="4154216" cy="5735776"/>
            <a:chOff x="7670819" y="3617774"/>
            <a:chExt cx="2946364" cy="5640526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754393A8-A482-EF79-8BE6-7F35909D1579}"/>
                </a:ext>
              </a:extLst>
            </p:cNvPr>
            <p:cNvGrpSpPr/>
            <p:nvPr/>
          </p:nvGrpSpPr>
          <p:grpSpPr>
            <a:xfrm>
              <a:off x="7670819" y="3617774"/>
              <a:ext cx="2946364" cy="5640526"/>
              <a:chOff x="7670819" y="3617774"/>
              <a:chExt cx="2946364" cy="5640526"/>
            </a:xfrm>
          </p:grpSpPr>
          <p:sp>
            <p:nvSpPr>
              <p:cNvPr id="7" name="Freeform 7"/>
              <p:cNvSpPr/>
              <p:nvPr/>
            </p:nvSpPr>
            <p:spPr>
              <a:xfrm rot="-5400000">
                <a:off x="6406669" y="5047787"/>
                <a:ext cx="5474663" cy="2946364"/>
              </a:xfrm>
              <a:custGeom>
                <a:avLst/>
                <a:gdLst/>
                <a:ahLst/>
                <a:cxnLst/>
                <a:rect l="l" t="t" r="r" b="b"/>
                <a:pathLst>
                  <a:path w="5474663" h="2946364">
                    <a:moveTo>
                      <a:pt x="0" y="0"/>
                    </a:moveTo>
                    <a:lnTo>
                      <a:pt x="5474662" y="0"/>
                    </a:lnTo>
                    <a:lnTo>
                      <a:pt x="5474662" y="2946364"/>
                    </a:lnTo>
                    <a:lnTo>
                      <a:pt x="0" y="294636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</p:sp>
          <p:grpSp>
            <p:nvGrpSpPr>
              <p:cNvPr id="16" name="Group 16"/>
              <p:cNvGrpSpPr/>
              <p:nvPr/>
            </p:nvGrpSpPr>
            <p:grpSpPr>
              <a:xfrm>
                <a:off x="8381137" y="3617774"/>
                <a:ext cx="1525726" cy="1525726"/>
                <a:chOff x="0" y="0"/>
                <a:chExt cx="812800" cy="812800"/>
              </a:xfrm>
            </p:grpSpPr>
            <p:sp>
              <p:nvSpPr>
                <p:cNvPr id="17" name="Freeform 17"/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35397"/>
                </a:solidFill>
              </p:spPr>
            </p:sp>
            <p:sp>
              <p:nvSpPr>
                <p:cNvPr id="18" name="TextBox 18"/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</p:grpSp>
        <p:sp>
          <p:nvSpPr>
            <p:cNvPr id="38" name="Freeform 38"/>
            <p:cNvSpPr/>
            <p:nvPr/>
          </p:nvSpPr>
          <p:spPr>
            <a:xfrm>
              <a:off x="8783753" y="3927496"/>
              <a:ext cx="720493" cy="906281"/>
            </a:xfrm>
            <a:custGeom>
              <a:avLst/>
              <a:gdLst/>
              <a:ahLst/>
              <a:cxnLst/>
              <a:rect l="l" t="t" r="r" b="b"/>
              <a:pathLst>
                <a:path w="720493" h="906281">
                  <a:moveTo>
                    <a:pt x="0" y="0"/>
                  </a:moveTo>
                  <a:lnTo>
                    <a:pt x="720494" y="0"/>
                  </a:lnTo>
                  <a:lnTo>
                    <a:pt x="720494" y="906281"/>
                  </a:lnTo>
                  <a:lnTo>
                    <a:pt x="0" y="906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39" name="Freeform 39"/>
          <p:cNvSpPr/>
          <p:nvPr/>
        </p:nvSpPr>
        <p:spPr>
          <a:xfrm>
            <a:off x="12007832" y="4017354"/>
            <a:ext cx="742167" cy="789539"/>
          </a:xfrm>
          <a:custGeom>
            <a:avLst/>
            <a:gdLst/>
            <a:ahLst/>
            <a:cxnLst/>
            <a:rect l="l" t="t" r="r" b="b"/>
            <a:pathLst>
              <a:path w="742167" h="789539">
                <a:moveTo>
                  <a:pt x="0" y="0"/>
                </a:moveTo>
                <a:lnTo>
                  <a:pt x="742167" y="0"/>
                </a:lnTo>
                <a:lnTo>
                  <a:pt x="742167" y="789539"/>
                </a:lnTo>
                <a:lnTo>
                  <a:pt x="0" y="78953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0DF82B7D-770F-F2F7-0189-54C608C62792}"/>
              </a:ext>
            </a:extLst>
          </p:cNvPr>
          <p:cNvGrpSpPr/>
          <p:nvPr/>
        </p:nvGrpSpPr>
        <p:grpSpPr>
          <a:xfrm>
            <a:off x="12932797" y="3617774"/>
            <a:ext cx="4132811" cy="5735776"/>
            <a:chOff x="14119244" y="3617774"/>
            <a:chExt cx="2946364" cy="5640526"/>
          </a:xfrm>
        </p:grpSpPr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3A56C34B-99F5-72E8-23A5-0712E8048249}"/>
                </a:ext>
              </a:extLst>
            </p:cNvPr>
            <p:cNvGrpSpPr/>
            <p:nvPr/>
          </p:nvGrpSpPr>
          <p:grpSpPr>
            <a:xfrm>
              <a:off x="14119244" y="3617774"/>
              <a:ext cx="2946364" cy="5640526"/>
              <a:chOff x="14119244" y="3617774"/>
              <a:chExt cx="2946364" cy="5640526"/>
            </a:xfrm>
          </p:grpSpPr>
          <p:sp>
            <p:nvSpPr>
              <p:cNvPr id="9" name="Freeform 9"/>
              <p:cNvSpPr/>
              <p:nvPr/>
            </p:nvSpPr>
            <p:spPr>
              <a:xfrm rot="-5400000">
                <a:off x="12855094" y="5047787"/>
                <a:ext cx="5474663" cy="2946364"/>
              </a:xfrm>
              <a:custGeom>
                <a:avLst/>
                <a:gdLst/>
                <a:ahLst/>
                <a:cxnLst/>
                <a:rect l="l" t="t" r="r" b="b"/>
                <a:pathLst>
                  <a:path w="5474663" h="2946364">
                    <a:moveTo>
                      <a:pt x="0" y="0"/>
                    </a:moveTo>
                    <a:lnTo>
                      <a:pt x="5474662" y="0"/>
                    </a:lnTo>
                    <a:lnTo>
                      <a:pt x="5474662" y="2946364"/>
                    </a:lnTo>
                    <a:lnTo>
                      <a:pt x="0" y="294636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</p:sp>
          <p:grpSp>
            <p:nvGrpSpPr>
              <p:cNvPr id="22" name="Group 22"/>
              <p:cNvGrpSpPr/>
              <p:nvPr/>
            </p:nvGrpSpPr>
            <p:grpSpPr>
              <a:xfrm>
                <a:off x="14829562" y="3617774"/>
                <a:ext cx="1525726" cy="1525726"/>
                <a:chOff x="0" y="0"/>
                <a:chExt cx="812800" cy="812800"/>
              </a:xfrm>
            </p:grpSpPr>
            <p:sp>
              <p:nvSpPr>
                <p:cNvPr id="23" name="Freeform 23"/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35397"/>
                </a:solidFill>
              </p:spPr>
            </p:sp>
            <p:sp>
              <p:nvSpPr>
                <p:cNvPr id="24" name="TextBox 24"/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</p:grpSp>
        <p:sp>
          <p:nvSpPr>
            <p:cNvPr id="40" name="Freeform 40"/>
            <p:cNvSpPr/>
            <p:nvPr/>
          </p:nvSpPr>
          <p:spPr>
            <a:xfrm>
              <a:off x="15155396" y="3972830"/>
              <a:ext cx="874058" cy="860948"/>
            </a:xfrm>
            <a:custGeom>
              <a:avLst/>
              <a:gdLst/>
              <a:ahLst/>
              <a:cxnLst/>
              <a:rect l="l" t="t" r="r" b="b"/>
              <a:pathLst>
                <a:path w="874058" h="860948">
                  <a:moveTo>
                    <a:pt x="0" y="0"/>
                  </a:moveTo>
                  <a:lnTo>
                    <a:pt x="874058" y="0"/>
                  </a:lnTo>
                  <a:lnTo>
                    <a:pt x="874058" y="860947"/>
                  </a:lnTo>
                  <a:lnTo>
                    <a:pt x="0" y="8609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48" name="TextBox 27">
            <a:extLst>
              <a:ext uri="{FF2B5EF4-FFF2-40B4-BE49-F238E27FC236}">
                <a16:creationId xmlns:a16="http://schemas.microsoft.com/office/drawing/2014/main" id="{44CE10B5-24DF-665F-FB8B-223C4182723E}"/>
              </a:ext>
            </a:extLst>
          </p:cNvPr>
          <p:cNvSpPr txBox="1"/>
          <p:nvPr/>
        </p:nvSpPr>
        <p:spPr>
          <a:xfrm>
            <a:off x="8096860" y="5789308"/>
            <a:ext cx="3363014" cy="1969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32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Réalisation du Site internet et du Répertoire de L’APDM</a:t>
            </a:r>
          </a:p>
        </p:txBody>
      </p:sp>
      <p:sp>
        <p:nvSpPr>
          <p:cNvPr id="49" name="TextBox 27">
            <a:extLst>
              <a:ext uri="{FF2B5EF4-FFF2-40B4-BE49-F238E27FC236}">
                <a16:creationId xmlns:a16="http://schemas.microsoft.com/office/drawing/2014/main" id="{0BCF3B7D-E2E7-7693-5771-2A107A072BB0}"/>
              </a:ext>
            </a:extLst>
          </p:cNvPr>
          <p:cNvSpPr txBox="1"/>
          <p:nvPr/>
        </p:nvSpPr>
        <p:spPr>
          <a:xfrm>
            <a:off x="13334878" y="5073856"/>
            <a:ext cx="3363014" cy="3447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32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Don au ministère de la santé de matériels médicaux/</a:t>
            </a:r>
          </a:p>
          <a:p>
            <a:pPr algn="ctr">
              <a:spcBef>
                <a:spcPct val="0"/>
              </a:spcBef>
            </a:pPr>
            <a:r>
              <a:rPr lang="fr-FR" sz="32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consommables médicaux</a:t>
            </a:r>
          </a:p>
        </p:txBody>
      </p:sp>
      <p:pic>
        <p:nvPicPr>
          <p:cNvPr id="50" name="Image 2">
            <a:extLst>
              <a:ext uri="{FF2B5EF4-FFF2-40B4-BE49-F238E27FC236}">
                <a16:creationId xmlns:a16="http://schemas.microsoft.com/office/drawing/2014/main" id="{B832041C-74E0-3024-1F7A-477F84FA1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0381" y="-895476"/>
            <a:ext cx="3280438" cy="463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5170060" cy="6164006"/>
          </a:xfrm>
          <a:custGeom>
            <a:avLst/>
            <a:gdLst/>
            <a:ahLst/>
            <a:cxnLst/>
            <a:rect l="l" t="t" r="r" b="b"/>
            <a:pathLst>
              <a:path w="5170060" h="6164006">
                <a:moveTo>
                  <a:pt x="0" y="0"/>
                </a:moveTo>
                <a:lnTo>
                  <a:pt x="5170060" y="0"/>
                </a:lnTo>
                <a:lnTo>
                  <a:pt x="5170060" y="6164006"/>
                </a:lnTo>
                <a:lnTo>
                  <a:pt x="0" y="61640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14952992" y="6567702"/>
            <a:ext cx="3335008" cy="3976164"/>
          </a:xfrm>
          <a:custGeom>
            <a:avLst/>
            <a:gdLst/>
            <a:ahLst/>
            <a:cxnLst/>
            <a:rect l="l" t="t" r="r" b="b"/>
            <a:pathLst>
              <a:path w="3335008" h="3976164">
                <a:moveTo>
                  <a:pt x="3335008" y="3976164"/>
                </a:moveTo>
                <a:lnTo>
                  <a:pt x="0" y="3976164"/>
                </a:lnTo>
                <a:lnTo>
                  <a:pt x="0" y="0"/>
                </a:lnTo>
                <a:lnTo>
                  <a:pt x="3335008" y="0"/>
                </a:lnTo>
                <a:lnTo>
                  <a:pt x="3335008" y="397616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2278331" y="4000423"/>
            <a:ext cx="834488" cy="760427"/>
          </a:xfrm>
          <a:custGeom>
            <a:avLst/>
            <a:gdLst/>
            <a:ahLst/>
            <a:cxnLst/>
            <a:rect l="l" t="t" r="r" b="b"/>
            <a:pathLst>
              <a:path w="834488" h="760427">
                <a:moveTo>
                  <a:pt x="0" y="0"/>
                </a:moveTo>
                <a:lnTo>
                  <a:pt x="834488" y="0"/>
                </a:lnTo>
                <a:lnTo>
                  <a:pt x="834488" y="760427"/>
                </a:lnTo>
                <a:lnTo>
                  <a:pt x="0" y="7604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3335008" y="933450"/>
            <a:ext cx="11617984" cy="1079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56"/>
              </a:lnSpc>
            </a:pPr>
            <a:r>
              <a:rPr lang="en-US" sz="6483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principaux résultats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814198" y="5600700"/>
            <a:ext cx="2211178" cy="313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Shadowing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814198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038411" y="5600700"/>
            <a:ext cx="2211178" cy="313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Second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262623" y="5600700"/>
            <a:ext cx="2211178" cy="624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Sharing Knowledge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486836" y="5600700"/>
            <a:ext cx="2211178" cy="624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Communities of Practices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4486836" y="6356603"/>
            <a:ext cx="2211178" cy="161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4"/>
              </a:lnSpc>
              <a:spcBef>
                <a:spcPct val="0"/>
              </a:spcBef>
            </a:pPr>
            <a:r>
              <a:rPr lang="en-US" sz="13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37" name="Freeform 37"/>
          <p:cNvSpPr/>
          <p:nvPr/>
        </p:nvSpPr>
        <p:spPr>
          <a:xfrm>
            <a:off x="5493024" y="4017354"/>
            <a:ext cx="853527" cy="726565"/>
          </a:xfrm>
          <a:custGeom>
            <a:avLst/>
            <a:gdLst/>
            <a:ahLst/>
            <a:cxnLst/>
            <a:rect l="l" t="t" r="r" b="b"/>
            <a:pathLst>
              <a:path w="853527" h="726565">
                <a:moveTo>
                  <a:pt x="0" y="0"/>
                </a:moveTo>
                <a:lnTo>
                  <a:pt x="853527" y="0"/>
                </a:lnTo>
                <a:lnTo>
                  <a:pt x="853527" y="726565"/>
                </a:lnTo>
                <a:lnTo>
                  <a:pt x="0" y="7265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12007832" y="4017354"/>
            <a:ext cx="742167" cy="789539"/>
          </a:xfrm>
          <a:custGeom>
            <a:avLst/>
            <a:gdLst/>
            <a:ahLst/>
            <a:cxnLst/>
            <a:rect l="l" t="t" r="r" b="b"/>
            <a:pathLst>
              <a:path w="742167" h="789539">
                <a:moveTo>
                  <a:pt x="0" y="0"/>
                </a:moveTo>
                <a:lnTo>
                  <a:pt x="742167" y="0"/>
                </a:lnTo>
                <a:lnTo>
                  <a:pt x="742167" y="789539"/>
                </a:lnTo>
                <a:lnTo>
                  <a:pt x="0" y="78953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15155396" y="3972830"/>
            <a:ext cx="874058" cy="860948"/>
          </a:xfrm>
          <a:custGeom>
            <a:avLst/>
            <a:gdLst/>
            <a:ahLst/>
            <a:cxnLst/>
            <a:rect l="l" t="t" r="r" b="b"/>
            <a:pathLst>
              <a:path w="874058" h="860948">
                <a:moveTo>
                  <a:pt x="0" y="0"/>
                </a:moveTo>
                <a:lnTo>
                  <a:pt x="874058" y="0"/>
                </a:lnTo>
                <a:lnTo>
                  <a:pt x="874058" y="860947"/>
                </a:lnTo>
                <a:lnTo>
                  <a:pt x="0" y="86094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1338B255-1FA5-3CC0-E7EC-17C34B4A5521}"/>
              </a:ext>
            </a:extLst>
          </p:cNvPr>
          <p:cNvGrpSpPr/>
          <p:nvPr/>
        </p:nvGrpSpPr>
        <p:grpSpPr>
          <a:xfrm>
            <a:off x="3898119" y="2310944"/>
            <a:ext cx="4792784" cy="7556956"/>
            <a:chOff x="1222394" y="3617774"/>
            <a:chExt cx="2946364" cy="5640526"/>
          </a:xfrm>
        </p:grpSpPr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564A171B-B163-40C4-CF8B-15098DA4071C}"/>
                </a:ext>
              </a:extLst>
            </p:cNvPr>
            <p:cNvGrpSpPr/>
            <p:nvPr/>
          </p:nvGrpSpPr>
          <p:grpSpPr>
            <a:xfrm>
              <a:off x="1222394" y="3617774"/>
              <a:ext cx="2946364" cy="5640526"/>
              <a:chOff x="1222394" y="3617774"/>
              <a:chExt cx="2946364" cy="5640526"/>
            </a:xfrm>
          </p:grpSpPr>
          <p:sp>
            <p:nvSpPr>
              <p:cNvPr id="48" name="Freeform 5">
                <a:extLst>
                  <a:ext uri="{FF2B5EF4-FFF2-40B4-BE49-F238E27FC236}">
                    <a16:creationId xmlns:a16="http://schemas.microsoft.com/office/drawing/2014/main" id="{E54B2D53-F344-8858-686B-D80EE335B1FF}"/>
                  </a:ext>
                </a:extLst>
              </p:cNvPr>
              <p:cNvSpPr/>
              <p:nvPr/>
            </p:nvSpPr>
            <p:spPr>
              <a:xfrm rot="-5400000">
                <a:off x="-41756" y="5047787"/>
                <a:ext cx="5474663" cy="2946364"/>
              </a:xfrm>
              <a:custGeom>
                <a:avLst/>
                <a:gdLst/>
                <a:ahLst/>
                <a:cxnLst/>
                <a:rect l="l" t="t" r="r" b="b"/>
                <a:pathLst>
                  <a:path w="5474663" h="2946364">
                    <a:moveTo>
                      <a:pt x="0" y="0"/>
                    </a:moveTo>
                    <a:lnTo>
                      <a:pt x="5474662" y="0"/>
                    </a:lnTo>
                    <a:lnTo>
                      <a:pt x="5474662" y="2946364"/>
                    </a:lnTo>
                    <a:lnTo>
                      <a:pt x="0" y="294636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3">
                  <a:extLs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a:blipFill>
            </p:spPr>
          </p:sp>
          <p:grpSp>
            <p:nvGrpSpPr>
              <p:cNvPr id="49" name="Group 10">
                <a:extLst>
                  <a:ext uri="{FF2B5EF4-FFF2-40B4-BE49-F238E27FC236}">
                    <a16:creationId xmlns:a16="http://schemas.microsoft.com/office/drawing/2014/main" id="{ACE0F2C2-2A3C-6951-6822-49F4330F6F07}"/>
                  </a:ext>
                </a:extLst>
              </p:cNvPr>
              <p:cNvGrpSpPr/>
              <p:nvPr/>
            </p:nvGrpSpPr>
            <p:grpSpPr>
              <a:xfrm>
                <a:off x="1932712" y="3617774"/>
                <a:ext cx="1525726" cy="1525726"/>
                <a:chOff x="0" y="0"/>
                <a:chExt cx="812800" cy="812800"/>
              </a:xfrm>
            </p:grpSpPr>
            <p:sp>
              <p:nvSpPr>
                <p:cNvPr id="50" name="Freeform 11">
                  <a:extLst>
                    <a:ext uri="{FF2B5EF4-FFF2-40B4-BE49-F238E27FC236}">
                      <a16:creationId xmlns:a16="http://schemas.microsoft.com/office/drawing/2014/main" id="{1AB4702C-7554-7409-1BB6-E1CFA767A22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35397"/>
                </a:solidFill>
              </p:spPr>
            </p:sp>
            <p:sp>
              <p:nvSpPr>
                <p:cNvPr id="51" name="TextBox 12">
                  <a:extLst>
                    <a:ext uri="{FF2B5EF4-FFF2-40B4-BE49-F238E27FC236}">
                      <a16:creationId xmlns:a16="http://schemas.microsoft.com/office/drawing/2014/main" id="{5DDD41C1-2ACE-9674-7BEE-E47EA5D7DCC3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</p:grpSp>
        <p:sp>
          <p:nvSpPr>
            <p:cNvPr id="47" name="Freeform 25">
              <a:extLst>
                <a:ext uri="{FF2B5EF4-FFF2-40B4-BE49-F238E27FC236}">
                  <a16:creationId xmlns:a16="http://schemas.microsoft.com/office/drawing/2014/main" id="{4FDB67D4-A3E8-7DDC-5BF6-128AD4ED332B}"/>
                </a:ext>
              </a:extLst>
            </p:cNvPr>
            <p:cNvSpPr/>
            <p:nvPr/>
          </p:nvSpPr>
          <p:spPr>
            <a:xfrm>
              <a:off x="2278331" y="4000423"/>
              <a:ext cx="834488" cy="760427"/>
            </a:xfrm>
            <a:custGeom>
              <a:avLst/>
              <a:gdLst/>
              <a:ahLst/>
              <a:cxnLst/>
              <a:rect l="l" t="t" r="r" b="b"/>
              <a:pathLst>
                <a:path w="834488" h="760427">
                  <a:moveTo>
                    <a:pt x="0" y="0"/>
                  </a:moveTo>
                  <a:lnTo>
                    <a:pt x="834488" y="0"/>
                  </a:lnTo>
                  <a:lnTo>
                    <a:pt x="834488" y="760427"/>
                  </a:lnTo>
                  <a:lnTo>
                    <a:pt x="0" y="7604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BE63F38E-D481-AABF-D6E1-F3648D24595D}"/>
              </a:ext>
            </a:extLst>
          </p:cNvPr>
          <p:cNvGrpSpPr/>
          <p:nvPr/>
        </p:nvGrpSpPr>
        <p:grpSpPr>
          <a:xfrm>
            <a:off x="11821461" y="2223945"/>
            <a:ext cx="4792784" cy="7334740"/>
            <a:chOff x="14119244" y="3617774"/>
            <a:chExt cx="2946364" cy="5640526"/>
          </a:xfrm>
        </p:grpSpPr>
        <p:grpSp>
          <p:nvGrpSpPr>
            <p:cNvPr id="60" name="Groupe 59">
              <a:extLst>
                <a:ext uri="{FF2B5EF4-FFF2-40B4-BE49-F238E27FC236}">
                  <a16:creationId xmlns:a16="http://schemas.microsoft.com/office/drawing/2014/main" id="{27E4E8F0-9511-7D2A-788F-0A83DDBD8004}"/>
                </a:ext>
              </a:extLst>
            </p:cNvPr>
            <p:cNvGrpSpPr/>
            <p:nvPr/>
          </p:nvGrpSpPr>
          <p:grpSpPr>
            <a:xfrm>
              <a:off x="14119244" y="3617774"/>
              <a:ext cx="2946364" cy="5640526"/>
              <a:chOff x="14119244" y="3617774"/>
              <a:chExt cx="2946364" cy="5640526"/>
            </a:xfrm>
          </p:grpSpPr>
          <p:sp>
            <p:nvSpPr>
              <p:cNvPr id="62" name="Freeform 9">
                <a:extLst>
                  <a:ext uri="{FF2B5EF4-FFF2-40B4-BE49-F238E27FC236}">
                    <a16:creationId xmlns:a16="http://schemas.microsoft.com/office/drawing/2014/main" id="{212F15E5-2696-00EC-9A59-2A2884AED4BE}"/>
                  </a:ext>
                </a:extLst>
              </p:cNvPr>
              <p:cNvSpPr/>
              <p:nvPr/>
            </p:nvSpPr>
            <p:spPr>
              <a:xfrm rot="-5400000">
                <a:off x="12855094" y="5047787"/>
                <a:ext cx="5474663" cy="2946364"/>
              </a:xfrm>
              <a:custGeom>
                <a:avLst/>
                <a:gdLst/>
                <a:ahLst/>
                <a:cxnLst/>
                <a:rect l="l" t="t" r="r" b="b"/>
                <a:pathLst>
                  <a:path w="5474663" h="2946364">
                    <a:moveTo>
                      <a:pt x="0" y="0"/>
                    </a:moveTo>
                    <a:lnTo>
                      <a:pt x="5474662" y="0"/>
                    </a:lnTo>
                    <a:lnTo>
                      <a:pt x="5474662" y="2946364"/>
                    </a:lnTo>
                    <a:lnTo>
                      <a:pt x="0" y="294636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3">
                  <a:extLs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a:blipFill>
            </p:spPr>
          </p:sp>
          <p:grpSp>
            <p:nvGrpSpPr>
              <p:cNvPr id="63" name="Group 22">
                <a:extLst>
                  <a:ext uri="{FF2B5EF4-FFF2-40B4-BE49-F238E27FC236}">
                    <a16:creationId xmlns:a16="http://schemas.microsoft.com/office/drawing/2014/main" id="{1F6E60ED-E23E-A15F-4487-A274679AD9D6}"/>
                  </a:ext>
                </a:extLst>
              </p:cNvPr>
              <p:cNvGrpSpPr/>
              <p:nvPr/>
            </p:nvGrpSpPr>
            <p:grpSpPr>
              <a:xfrm>
                <a:off x="14829562" y="3617774"/>
                <a:ext cx="1525726" cy="1525726"/>
                <a:chOff x="0" y="0"/>
                <a:chExt cx="812800" cy="812800"/>
              </a:xfrm>
            </p:grpSpPr>
            <p:sp>
              <p:nvSpPr>
                <p:cNvPr id="64" name="Freeform 23">
                  <a:extLst>
                    <a:ext uri="{FF2B5EF4-FFF2-40B4-BE49-F238E27FC236}">
                      <a16:creationId xmlns:a16="http://schemas.microsoft.com/office/drawing/2014/main" id="{D0198284-5448-7142-C444-E1685B6C791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35397"/>
                </a:solidFill>
              </p:spPr>
            </p:sp>
            <p:sp>
              <p:nvSpPr>
                <p:cNvPr id="65" name="TextBox 24">
                  <a:extLst>
                    <a:ext uri="{FF2B5EF4-FFF2-40B4-BE49-F238E27FC236}">
                      <a16:creationId xmlns:a16="http://schemas.microsoft.com/office/drawing/2014/main" id="{7326104D-A240-E9BC-9490-E36D41FCB74C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</p:grpSp>
        <p:sp>
          <p:nvSpPr>
            <p:cNvPr id="61" name="Freeform 40">
              <a:extLst>
                <a:ext uri="{FF2B5EF4-FFF2-40B4-BE49-F238E27FC236}">
                  <a16:creationId xmlns:a16="http://schemas.microsoft.com/office/drawing/2014/main" id="{0575D410-D08F-C41C-5CAD-987DD2162001}"/>
                </a:ext>
              </a:extLst>
            </p:cNvPr>
            <p:cNvSpPr/>
            <p:nvPr/>
          </p:nvSpPr>
          <p:spPr>
            <a:xfrm>
              <a:off x="15155396" y="3972830"/>
              <a:ext cx="874058" cy="860948"/>
            </a:xfrm>
            <a:custGeom>
              <a:avLst/>
              <a:gdLst/>
              <a:ahLst/>
              <a:cxnLst/>
              <a:rect l="l" t="t" r="r" b="b"/>
              <a:pathLst>
                <a:path w="874058" h="860948">
                  <a:moveTo>
                    <a:pt x="0" y="0"/>
                  </a:moveTo>
                  <a:lnTo>
                    <a:pt x="874058" y="0"/>
                  </a:lnTo>
                  <a:lnTo>
                    <a:pt x="874058" y="860947"/>
                  </a:lnTo>
                  <a:lnTo>
                    <a:pt x="0" y="8609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66" name="TextBox 27">
            <a:extLst>
              <a:ext uri="{FF2B5EF4-FFF2-40B4-BE49-F238E27FC236}">
                <a16:creationId xmlns:a16="http://schemas.microsoft.com/office/drawing/2014/main" id="{5091580A-1808-7919-794F-DF09678E22E0}"/>
              </a:ext>
            </a:extLst>
          </p:cNvPr>
          <p:cNvSpPr txBox="1"/>
          <p:nvPr/>
        </p:nvSpPr>
        <p:spPr>
          <a:xfrm>
            <a:off x="4379253" y="4132833"/>
            <a:ext cx="3921851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32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La dynamisation de l'association a favorisé le recrutement des nouveaux adhérents, ce nous a permis de passer de 75 à 90 membres</a:t>
            </a:r>
          </a:p>
        </p:txBody>
      </p:sp>
      <p:sp>
        <p:nvSpPr>
          <p:cNvPr id="67" name="TextBox 27">
            <a:extLst>
              <a:ext uri="{FF2B5EF4-FFF2-40B4-BE49-F238E27FC236}">
                <a16:creationId xmlns:a16="http://schemas.microsoft.com/office/drawing/2014/main" id="{E84C30E1-5385-E9FF-0F7C-880D280E2883}"/>
              </a:ext>
            </a:extLst>
          </p:cNvPr>
          <p:cNvSpPr txBox="1"/>
          <p:nvPr/>
        </p:nvSpPr>
        <p:spPr>
          <a:xfrm>
            <a:off x="12636722" y="4244978"/>
            <a:ext cx="3363014" cy="3939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320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Le Site web et le Répertoire nous ont permis d’avoir une meilleure visibilité des entreprises membres</a:t>
            </a:r>
          </a:p>
        </p:txBody>
      </p:sp>
      <p:pic>
        <p:nvPicPr>
          <p:cNvPr id="68" name="Image 2">
            <a:extLst>
              <a:ext uri="{FF2B5EF4-FFF2-40B4-BE49-F238E27FC236}">
                <a16:creationId xmlns:a16="http://schemas.microsoft.com/office/drawing/2014/main" id="{654BD109-FD07-8BDC-7785-CA43C37E0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0381" y="-895476"/>
            <a:ext cx="3280438" cy="463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 rot="5400000" flipH="1" flipV="1">
            <a:off x="9914419" y="-1965580"/>
            <a:ext cx="7127320" cy="10633046"/>
          </a:xfrm>
          <a:custGeom>
            <a:avLst/>
            <a:gdLst/>
            <a:ahLst/>
            <a:cxnLst/>
            <a:rect l="l" t="t" r="r" b="b"/>
            <a:pathLst>
              <a:path w="7127320" h="10633046">
                <a:moveTo>
                  <a:pt x="7127320" y="10633046"/>
                </a:moveTo>
                <a:lnTo>
                  <a:pt x="0" y="10633046"/>
                </a:lnTo>
                <a:lnTo>
                  <a:pt x="0" y="0"/>
                </a:lnTo>
                <a:lnTo>
                  <a:pt x="7127320" y="0"/>
                </a:lnTo>
                <a:lnTo>
                  <a:pt x="7127320" y="1063304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87264"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12310684" y="1428169"/>
            <a:ext cx="7127320" cy="10633046"/>
          </a:xfrm>
          <a:custGeom>
            <a:avLst/>
            <a:gdLst/>
            <a:ahLst/>
            <a:cxnLst/>
            <a:rect l="l" t="t" r="r" b="b"/>
            <a:pathLst>
              <a:path w="7127320" h="10633046">
                <a:moveTo>
                  <a:pt x="0" y="0"/>
                </a:moveTo>
                <a:lnTo>
                  <a:pt x="7127320" y="0"/>
                </a:lnTo>
                <a:lnTo>
                  <a:pt x="7127320" y="10633046"/>
                </a:lnTo>
                <a:lnTo>
                  <a:pt x="0" y="106330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87264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9668600" y="985658"/>
            <a:ext cx="8272642" cy="827264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9804196" y="1121254"/>
            <a:ext cx="8001449" cy="8001449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346759" y="3408581"/>
            <a:ext cx="9186244" cy="5849719"/>
            <a:chOff x="0" y="0"/>
            <a:chExt cx="799285" cy="28719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9285" cy="287192"/>
            </a:xfrm>
            <a:custGeom>
              <a:avLst/>
              <a:gdLst/>
              <a:ahLst/>
              <a:cxnLst/>
              <a:rect l="l" t="t" r="r" b="b"/>
              <a:pathLst>
                <a:path w="799285" h="287192">
                  <a:moveTo>
                    <a:pt x="85625" y="0"/>
                  </a:moveTo>
                  <a:lnTo>
                    <a:pt x="713660" y="0"/>
                  </a:lnTo>
                  <a:cubicBezTo>
                    <a:pt x="760949" y="0"/>
                    <a:pt x="799285" y="38336"/>
                    <a:pt x="799285" y="85625"/>
                  </a:cubicBezTo>
                  <a:lnTo>
                    <a:pt x="799285" y="201567"/>
                  </a:lnTo>
                  <a:cubicBezTo>
                    <a:pt x="799285" y="248856"/>
                    <a:pt x="760949" y="287192"/>
                    <a:pt x="713660" y="287192"/>
                  </a:cubicBezTo>
                  <a:lnTo>
                    <a:pt x="85625" y="287192"/>
                  </a:lnTo>
                  <a:cubicBezTo>
                    <a:pt x="38336" y="287192"/>
                    <a:pt x="0" y="248856"/>
                    <a:pt x="0" y="201567"/>
                  </a:cubicBezTo>
                  <a:lnTo>
                    <a:pt x="0" y="85625"/>
                  </a:lnTo>
                  <a:cubicBezTo>
                    <a:pt x="0" y="38336"/>
                    <a:pt x="38336" y="0"/>
                    <a:pt x="85625" y="0"/>
                  </a:cubicBez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799285" cy="325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00706" y="2083025"/>
            <a:ext cx="7536582" cy="1325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46"/>
              </a:lnSpc>
            </a:pPr>
            <a:r>
              <a:rPr lang="en-US" sz="7953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 </a:t>
            </a:r>
            <a:r>
              <a:rPr lang="en-US" sz="7953" dirty="0" err="1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défis</a:t>
            </a:r>
            <a:endParaRPr lang="en-US" sz="7953" dirty="0">
              <a:solidFill>
                <a:srgbClr val="1A1A1A"/>
              </a:solidFill>
              <a:latin typeface="Kollektif Bold"/>
              <a:ea typeface="Kollektif Bold"/>
              <a:cs typeface="Kollektif Bold"/>
              <a:sym typeface="Kollektif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105858" y="3839895"/>
            <a:ext cx="8038142" cy="47732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Donner de la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visibilité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aux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acteurs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de la distribution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formelle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des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dispositifs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médicaux</a:t>
            </a:r>
            <a:endParaRPr lang="en-US" sz="32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42900" indent="-3429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Renforcer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les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capacités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des </a:t>
            </a:r>
            <a:r>
              <a:rPr lang="fr-FR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membres</a:t>
            </a:r>
          </a:p>
          <a:p>
            <a:pPr marL="342900" indent="-3429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Renforcer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les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partenariats</a:t>
            </a:r>
            <a:endParaRPr lang="en-US" sz="32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42900" indent="-342900" algn="just">
              <a:lnSpc>
                <a:spcPts val="280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2006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5" name="Image 2">
            <a:extLst>
              <a:ext uri="{FF2B5EF4-FFF2-40B4-BE49-F238E27FC236}">
                <a16:creationId xmlns:a16="http://schemas.microsoft.com/office/drawing/2014/main" id="{37EFAF6B-6666-C323-D5B4-CC53D13E9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43" y="-1137924"/>
            <a:ext cx="3280438" cy="463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 rot="5400000" flipH="1" flipV="1">
            <a:off x="9258716" y="-1859704"/>
            <a:ext cx="5603565" cy="8359800"/>
          </a:xfrm>
          <a:custGeom>
            <a:avLst/>
            <a:gdLst/>
            <a:ahLst/>
            <a:cxnLst/>
            <a:rect l="l" t="t" r="r" b="b"/>
            <a:pathLst>
              <a:path w="5603565" h="8359800">
                <a:moveTo>
                  <a:pt x="5603566" y="8359800"/>
                </a:moveTo>
                <a:lnTo>
                  <a:pt x="0" y="8359800"/>
                </a:lnTo>
                <a:lnTo>
                  <a:pt x="0" y="0"/>
                </a:lnTo>
                <a:lnTo>
                  <a:pt x="5603566" y="0"/>
                </a:lnTo>
                <a:lnTo>
                  <a:pt x="5603566" y="8359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8726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140172" y="797627"/>
            <a:ext cx="7157353" cy="10495983"/>
          </a:xfrm>
          <a:custGeom>
            <a:avLst/>
            <a:gdLst/>
            <a:ahLst/>
            <a:cxnLst/>
            <a:rect l="l" t="t" r="r" b="b"/>
            <a:pathLst>
              <a:path w="7157353" h="10495983">
                <a:moveTo>
                  <a:pt x="0" y="0"/>
                </a:moveTo>
                <a:lnTo>
                  <a:pt x="7157353" y="0"/>
                </a:lnTo>
                <a:lnTo>
                  <a:pt x="7157353" y="10495983"/>
                </a:lnTo>
                <a:lnTo>
                  <a:pt x="0" y="104959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35949" t="-28181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9668600" y="985658"/>
            <a:ext cx="8272642" cy="827264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9804196" y="1121254"/>
            <a:ext cx="8001449" cy="8001449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986354" y="3089672"/>
            <a:ext cx="8335487" cy="7239110"/>
            <a:chOff x="0" y="0"/>
            <a:chExt cx="799285" cy="28719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9285" cy="287192"/>
            </a:xfrm>
            <a:custGeom>
              <a:avLst/>
              <a:gdLst/>
              <a:ahLst/>
              <a:cxnLst/>
              <a:rect l="l" t="t" r="r" b="b"/>
              <a:pathLst>
                <a:path w="799285" h="287192">
                  <a:moveTo>
                    <a:pt x="85625" y="0"/>
                  </a:moveTo>
                  <a:lnTo>
                    <a:pt x="713660" y="0"/>
                  </a:lnTo>
                  <a:cubicBezTo>
                    <a:pt x="760949" y="0"/>
                    <a:pt x="799285" y="38336"/>
                    <a:pt x="799285" y="85625"/>
                  </a:cubicBezTo>
                  <a:lnTo>
                    <a:pt x="799285" y="201567"/>
                  </a:lnTo>
                  <a:cubicBezTo>
                    <a:pt x="799285" y="248856"/>
                    <a:pt x="760949" y="287192"/>
                    <a:pt x="713660" y="287192"/>
                  </a:cubicBezTo>
                  <a:lnTo>
                    <a:pt x="85625" y="287192"/>
                  </a:lnTo>
                  <a:cubicBezTo>
                    <a:pt x="38336" y="287192"/>
                    <a:pt x="0" y="248856"/>
                    <a:pt x="0" y="201567"/>
                  </a:cubicBezTo>
                  <a:lnTo>
                    <a:pt x="0" y="85625"/>
                  </a:lnTo>
                  <a:cubicBezTo>
                    <a:pt x="0" y="38336"/>
                    <a:pt x="38336" y="0"/>
                    <a:pt x="85625" y="0"/>
                  </a:cubicBez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799285" cy="325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700" y="1587248"/>
            <a:ext cx="7356912" cy="1792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321"/>
              </a:lnSpc>
            </a:pPr>
            <a:r>
              <a:rPr lang="en-US" sz="10714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Conclusion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58536" y="3461679"/>
            <a:ext cx="7568570" cy="58395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L’APDM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est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un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creuset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dans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lequel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les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entreprises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se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sont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données pour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objectif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d’assurer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et de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garantir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 </a:t>
            </a:r>
            <a:r>
              <a:rPr lang="fr-FR" sz="3200" b="0" i="0" dirty="0">
                <a:solidFill>
                  <a:schemeClr val="bg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la qualité des matériels médicaux utilisés dans les services de santé et contribuer ainsi à l'amélioration constante du plateau technique du secteur de la santé</a:t>
            </a:r>
            <a:endParaRPr lang="en-US" sz="3200" dirty="0">
              <a:solidFill>
                <a:schemeClr val="bg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pic>
        <p:nvPicPr>
          <p:cNvPr id="16" name="Image 2">
            <a:extLst>
              <a:ext uri="{FF2B5EF4-FFF2-40B4-BE49-F238E27FC236}">
                <a16:creationId xmlns:a16="http://schemas.microsoft.com/office/drawing/2014/main" id="{0A64D207-6F70-313E-4F79-0E8EAA66C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43" y="-1259474"/>
            <a:ext cx="3280438" cy="463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3233938" y="-61042"/>
            <a:ext cx="5263612" cy="6275543"/>
          </a:xfrm>
          <a:custGeom>
            <a:avLst/>
            <a:gdLst/>
            <a:ahLst/>
            <a:cxnLst/>
            <a:rect l="l" t="t" r="r" b="b"/>
            <a:pathLst>
              <a:path w="5263612" h="6275543">
                <a:moveTo>
                  <a:pt x="5263612" y="0"/>
                </a:moveTo>
                <a:lnTo>
                  <a:pt x="0" y="0"/>
                </a:lnTo>
                <a:lnTo>
                  <a:pt x="0" y="6275542"/>
                </a:lnTo>
                <a:lnTo>
                  <a:pt x="5263612" y="6275542"/>
                </a:lnTo>
                <a:lnTo>
                  <a:pt x="5263612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376760" y="1158031"/>
            <a:ext cx="8471366" cy="9765263"/>
          </a:xfrm>
          <a:custGeom>
            <a:avLst/>
            <a:gdLst/>
            <a:ahLst/>
            <a:cxnLst/>
            <a:rect l="l" t="t" r="r" b="b"/>
            <a:pathLst>
              <a:path w="8471366" h="9765263">
                <a:moveTo>
                  <a:pt x="0" y="0"/>
                </a:moveTo>
                <a:lnTo>
                  <a:pt x="8471365" y="0"/>
                </a:lnTo>
                <a:lnTo>
                  <a:pt x="8471365" y="9765263"/>
                </a:lnTo>
                <a:lnTo>
                  <a:pt x="0" y="97652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1227250" y="1724568"/>
            <a:ext cx="6812785" cy="681278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11338918" y="1836236"/>
            <a:ext cx="6589450" cy="658945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1186107" y="5276698"/>
            <a:ext cx="697016" cy="697016"/>
          </a:xfrm>
          <a:custGeom>
            <a:avLst/>
            <a:gdLst/>
            <a:ahLst/>
            <a:cxnLst/>
            <a:rect l="l" t="t" r="r" b="b"/>
            <a:pathLst>
              <a:path w="697016" h="697016">
                <a:moveTo>
                  <a:pt x="0" y="0"/>
                </a:moveTo>
                <a:lnTo>
                  <a:pt x="697016" y="0"/>
                </a:lnTo>
                <a:lnTo>
                  <a:pt x="697016" y="697016"/>
                </a:lnTo>
                <a:lnTo>
                  <a:pt x="0" y="6970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86107" y="6321203"/>
            <a:ext cx="696139" cy="696139"/>
          </a:xfrm>
          <a:custGeom>
            <a:avLst/>
            <a:gdLst/>
            <a:ahLst/>
            <a:cxnLst/>
            <a:rect l="l" t="t" r="r" b="b"/>
            <a:pathLst>
              <a:path w="696139" h="696139">
                <a:moveTo>
                  <a:pt x="0" y="0"/>
                </a:moveTo>
                <a:lnTo>
                  <a:pt x="696139" y="0"/>
                </a:lnTo>
                <a:lnTo>
                  <a:pt x="696139" y="696139"/>
                </a:lnTo>
                <a:lnTo>
                  <a:pt x="0" y="6961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86107" y="7365270"/>
            <a:ext cx="697016" cy="697016"/>
          </a:xfrm>
          <a:custGeom>
            <a:avLst/>
            <a:gdLst/>
            <a:ahLst/>
            <a:cxnLst/>
            <a:rect l="l" t="t" r="r" b="b"/>
            <a:pathLst>
              <a:path w="697016" h="697016">
                <a:moveTo>
                  <a:pt x="0" y="0"/>
                </a:moveTo>
                <a:lnTo>
                  <a:pt x="697016" y="0"/>
                </a:lnTo>
                <a:lnTo>
                  <a:pt x="697016" y="697016"/>
                </a:lnTo>
                <a:lnTo>
                  <a:pt x="0" y="69701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070156" y="3058067"/>
            <a:ext cx="7457520" cy="1522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74"/>
              </a:lnSpc>
              <a:spcBef>
                <a:spcPct val="0"/>
              </a:spcBef>
            </a:pPr>
            <a:r>
              <a:rPr lang="en-US" sz="6600" dirty="0" err="1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Contactez</a:t>
            </a:r>
            <a:r>
              <a:rPr lang="en-US" sz="6600" dirty="0">
                <a:solidFill>
                  <a:srgbClr val="1A1A1A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 nous: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24818" y="5310569"/>
            <a:ext cx="6461402" cy="540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4"/>
              </a:lnSpc>
            </a:pPr>
            <a:r>
              <a:rPr lang="en-US" sz="3524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www.apdmbenin.com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024818" y="6354636"/>
            <a:ext cx="5138472" cy="540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4"/>
              </a:lnSpc>
            </a:pPr>
            <a:r>
              <a:rPr lang="en-US" sz="3524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+229 96.93.65.15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24818" y="7399579"/>
            <a:ext cx="6618809" cy="540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4"/>
              </a:lnSpc>
            </a:pPr>
            <a:r>
              <a:rPr lang="en-US" sz="3524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beninapdm@gmail.com</a:t>
            </a:r>
          </a:p>
        </p:txBody>
      </p:sp>
      <p:pic>
        <p:nvPicPr>
          <p:cNvPr id="18" name="Image 2">
            <a:extLst>
              <a:ext uri="{FF2B5EF4-FFF2-40B4-BE49-F238E27FC236}">
                <a16:creationId xmlns:a16="http://schemas.microsoft.com/office/drawing/2014/main" id="{95564615-0807-488B-15A3-28AD67A4A3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64"/>
          <a:stretch/>
        </p:blipFill>
        <p:spPr bwMode="auto">
          <a:xfrm>
            <a:off x="-132195" y="-2363797"/>
            <a:ext cx="10067633" cy="590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5346</TotalTime>
  <Words>477</Words>
  <Application>Microsoft Office PowerPoint</Application>
  <PresentationFormat>Personnalisé</PresentationFormat>
  <Paragraphs>52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Kollektif Bold</vt:lpstr>
      <vt:lpstr>Arial</vt:lpstr>
      <vt:lpstr>Calibri</vt:lpstr>
      <vt:lpstr>Poppins Bold</vt:lpstr>
      <vt:lpstr>Poppins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Modern Management Development Presentation</dc:title>
  <cp:lastModifiedBy>Jean de Dieu DOSSOU-YOVO</cp:lastModifiedBy>
  <cp:revision>5</cp:revision>
  <dcterms:created xsi:type="dcterms:W3CDTF">2006-08-16T00:00:00Z</dcterms:created>
  <dcterms:modified xsi:type="dcterms:W3CDTF">2024-09-11T13:43:30Z</dcterms:modified>
  <dc:identifier>DAGOgJufzEA</dc:identifier>
</cp:coreProperties>
</file>