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4" r:id="rId9"/>
    <p:sldId id="266" r:id="rId10"/>
    <p:sldId id="267" r:id="rId11"/>
  </p:sldIdLst>
  <p:sldSz cx="18288000" cy="10287000"/>
  <p:notesSz cx="6858000" cy="9144000"/>
  <p:embeddedFontLst>
    <p:embeddedFont>
      <p:font typeface="Kollektif Bold" charset="0"/>
      <p:regular r:id="rId12"/>
    </p:embeddedFont>
    <p:embeddedFont>
      <p:font typeface="Poppins" charset="0"/>
      <p:regular r:id="rId13"/>
    </p:embeddedFont>
    <p:embeddedFont>
      <p:font typeface="Calibri" pitchFamily="34" charset="0"/>
      <p:regular r:id="rId14"/>
      <p:bold r:id="rId15"/>
      <p:italic r:id="rId16"/>
      <p:boldItalic r:id="rId17"/>
    </p:embeddedFont>
    <p:embeddedFont>
      <p:font typeface="Bookman Old Style" pitchFamily="18" charset="0"/>
      <p:regular r:id="rId18"/>
      <p:bold r:id="rId19"/>
      <p:italic r:id="rId20"/>
      <p:boldItalic r:id="rId21"/>
    </p:embeddedFont>
    <p:embeddedFont>
      <p:font typeface="Myriad Pro Semi bold" pitchFamily="34" charset="0"/>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0" d="100"/>
          <a:sy n="40" d="100"/>
        </p:scale>
        <p:origin x="-696" y="-2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5.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7.pn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png"/><Relationship Id="rId5" Type="http://schemas.openxmlformats.org/officeDocument/2006/relationships/image" Target="../media/image20.sv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15.png"/><Relationship Id="rId15" Type="http://schemas.openxmlformats.org/officeDocument/2006/relationships/image" Target="../media/image1.png"/><Relationship Id="rId4" Type="http://schemas.openxmlformats.org/officeDocument/2006/relationships/image" Target="../media/image6.svg"/><Relationship Id="rId9" Type="http://schemas.openxmlformats.org/officeDocument/2006/relationships/image" Target="../media/image17.png"/><Relationship Id="rId14" Type="http://schemas.openxmlformats.org/officeDocument/2006/relationships/image" Target="../media/image32.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png"/><Relationship Id="rId17" Type="http://schemas.openxmlformats.org/officeDocument/2006/relationships/image" Target="../media/image1.png"/><Relationship Id="rId2" Type="http://schemas.openxmlformats.org/officeDocument/2006/relationships/image" Target="../media/image3.jpeg"/><Relationship Id="rId16"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15.png"/><Relationship Id="rId15" Type="http://schemas.openxmlformats.org/officeDocument/2006/relationships/image" Target="../media/image18.png"/><Relationship Id="rId4" Type="http://schemas.openxmlformats.org/officeDocument/2006/relationships/image" Target="../media/image6.svg"/><Relationship Id="rId14" Type="http://schemas.openxmlformats.org/officeDocument/2006/relationships/image" Target="../media/image32.sv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9.png"/><Relationship Id="rId7"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39.svg"/><Relationship Id="rId3" Type="http://schemas.openxmlformats.org/officeDocument/2006/relationships/image" Target="../media/image4.png"/><Relationship Id="rId7" Type="http://schemas.openxmlformats.org/officeDocument/2006/relationships/image" Target="../media/image2.jpeg"/><Relationship Id="rId2" Type="http://schemas.openxmlformats.org/officeDocument/2006/relationships/image" Target="../media/image3.jpeg"/><Relationship Id="rId16"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19.png"/><Relationship Id="rId15" Type="http://schemas.openxmlformats.org/officeDocument/2006/relationships/image" Target="../media/image41.svg"/><Relationship Id="rId4" Type="http://schemas.openxmlformats.org/officeDocument/2006/relationships/image" Target="../media/image6.sv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19.png"/><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p:spPr>
        <p:style>
          <a:lnRef idx="2">
            <a:schemeClr val="dk1"/>
          </a:lnRef>
          <a:fillRef idx="1">
            <a:schemeClr val="lt1"/>
          </a:fillRef>
          <a:effectRef idx="0">
            <a:schemeClr val="dk1"/>
          </a:effectRef>
          <a:fontRef idx="minor">
            <a:schemeClr val="dk1"/>
          </a:fontRef>
        </p:style>
      </p:sp>
      <p:sp>
        <p:nvSpPr>
          <p:cNvPr id="11" name="TextBox 11"/>
          <p:cNvSpPr txBox="1"/>
          <p:nvPr/>
        </p:nvSpPr>
        <p:spPr>
          <a:xfrm>
            <a:off x="1041400" y="1318538"/>
            <a:ext cx="8333964" cy="1286337"/>
          </a:xfrm>
          <a:prstGeom prst="rect">
            <a:avLst/>
          </a:prstGeom>
        </p:spPr>
        <p:txBody>
          <a:bodyPr lIns="0" tIns="0" rIns="0" bIns="0" rtlCol="0" anchor="t">
            <a:spAutoFit/>
          </a:bodyPr>
          <a:lstStyle/>
          <a:p>
            <a:pPr algn="l">
              <a:lnSpc>
                <a:spcPts val="9424"/>
              </a:lnSpc>
              <a:spcBef>
                <a:spcPct val="0"/>
              </a:spcBef>
            </a:pPr>
            <a:r>
              <a:rPr lang="en-US" sz="6731" dirty="0">
                <a:solidFill>
                  <a:srgbClr val="1A1A1A"/>
                </a:solidFill>
                <a:latin typeface="Kollektif Bold"/>
                <a:ea typeface="Kollektif Bold"/>
                <a:cs typeface="Kollektif Bold"/>
                <a:sym typeface="Kollektif Bold"/>
              </a:rPr>
              <a:t>PRÉSENTATION DES</a:t>
            </a:r>
          </a:p>
        </p:txBody>
      </p:sp>
      <p:sp>
        <p:nvSpPr>
          <p:cNvPr id="12" name="TextBox 12"/>
          <p:cNvSpPr txBox="1"/>
          <p:nvPr/>
        </p:nvSpPr>
        <p:spPr>
          <a:xfrm>
            <a:off x="939800" y="2920148"/>
            <a:ext cx="7803020" cy="371897"/>
          </a:xfrm>
          <a:prstGeom prst="rect">
            <a:avLst/>
          </a:prstGeom>
        </p:spPr>
        <p:txBody>
          <a:bodyPr lIns="0" tIns="0" rIns="0" bIns="0" rtlCol="0" anchor="t">
            <a:spAutoFit/>
          </a:bodyPr>
          <a:lstStyle/>
          <a:p>
            <a:pPr algn="l">
              <a:lnSpc>
                <a:spcPts val="2889"/>
              </a:lnSpc>
            </a:pPr>
            <a:r>
              <a:rPr lang="en-US" sz="3009" dirty="0">
                <a:solidFill>
                  <a:srgbClr val="035397"/>
                </a:solidFill>
                <a:latin typeface="Kollektif Bold"/>
                <a:ea typeface="Kollektif Bold"/>
                <a:cs typeface="Kollektif Bold"/>
                <a:sym typeface="Kollektif Bold"/>
              </a:rPr>
              <a:t>DES </a:t>
            </a:r>
            <a:r>
              <a:rPr lang="en-US" sz="3009" dirty="0" smtClean="0">
                <a:solidFill>
                  <a:srgbClr val="035397"/>
                </a:solidFill>
                <a:latin typeface="Kollektif Bold"/>
                <a:ea typeface="Kollektif Bold"/>
                <a:cs typeface="Kollektif Bold"/>
                <a:sym typeface="Kollektif Bold"/>
              </a:rPr>
              <a:t>RÉALISATIONS DE</a:t>
            </a:r>
            <a:endParaRPr lang="en-US" sz="3009" dirty="0">
              <a:solidFill>
                <a:srgbClr val="035397"/>
              </a:solidFill>
              <a:latin typeface="Kollektif Bold"/>
              <a:ea typeface="Kollektif Bold"/>
              <a:cs typeface="Kollektif Bold"/>
              <a:sym typeface="Kollektif Bold"/>
            </a:endParaRPr>
          </a:p>
        </p:txBody>
      </p:sp>
      <p:pic>
        <p:nvPicPr>
          <p:cNvPr id="1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479" y="3543300"/>
            <a:ext cx="7276104" cy="246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à coins arrondis 7"/>
          <p:cNvSpPr/>
          <p:nvPr/>
        </p:nvSpPr>
        <p:spPr>
          <a:xfrm>
            <a:off x="903014" y="8207266"/>
            <a:ext cx="8850586" cy="838200"/>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smtClean="0">
                <a:solidFill>
                  <a:schemeClr val="accent1">
                    <a:lumMod val="75000"/>
                  </a:schemeClr>
                </a:solidFill>
                <a:latin typeface="Kollektif Bold" charset="0"/>
              </a:rPr>
              <a:t>Depuis 2007, la logistique au service du développement</a:t>
            </a:r>
            <a:endParaRPr lang="fr-FR" sz="2800" dirty="0">
              <a:solidFill>
                <a:schemeClr val="accent1">
                  <a:lumMod val="75000"/>
                </a:schemeClr>
              </a:solidFill>
              <a:latin typeface="Kollektif Bold" charset="0"/>
            </a:endParaRPr>
          </a:p>
        </p:txBody>
      </p:sp>
      <p:sp>
        <p:nvSpPr>
          <p:cNvPr id="18" name="Freeform 8"/>
          <p:cNvSpPr/>
          <p:nvPr/>
        </p:nvSpPr>
        <p:spPr>
          <a:xfrm>
            <a:off x="10668000" y="1848775"/>
            <a:ext cx="6589450" cy="658945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0" y="0"/>
            <a:ext cx="7765399" cy="9258300"/>
          </a:xfrm>
          <a:custGeom>
            <a:avLst/>
            <a:gdLst/>
            <a:ahLst/>
            <a:cxnLst/>
            <a:rect l="l" t="t" r="r" b="b"/>
            <a:pathLst>
              <a:path w="7765399" h="9258300">
                <a:moveTo>
                  <a:pt x="0" y="0"/>
                </a:moveTo>
                <a:lnTo>
                  <a:pt x="7765399" y="0"/>
                </a:lnTo>
                <a:lnTo>
                  <a:pt x="7765399" y="9258300"/>
                </a:lnTo>
                <a:lnTo>
                  <a:pt x="0" y="92583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5400000">
            <a:off x="1261684" y="19996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r:embed="rId5">
              <a:extLst>
                <a:ext uri="{96DAC541-7B7A-43D3-8B79-37D633B846F1}">
                  <asvg:svgBlip xmlns:asvg="http://schemas.microsoft.com/office/drawing/2016/SVG/main" xmlns="" r:embed="rId6"/>
                </a:ext>
              </a:extLst>
            </a:blip>
            <a:stretch>
              <a:fillRect l="-87264"/>
            </a:stretch>
          </a:blipFill>
        </p:spPr>
      </p:sp>
      <p:grpSp>
        <p:nvGrpSpPr>
          <p:cNvPr id="5" name="Group 5"/>
          <p:cNvGrpSpPr/>
          <p:nvPr/>
        </p:nvGrpSpPr>
        <p:grpSpPr>
          <a:xfrm>
            <a:off x="1874528" y="1737107"/>
            <a:ext cx="6812785" cy="681278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grpSp>
        <p:nvGrpSpPr>
          <p:cNvPr id="7" name="Group 7"/>
          <p:cNvGrpSpPr/>
          <p:nvPr/>
        </p:nvGrpSpPr>
        <p:grpSpPr>
          <a:xfrm>
            <a:off x="1986196" y="1782716"/>
            <a:ext cx="6589450" cy="658945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sp>
        <p:nvSpPr>
          <p:cNvPr id="9" name="TextBox 9"/>
          <p:cNvSpPr txBox="1"/>
          <p:nvPr/>
        </p:nvSpPr>
        <p:spPr>
          <a:xfrm>
            <a:off x="9430252" y="1732534"/>
            <a:ext cx="6858199" cy="2128788"/>
          </a:xfrm>
          <a:prstGeom prst="rect">
            <a:avLst/>
          </a:prstGeom>
        </p:spPr>
        <p:txBody>
          <a:bodyPr lIns="0" tIns="0" rIns="0" bIns="0" rtlCol="0" anchor="t">
            <a:spAutoFit/>
          </a:bodyPr>
          <a:lstStyle/>
          <a:p>
            <a:pPr algn="l">
              <a:lnSpc>
                <a:spcPts val="8268"/>
              </a:lnSpc>
            </a:pPr>
            <a:r>
              <a:rPr lang="en-US" sz="8613" dirty="0" smtClean="0">
                <a:solidFill>
                  <a:srgbClr val="1A1A1A"/>
                </a:solidFill>
                <a:latin typeface="Kollektif Bold"/>
                <a:ea typeface="Kollektif Bold"/>
                <a:cs typeface="Kollektif Bold"/>
                <a:sym typeface="Kollektif Bold"/>
              </a:rPr>
              <a:t>Plan</a:t>
            </a:r>
          </a:p>
          <a:p>
            <a:pPr algn="l">
              <a:lnSpc>
                <a:spcPts val="8268"/>
              </a:lnSpc>
            </a:pPr>
            <a:endParaRPr lang="en-US" sz="8613" dirty="0">
              <a:solidFill>
                <a:srgbClr val="1A1A1A"/>
              </a:solidFill>
              <a:latin typeface="Kollektif Bold"/>
              <a:ea typeface="Kollektif Bold"/>
              <a:cs typeface="Kollektif Bold"/>
              <a:sym typeface="Kollektif Bold"/>
            </a:endParaRPr>
          </a:p>
        </p:txBody>
      </p:sp>
      <p:sp>
        <p:nvSpPr>
          <p:cNvPr id="10" name="TextBox 10"/>
          <p:cNvSpPr txBox="1"/>
          <p:nvPr/>
        </p:nvSpPr>
        <p:spPr>
          <a:xfrm>
            <a:off x="9430252" y="3163108"/>
            <a:ext cx="7171705" cy="5168081"/>
          </a:xfrm>
          <a:prstGeom prst="rect">
            <a:avLst/>
          </a:prstGeom>
        </p:spPr>
        <p:txBody>
          <a:bodyPr lIns="0" tIns="0" rIns="0" bIns="0" rtlCol="0" anchor="t">
            <a:spAutoFit/>
          </a:bodyPr>
          <a:lstStyle/>
          <a:p>
            <a:pPr marL="571500" indent="-571500" algn="just">
              <a:lnSpc>
                <a:spcPts val="3120"/>
              </a:lnSpc>
              <a:spcBef>
                <a:spcPct val="0"/>
              </a:spcBef>
              <a:buFont typeface="Wingdings" pitchFamily="2" charset="2"/>
              <a:buChar char="q"/>
            </a:pPr>
            <a:r>
              <a:rPr lang="en-US" sz="4400" dirty="0" smtClean="0">
                <a:solidFill>
                  <a:srgbClr val="1A1A1A"/>
                </a:solidFill>
                <a:latin typeface="Myriad Pro Semi bold" pitchFamily="34" charset="0"/>
                <a:ea typeface="Poppins"/>
                <a:cs typeface="Poppins"/>
                <a:sym typeface="Poppins"/>
              </a:rPr>
              <a:t>Vision &amp; Mission</a:t>
            </a:r>
          </a:p>
          <a:p>
            <a:pPr marL="571500" indent="-571500" algn="just">
              <a:lnSpc>
                <a:spcPts val="3120"/>
              </a:lnSpc>
              <a:spcBef>
                <a:spcPct val="0"/>
              </a:spcBef>
              <a:buFont typeface="Wingdings" pitchFamily="2" charset="2"/>
              <a:buChar char="q"/>
            </a:pPr>
            <a:endParaRPr lang="en-US" sz="4400" dirty="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endParaRPr lang="en-US" sz="4400" dirty="0" smtClean="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r>
              <a:rPr lang="en-US" sz="4400" dirty="0" err="1" smtClean="0">
                <a:solidFill>
                  <a:srgbClr val="1A1A1A"/>
                </a:solidFill>
                <a:latin typeface="Myriad Pro Semi bold" pitchFamily="34" charset="0"/>
                <a:ea typeface="Poppins"/>
                <a:cs typeface="Poppins"/>
                <a:sym typeface="Poppins"/>
              </a:rPr>
              <a:t>Objectifs</a:t>
            </a:r>
            <a:endParaRPr lang="en-US" sz="4400" dirty="0" smtClean="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endParaRPr lang="en-US" sz="4400" dirty="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endParaRPr lang="en-US" sz="4400" dirty="0" smtClean="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r>
              <a:rPr lang="en-US" sz="4400" dirty="0" smtClean="0">
                <a:solidFill>
                  <a:srgbClr val="1A1A1A"/>
                </a:solidFill>
                <a:latin typeface="Myriad Pro Semi bold" pitchFamily="34" charset="0"/>
                <a:ea typeface="Poppins"/>
                <a:cs typeface="Poppins"/>
                <a:sym typeface="Poppins"/>
              </a:rPr>
              <a:t>Axes </a:t>
            </a:r>
            <a:r>
              <a:rPr lang="en-US" sz="4400" dirty="0" err="1" smtClean="0">
                <a:solidFill>
                  <a:srgbClr val="1A1A1A"/>
                </a:solidFill>
                <a:latin typeface="Myriad Pro Semi bold" pitchFamily="34" charset="0"/>
                <a:ea typeface="Poppins"/>
                <a:cs typeface="Poppins"/>
                <a:sym typeface="Poppins"/>
              </a:rPr>
              <a:t>d’intervention</a:t>
            </a:r>
            <a:endParaRPr lang="en-US" sz="4400" dirty="0" smtClean="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endParaRPr lang="en-US" sz="4400" dirty="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endParaRPr lang="en-US" sz="4400" dirty="0" smtClean="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r>
              <a:rPr lang="en-US" sz="4400" dirty="0" err="1" smtClean="0">
                <a:solidFill>
                  <a:srgbClr val="1A1A1A"/>
                </a:solidFill>
                <a:latin typeface="Myriad Pro Semi bold" pitchFamily="34" charset="0"/>
                <a:ea typeface="Poppins"/>
                <a:cs typeface="Poppins"/>
                <a:sym typeface="Poppins"/>
              </a:rPr>
              <a:t>Principales</a:t>
            </a:r>
            <a:r>
              <a:rPr lang="en-US" sz="4400" dirty="0" smtClean="0">
                <a:solidFill>
                  <a:srgbClr val="1A1A1A"/>
                </a:solidFill>
                <a:latin typeface="Myriad Pro Semi bold" pitchFamily="34" charset="0"/>
                <a:ea typeface="Poppins"/>
                <a:cs typeface="Poppins"/>
                <a:sym typeface="Poppins"/>
              </a:rPr>
              <a:t> </a:t>
            </a:r>
            <a:r>
              <a:rPr lang="en-US" sz="4400" dirty="0" err="1" smtClean="0">
                <a:solidFill>
                  <a:srgbClr val="1A1A1A"/>
                </a:solidFill>
                <a:latin typeface="Myriad Pro Semi bold" pitchFamily="34" charset="0"/>
                <a:ea typeface="Poppins"/>
                <a:cs typeface="Poppins"/>
                <a:sym typeface="Poppins"/>
              </a:rPr>
              <a:t>réalisations</a:t>
            </a:r>
            <a:endParaRPr lang="en-US" sz="4400" dirty="0" smtClean="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endParaRPr lang="en-US" sz="4400" dirty="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endParaRPr lang="en-US" sz="4400" dirty="0" smtClean="0">
              <a:solidFill>
                <a:srgbClr val="1A1A1A"/>
              </a:solidFill>
              <a:latin typeface="Myriad Pro Semi bold" pitchFamily="34" charset="0"/>
              <a:ea typeface="Poppins"/>
              <a:cs typeface="Poppins"/>
              <a:sym typeface="Poppins"/>
            </a:endParaRPr>
          </a:p>
          <a:p>
            <a:pPr marL="571500" indent="-571500" algn="just">
              <a:lnSpc>
                <a:spcPts val="3120"/>
              </a:lnSpc>
              <a:spcBef>
                <a:spcPct val="0"/>
              </a:spcBef>
              <a:buFont typeface="Wingdings" pitchFamily="2" charset="2"/>
              <a:buChar char="q"/>
            </a:pPr>
            <a:r>
              <a:rPr lang="en-US" sz="4400" dirty="0" smtClean="0">
                <a:solidFill>
                  <a:srgbClr val="1A1A1A"/>
                </a:solidFill>
                <a:latin typeface="Myriad Pro Semi bold" pitchFamily="34" charset="0"/>
                <a:ea typeface="Poppins"/>
                <a:cs typeface="Poppins"/>
                <a:sym typeface="Poppins"/>
              </a:rPr>
              <a:t>Perspectives</a:t>
            </a:r>
            <a:endParaRPr lang="en-US" sz="4400" dirty="0">
              <a:solidFill>
                <a:srgbClr val="1A1A1A"/>
              </a:solidFill>
              <a:latin typeface="Myriad Pro Semi bold" pitchFamily="34" charset="0"/>
              <a:ea typeface="Poppins"/>
              <a:cs typeface="Poppins"/>
              <a:sym typeface="Poppins"/>
            </a:endParaRPr>
          </a:p>
        </p:txBody>
      </p:sp>
      <p:grpSp>
        <p:nvGrpSpPr>
          <p:cNvPr id="11" name="Group 7"/>
          <p:cNvGrpSpPr/>
          <p:nvPr/>
        </p:nvGrpSpPr>
        <p:grpSpPr>
          <a:xfrm>
            <a:off x="2138596" y="1935116"/>
            <a:ext cx="6589450" cy="6589450"/>
            <a:chOff x="0" y="0"/>
            <a:chExt cx="812800" cy="812800"/>
          </a:xfrm>
        </p:grpSpPr>
        <p:sp>
          <p:nvSpPr>
            <p:cNvPr id="12"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pic>
        <p:nvPicPr>
          <p:cNvPr id="1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894648" y="0"/>
            <a:ext cx="326000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9448800" y="342900"/>
            <a:ext cx="7810500" cy="3971136"/>
          </a:xfrm>
          <a:custGeom>
            <a:avLst/>
            <a:gdLst/>
            <a:ahLst/>
            <a:cxnLst/>
            <a:rect l="l" t="t" r="r" b="b"/>
            <a:pathLst>
              <a:path w="7315200" h="3936908">
                <a:moveTo>
                  <a:pt x="0" y="0"/>
                </a:moveTo>
                <a:lnTo>
                  <a:pt x="7315200" y="0"/>
                </a:lnTo>
                <a:lnTo>
                  <a:pt x="7315200" y="3936908"/>
                </a:lnTo>
                <a:lnTo>
                  <a:pt x="0" y="393690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a:off x="1028700" y="1473456"/>
            <a:ext cx="7810814" cy="1115690"/>
          </a:xfrm>
          <a:prstGeom prst="rect">
            <a:avLst/>
          </a:prstGeom>
        </p:spPr>
        <p:txBody>
          <a:bodyPr lIns="0" tIns="0" rIns="0" bIns="0" rtlCol="0" anchor="t">
            <a:spAutoFit/>
          </a:bodyPr>
          <a:lstStyle/>
          <a:p>
            <a:pPr algn="ctr">
              <a:lnSpc>
                <a:spcPts val="8681"/>
              </a:lnSpc>
            </a:pPr>
            <a:endParaRPr lang="en-US" sz="7548" dirty="0">
              <a:solidFill>
                <a:srgbClr val="1A1A1A"/>
              </a:solidFill>
              <a:latin typeface="Kollektif Bold"/>
              <a:ea typeface="Kollektif Bold"/>
              <a:cs typeface="Kollektif Bold"/>
              <a:sym typeface="Kollektif Bold"/>
            </a:endParaRPr>
          </a:p>
        </p:txBody>
      </p:sp>
      <p:sp>
        <p:nvSpPr>
          <p:cNvPr id="5" name="TextBox 5"/>
          <p:cNvSpPr txBox="1"/>
          <p:nvPr/>
        </p:nvSpPr>
        <p:spPr>
          <a:xfrm>
            <a:off x="1028700" y="4124946"/>
            <a:ext cx="7171705" cy="378180"/>
          </a:xfrm>
          <a:prstGeom prst="rect">
            <a:avLst/>
          </a:prstGeom>
        </p:spPr>
        <p:txBody>
          <a:bodyPr lIns="0" tIns="0" rIns="0" bIns="0" rtlCol="0" anchor="t">
            <a:spAutoFit/>
          </a:bodyPr>
          <a:lstStyle/>
          <a:p>
            <a:pPr algn="just">
              <a:lnSpc>
                <a:spcPts val="3120"/>
              </a:lnSpc>
              <a:spcBef>
                <a:spcPct val="0"/>
              </a:spcBef>
            </a:pPr>
            <a:endParaRPr lang="en-US" sz="2229" dirty="0">
              <a:solidFill>
                <a:srgbClr val="1A1A1A"/>
              </a:solidFill>
              <a:latin typeface="Poppins"/>
              <a:ea typeface="Poppins"/>
              <a:cs typeface="Poppins"/>
              <a:sym typeface="Poppins"/>
            </a:endParaRPr>
          </a:p>
        </p:txBody>
      </p:sp>
      <p:sp>
        <p:nvSpPr>
          <p:cNvPr id="6" name="Freeform 6"/>
          <p:cNvSpPr/>
          <p:nvPr/>
        </p:nvSpPr>
        <p:spPr>
          <a:xfrm>
            <a:off x="8305800" y="4610100"/>
            <a:ext cx="9829800" cy="5410200"/>
          </a:xfrm>
          <a:custGeom>
            <a:avLst/>
            <a:gdLst/>
            <a:ahLst/>
            <a:cxnLst/>
            <a:rect l="l" t="t" r="r" b="b"/>
            <a:pathLst>
              <a:path w="7315200" h="3936908">
                <a:moveTo>
                  <a:pt x="0" y="0"/>
                </a:moveTo>
                <a:lnTo>
                  <a:pt x="7315200" y="0"/>
                </a:lnTo>
                <a:lnTo>
                  <a:pt x="7315200" y="3936908"/>
                </a:lnTo>
                <a:lnTo>
                  <a:pt x="0" y="393690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7" name="TextBox 7"/>
          <p:cNvSpPr txBox="1"/>
          <p:nvPr/>
        </p:nvSpPr>
        <p:spPr>
          <a:xfrm>
            <a:off x="11049000" y="1473456"/>
            <a:ext cx="4953000" cy="2462213"/>
          </a:xfrm>
          <a:prstGeom prst="rect">
            <a:avLst/>
          </a:prstGeom>
        </p:spPr>
        <p:txBody>
          <a:bodyPr wrap="square" lIns="0" tIns="0" rIns="0" bIns="0" rtlCol="0" anchor="t">
            <a:spAutoFit/>
          </a:bodyPr>
          <a:lstStyle/>
          <a:p>
            <a:pPr>
              <a:spcAft>
                <a:spcPts val="800"/>
              </a:spcAft>
              <a:defRPr/>
            </a:pPr>
            <a:r>
              <a:rPr lang="fr-FR" sz="2000" dirty="0">
                <a:solidFill>
                  <a:schemeClr val="bg1"/>
                </a:solidFill>
                <a:ea typeface="Calibri" panose="020F0502020204030204" pitchFamily="34" charset="0"/>
                <a:cs typeface="Arial" panose="020B0604020202020204" pitchFamily="34" charset="0"/>
              </a:rPr>
              <a:t>En 2030, </a:t>
            </a:r>
            <a:r>
              <a:rPr lang="fr-FR" sz="2000" dirty="0" err="1">
                <a:solidFill>
                  <a:schemeClr val="bg1"/>
                </a:solidFill>
                <a:ea typeface="Calibri" panose="020F0502020204030204" pitchFamily="34" charset="0"/>
                <a:cs typeface="Arial" panose="020B0604020202020204" pitchFamily="34" charset="0"/>
              </a:rPr>
              <a:t>AsLoB</a:t>
            </a:r>
            <a:r>
              <a:rPr lang="fr-FR" sz="2000" dirty="0">
                <a:solidFill>
                  <a:schemeClr val="bg1"/>
                </a:solidFill>
                <a:ea typeface="Calibri" panose="020F0502020204030204" pitchFamily="34" charset="0"/>
                <a:cs typeface="Arial" panose="020B0604020202020204" pitchFamily="34" charset="0"/>
              </a:rPr>
              <a:t> est un centre panafricain de référence et de recherche en logistique qui envisage un monde où les populations ont accès à des produits vitaux (biens et ou services) de qualité, délivrés par des chaines d’approvisionnement performantes durables et gérées par des professionnels compétents engagés et connectés.</a:t>
            </a:r>
            <a:endParaRPr lang="fr-FR" sz="2000" dirty="0">
              <a:solidFill>
                <a:schemeClr val="bg1"/>
              </a:solidFill>
              <a:cs typeface="Arial" panose="020B0604020202020204" pitchFamily="34" charset="0"/>
            </a:endParaRPr>
          </a:p>
        </p:txBody>
      </p:sp>
      <p:sp>
        <p:nvSpPr>
          <p:cNvPr id="8" name="TextBox 8"/>
          <p:cNvSpPr txBox="1"/>
          <p:nvPr/>
        </p:nvSpPr>
        <p:spPr>
          <a:xfrm>
            <a:off x="11700693" y="707856"/>
            <a:ext cx="2735214" cy="701423"/>
          </a:xfrm>
          <a:prstGeom prst="rect">
            <a:avLst/>
          </a:prstGeom>
        </p:spPr>
        <p:txBody>
          <a:bodyPr lIns="0" tIns="0" rIns="0" bIns="0" rtlCol="0" anchor="t">
            <a:spAutoFit/>
          </a:bodyPr>
          <a:lstStyle/>
          <a:p>
            <a:pPr algn="ctr">
              <a:lnSpc>
                <a:spcPts val="5136"/>
              </a:lnSpc>
              <a:spcBef>
                <a:spcPct val="0"/>
              </a:spcBef>
            </a:pPr>
            <a:r>
              <a:rPr lang="en-US" sz="3668" dirty="0">
                <a:solidFill>
                  <a:srgbClr val="FFFFFF"/>
                </a:solidFill>
                <a:latin typeface="Kollektif Bold"/>
                <a:ea typeface="Kollektif Bold"/>
                <a:cs typeface="Kollektif Bold"/>
                <a:sym typeface="Kollektif Bold"/>
              </a:rPr>
              <a:t>Vision</a:t>
            </a:r>
          </a:p>
        </p:txBody>
      </p:sp>
      <p:sp>
        <p:nvSpPr>
          <p:cNvPr id="9" name="TextBox 9"/>
          <p:cNvSpPr txBox="1"/>
          <p:nvPr/>
        </p:nvSpPr>
        <p:spPr>
          <a:xfrm>
            <a:off x="10096500" y="5600700"/>
            <a:ext cx="5943599" cy="3816429"/>
          </a:xfrm>
          <a:prstGeom prst="rect">
            <a:avLst/>
          </a:prstGeom>
        </p:spPr>
        <p:txBody>
          <a:bodyPr wrap="square" lIns="0" tIns="0" rIns="0" bIns="0" rtlCol="0" anchor="t">
            <a:spAutoFit/>
          </a:bodyPr>
          <a:lstStyle/>
          <a:p>
            <a:pPr algn="just">
              <a:spcAft>
                <a:spcPts val="800"/>
              </a:spcAft>
              <a:defRPr/>
            </a:pPr>
            <a:r>
              <a:rPr lang="fr-FR" sz="1700" dirty="0" smtClean="0">
                <a:solidFill>
                  <a:schemeClr val="accent1"/>
                </a:solidFill>
                <a:cs typeface="Arial" panose="020B0604020202020204" pitchFamily="34" charset="0"/>
              </a:rPr>
              <a:t> </a:t>
            </a:r>
            <a:r>
              <a:rPr lang="fr-FR" sz="1900" dirty="0">
                <a:solidFill>
                  <a:schemeClr val="bg1"/>
                </a:solidFill>
                <a:cs typeface="Arial" panose="020B0604020202020204" pitchFamily="34" charset="0"/>
              </a:rPr>
              <a:t>Par ses activités, elle s’évertue à montrer aux organisations l’importance de la logistique dans leur développement. </a:t>
            </a:r>
          </a:p>
          <a:p>
            <a:pPr marL="1028700" lvl="1" algn="just">
              <a:spcAft>
                <a:spcPts val="800"/>
              </a:spcAft>
              <a:buFont typeface="Wingdings" pitchFamily="2" charset="2"/>
              <a:buChar char="Ø"/>
              <a:defRPr/>
            </a:pPr>
            <a:r>
              <a:rPr lang="fr-FR" sz="1900" dirty="0">
                <a:solidFill>
                  <a:schemeClr val="bg1"/>
                </a:solidFill>
                <a:cs typeface="Arial" panose="020B0604020202020204" pitchFamily="34" charset="0"/>
              </a:rPr>
              <a:t>A travers ses partenariats tant au plan national, régional qu’international, elle attire dans son creuset les professionnels, les étudiants, et des personnes morales du monde de la logistique. </a:t>
            </a:r>
          </a:p>
          <a:p>
            <a:pPr marL="1028700" lvl="1" algn="just">
              <a:spcAft>
                <a:spcPts val="800"/>
              </a:spcAft>
              <a:buFont typeface="Wingdings" pitchFamily="2" charset="2"/>
              <a:buChar char="Ø"/>
              <a:defRPr/>
            </a:pPr>
            <a:r>
              <a:rPr lang="fr-FR" sz="1900" dirty="0">
                <a:solidFill>
                  <a:schemeClr val="bg1"/>
                </a:solidFill>
                <a:cs typeface="Arial" panose="020B0604020202020204" pitchFamily="34" charset="0"/>
              </a:rPr>
              <a:t>Par ailleurs, elle contribue au renforcement des capacités des logisticiens à travers son réseau en pleine expansion constitué de chercheurs et de professionnels en logistique. </a:t>
            </a:r>
          </a:p>
          <a:p>
            <a:pPr marL="1028700" lvl="1" algn="just">
              <a:spcAft>
                <a:spcPts val="800"/>
              </a:spcAft>
              <a:buFont typeface="Wingdings" pitchFamily="2" charset="2"/>
              <a:buChar char="Ø"/>
              <a:defRPr/>
            </a:pPr>
            <a:r>
              <a:rPr lang="fr-FR" sz="1900" dirty="0">
                <a:solidFill>
                  <a:schemeClr val="bg1"/>
                </a:solidFill>
                <a:cs typeface="Arial" panose="020B0604020202020204" pitchFamily="34" charset="0"/>
              </a:rPr>
              <a:t>Elle vise aussi à aider les étudiants en fin de formation à réaliser leur insertion professionnelle</a:t>
            </a:r>
            <a:r>
              <a:rPr lang="fr-FR" sz="1700" dirty="0">
                <a:cs typeface="Arial" panose="020B0604020202020204" pitchFamily="34" charset="0"/>
              </a:rPr>
              <a:t>.</a:t>
            </a:r>
            <a:endParaRPr lang="fr-FR" sz="1700" dirty="0">
              <a:cs typeface="Arial" panose="020B0604020202020204" pitchFamily="34" charset="0"/>
            </a:endParaRPr>
          </a:p>
        </p:txBody>
      </p:sp>
      <p:sp>
        <p:nvSpPr>
          <p:cNvPr id="10" name="TextBox 10"/>
          <p:cNvSpPr txBox="1"/>
          <p:nvPr/>
        </p:nvSpPr>
        <p:spPr>
          <a:xfrm>
            <a:off x="11419843" y="5003800"/>
            <a:ext cx="2735214" cy="701423"/>
          </a:xfrm>
          <a:prstGeom prst="rect">
            <a:avLst/>
          </a:prstGeom>
        </p:spPr>
        <p:txBody>
          <a:bodyPr lIns="0" tIns="0" rIns="0" bIns="0" rtlCol="0" anchor="t">
            <a:spAutoFit/>
          </a:bodyPr>
          <a:lstStyle/>
          <a:p>
            <a:pPr algn="ctr">
              <a:lnSpc>
                <a:spcPts val="5136"/>
              </a:lnSpc>
              <a:spcBef>
                <a:spcPct val="0"/>
              </a:spcBef>
            </a:pPr>
            <a:r>
              <a:rPr lang="en-US" sz="3668" dirty="0">
                <a:solidFill>
                  <a:srgbClr val="FFFFFF"/>
                </a:solidFill>
                <a:latin typeface="Kollektif Bold"/>
                <a:ea typeface="Kollektif Bold"/>
                <a:cs typeface="Kollektif Bold"/>
                <a:sym typeface="Kollektif Bold"/>
              </a:rPr>
              <a:t>Mission</a:t>
            </a:r>
          </a:p>
        </p:txBody>
      </p:sp>
      <p:sp>
        <p:nvSpPr>
          <p:cNvPr id="11" name="ZoneTexte 10"/>
          <p:cNvSpPr txBox="1"/>
          <p:nvPr/>
        </p:nvSpPr>
        <p:spPr>
          <a:xfrm>
            <a:off x="152400" y="3161733"/>
            <a:ext cx="8048005" cy="5089598"/>
          </a:xfrm>
          <a:prstGeom prst="rect">
            <a:avLst/>
          </a:prstGeom>
          <a:noFill/>
        </p:spPr>
        <p:txBody>
          <a:bodyPr wrap="square" rtlCol="0">
            <a:spAutoFit/>
          </a:bodyPr>
          <a:lstStyle/>
          <a:p>
            <a:pPr marL="342900" indent="-342900">
              <a:lnSpc>
                <a:spcPct val="115000"/>
              </a:lnSpc>
              <a:spcBef>
                <a:spcPts val="1000"/>
              </a:spcBef>
              <a:spcAft>
                <a:spcPts val="1000"/>
              </a:spcAft>
              <a:buFont typeface="Wingdings" pitchFamily="2" charset="2"/>
              <a:buChar char="q"/>
              <a:defRPr/>
            </a:pPr>
            <a:r>
              <a:rPr lang="fr-FR" altLang="fr-FR" sz="2400" dirty="0">
                <a:ea typeface="Calibri" pitchFamily="34" charset="0"/>
                <a:cs typeface="Times New Roman" pitchFamily="18" charset="0"/>
              </a:rPr>
              <a:t>L'Association des Logisticiens Béninois (</a:t>
            </a:r>
            <a:r>
              <a:rPr lang="fr-FR" altLang="fr-FR" sz="2400" dirty="0" err="1">
                <a:ea typeface="Calibri" pitchFamily="34" charset="0"/>
                <a:cs typeface="Times New Roman" pitchFamily="18" charset="0"/>
              </a:rPr>
              <a:t>AsLoB</a:t>
            </a:r>
            <a:r>
              <a:rPr lang="fr-FR" altLang="fr-FR" sz="2400" dirty="0">
                <a:ea typeface="Calibri" pitchFamily="34" charset="0"/>
                <a:cs typeface="Times New Roman" pitchFamily="18" charset="0"/>
              </a:rPr>
              <a:t>) est une organisation apolitique créée en 2007, qui ambitionne d'être:</a:t>
            </a:r>
          </a:p>
          <a:p>
            <a:pPr lvl="1">
              <a:lnSpc>
                <a:spcPct val="115000"/>
              </a:lnSpc>
              <a:spcBef>
                <a:spcPts val="1000"/>
              </a:spcBef>
              <a:spcAft>
                <a:spcPts val="1000"/>
              </a:spcAft>
              <a:buFont typeface="Arial" charset="0"/>
              <a:buChar char="•"/>
              <a:defRPr/>
            </a:pPr>
            <a:r>
              <a:rPr lang="fr-FR" altLang="fr-FR" sz="2400" dirty="0">
                <a:ea typeface="Calibri" pitchFamily="34" charset="0"/>
                <a:cs typeface="Times New Roman" pitchFamily="18" charset="0"/>
              </a:rPr>
              <a:t>un centre panafricain de recherche en logistique et développement de chaines d’approvisionnement performantes et durables </a:t>
            </a:r>
          </a:p>
          <a:p>
            <a:pPr lvl="1">
              <a:lnSpc>
                <a:spcPct val="115000"/>
              </a:lnSpc>
              <a:spcBef>
                <a:spcPts val="1000"/>
              </a:spcBef>
              <a:spcAft>
                <a:spcPts val="1000"/>
              </a:spcAft>
              <a:buFont typeface="Arial" charset="0"/>
              <a:buChar char="•"/>
              <a:defRPr/>
            </a:pPr>
            <a:r>
              <a:rPr lang="fr-FR" altLang="fr-FR" sz="2400" dirty="0">
                <a:ea typeface="Calibri" pitchFamily="34" charset="0"/>
                <a:cs typeface="Times New Roman" pitchFamily="18" charset="0"/>
              </a:rPr>
              <a:t>au service des communautés locales. </a:t>
            </a:r>
          </a:p>
          <a:p>
            <a:pPr marL="342900" indent="-342900">
              <a:lnSpc>
                <a:spcPct val="115000"/>
              </a:lnSpc>
              <a:spcBef>
                <a:spcPts val="1000"/>
              </a:spcBef>
              <a:spcAft>
                <a:spcPts val="1000"/>
              </a:spcAft>
              <a:buFont typeface="Wingdings" pitchFamily="2" charset="2"/>
              <a:buChar char="q"/>
              <a:defRPr/>
            </a:pPr>
            <a:r>
              <a:rPr lang="fr-FR" altLang="fr-FR" sz="2400" dirty="0">
                <a:ea typeface="Calibri" pitchFamily="34" charset="0"/>
                <a:cs typeface="Arial" charset="0"/>
              </a:rPr>
              <a:t>Enregistrée au numéro N- 2007/0993/DEP-ATL-LITT/SG/SAG-ASSOC du 06 Novembre 2007</a:t>
            </a:r>
            <a:endParaRPr lang="fr-FR" altLang="fr-FR" sz="2400" dirty="0">
              <a:ea typeface="Calibri" pitchFamily="34" charset="0"/>
              <a:cs typeface="Times New Roman" pitchFamily="18" charset="0"/>
            </a:endParaRPr>
          </a:p>
          <a:p>
            <a:endParaRPr lang="fr-FR" dirty="0"/>
          </a:p>
        </p:txBody>
      </p:sp>
      <p:pic>
        <p:nvPicPr>
          <p:cNvPr id="12"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0902"/>
            <a:ext cx="3581400" cy="121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5400000">
            <a:off x="12310684" y="14281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r:embed="rId3">
              <a:extLst>
                <a:ext uri="{96DAC541-7B7A-43D3-8B79-37D633B846F1}">
                  <asvg:svgBlip xmlns:asvg="http://schemas.microsoft.com/office/drawing/2016/SVG/main" xmlns="" r:embed="rId4"/>
                </a:ext>
              </a:extLst>
            </a:blip>
            <a:stretch>
              <a:fillRect l="-87264"/>
            </a:stretch>
          </a:blipFill>
        </p:spPr>
      </p:sp>
      <p:grpSp>
        <p:nvGrpSpPr>
          <p:cNvPr id="4" name="Group 4"/>
          <p:cNvGrpSpPr/>
          <p:nvPr/>
        </p:nvGrpSpPr>
        <p:grpSpPr>
          <a:xfrm>
            <a:off x="10398528" y="1715586"/>
            <a:ext cx="6812785" cy="681278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grpSp>
        <p:nvGrpSpPr>
          <p:cNvPr id="6" name="Group 6"/>
          <p:cNvGrpSpPr/>
          <p:nvPr/>
        </p:nvGrpSpPr>
        <p:grpSpPr>
          <a:xfrm>
            <a:off x="10510196" y="1827254"/>
            <a:ext cx="6589450" cy="658945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1" name="TextBox 11"/>
          <p:cNvSpPr txBox="1"/>
          <p:nvPr/>
        </p:nvSpPr>
        <p:spPr>
          <a:xfrm>
            <a:off x="889000" y="509143"/>
            <a:ext cx="7464507" cy="932002"/>
          </a:xfrm>
          <a:prstGeom prst="rect">
            <a:avLst/>
          </a:prstGeom>
        </p:spPr>
        <p:txBody>
          <a:bodyPr lIns="0" tIns="0" rIns="0" bIns="0" rtlCol="0" anchor="t">
            <a:spAutoFit/>
          </a:bodyPr>
          <a:lstStyle/>
          <a:p>
            <a:pPr algn="l">
              <a:lnSpc>
                <a:spcPts val="6432"/>
              </a:lnSpc>
            </a:pPr>
            <a:r>
              <a:rPr lang="en-US" sz="5593" dirty="0" err="1">
                <a:solidFill>
                  <a:srgbClr val="1A1A1A"/>
                </a:solidFill>
                <a:latin typeface="Kollektif Bold"/>
                <a:ea typeface="Kollektif Bold"/>
                <a:cs typeface="Kollektif Bold"/>
                <a:sym typeface="Kollektif Bold"/>
              </a:rPr>
              <a:t>Nos</a:t>
            </a:r>
            <a:r>
              <a:rPr lang="en-US" sz="5593" dirty="0">
                <a:solidFill>
                  <a:srgbClr val="1A1A1A"/>
                </a:solidFill>
                <a:latin typeface="Kollektif Bold"/>
                <a:ea typeface="Kollektif Bold"/>
                <a:cs typeface="Kollektif Bold"/>
                <a:sym typeface="Kollektif Bold"/>
              </a:rPr>
              <a:t> </a:t>
            </a:r>
            <a:r>
              <a:rPr lang="en-US" sz="5593" dirty="0" err="1">
                <a:solidFill>
                  <a:srgbClr val="1A1A1A"/>
                </a:solidFill>
                <a:latin typeface="Kollektif Bold"/>
                <a:ea typeface="Kollektif Bold"/>
                <a:cs typeface="Kollektif Bold"/>
                <a:sym typeface="Kollektif Bold"/>
              </a:rPr>
              <a:t>objectifs</a:t>
            </a:r>
            <a:r>
              <a:rPr lang="en-US" sz="5593" dirty="0">
                <a:solidFill>
                  <a:srgbClr val="1A1A1A"/>
                </a:solidFill>
                <a:latin typeface="Kollektif Bold"/>
                <a:ea typeface="Kollektif Bold"/>
                <a:cs typeface="Kollektif Bold"/>
                <a:sym typeface="Kollektif Bold"/>
              </a:rPr>
              <a:t> </a:t>
            </a:r>
          </a:p>
        </p:txBody>
      </p:sp>
      <p:sp>
        <p:nvSpPr>
          <p:cNvPr id="12" name="TextBox 12"/>
          <p:cNvSpPr txBox="1"/>
          <p:nvPr/>
        </p:nvSpPr>
        <p:spPr>
          <a:xfrm>
            <a:off x="761998" y="1943100"/>
            <a:ext cx="8382002" cy="8179162"/>
          </a:xfrm>
          <a:prstGeom prst="rect">
            <a:avLst/>
          </a:prstGeom>
        </p:spPr>
        <p:txBody>
          <a:bodyPr wrap="square" lIns="0" tIns="0" rIns="0" bIns="0" rtlCol="0" anchor="t">
            <a:spAutoFit/>
          </a:bodyPr>
          <a:lstStyle/>
          <a:p>
            <a:pPr marL="342900" lvl="0" indent="-342900">
              <a:buFont typeface="Wingdings" pitchFamily="2" charset="2"/>
              <a:buChar char="q"/>
            </a:pPr>
            <a:r>
              <a:rPr lang="fr-CA" sz="2400" dirty="0"/>
              <a:t>Améliorer les conditions de vie du monde rural et urbain par la mise à disposition des entreprises et des administrations de méthodes organisationnelles, nouvelles et des formations professionnelles appropriées visant à accroitre leur capacité de production et de </a:t>
            </a:r>
            <a:r>
              <a:rPr lang="fr-CA" sz="2400" dirty="0" smtClean="0"/>
              <a:t>revenu</a:t>
            </a:r>
          </a:p>
          <a:p>
            <a:pPr lvl="0"/>
            <a:endParaRPr lang="fr-FR" sz="2400" dirty="0"/>
          </a:p>
          <a:p>
            <a:pPr marL="342900" lvl="0" indent="-342900">
              <a:buFont typeface="Wingdings" pitchFamily="2" charset="2"/>
              <a:buChar char="q"/>
            </a:pPr>
            <a:r>
              <a:rPr lang="fr-CA" sz="2400" dirty="0"/>
              <a:t>Apporter des réponses concrètes aux problèmes logistiques auxquels sont confrontés les acteurs dans divers </a:t>
            </a:r>
            <a:r>
              <a:rPr lang="fr-CA" sz="2400" dirty="0" smtClean="0"/>
              <a:t>secteurs primaire</a:t>
            </a:r>
            <a:r>
              <a:rPr lang="fr-CA" sz="2400" dirty="0"/>
              <a:t>, secondaire, tertiaire notamment dans les domaines de l’agriculture, de la santé, l’éducation, l’environnement, les transports, de l’administration publique et des services divers</a:t>
            </a:r>
            <a:r>
              <a:rPr lang="fr-CA" sz="2400" dirty="0" smtClean="0"/>
              <a:t>.</a:t>
            </a:r>
          </a:p>
          <a:p>
            <a:pPr lvl="0"/>
            <a:endParaRPr lang="fr-FR" sz="2400" dirty="0"/>
          </a:p>
          <a:p>
            <a:pPr marL="342900" lvl="0" indent="-342900">
              <a:buFont typeface="Wingdings" pitchFamily="2" charset="2"/>
              <a:buChar char="q"/>
            </a:pPr>
            <a:r>
              <a:rPr lang="fr-CA" sz="2400" dirty="0"/>
              <a:t>Sensibiliser, former et encadrer les groupements de base, les diverses unités de production de biens et services aux nouvelles techniques de gestion notamment la logistique sous toutes ses </a:t>
            </a:r>
            <a:r>
              <a:rPr lang="fr-CA" sz="2400" dirty="0" smtClean="0"/>
              <a:t>formes</a:t>
            </a:r>
          </a:p>
          <a:p>
            <a:pPr lvl="0"/>
            <a:endParaRPr lang="fr-FR" sz="2400" dirty="0"/>
          </a:p>
          <a:p>
            <a:pPr marL="342900" lvl="0" indent="-342900">
              <a:buFont typeface="Wingdings" pitchFamily="2" charset="2"/>
              <a:buChar char="q"/>
            </a:pPr>
            <a:r>
              <a:rPr lang="fr-CA" sz="2400" dirty="0"/>
              <a:t>Appuyer toute activité pouvant permettre de relever le niveau de production, de la productivité dans les campagnes et dans les villes et jouer le rôle de facilitateur et d’interface entre les bailleurs de fonds et les populations </a:t>
            </a:r>
            <a:endParaRPr lang="fr-FR" sz="2400" dirty="0"/>
          </a:p>
          <a:p>
            <a:pPr algn="just">
              <a:lnSpc>
                <a:spcPts val="3260"/>
              </a:lnSpc>
              <a:spcBef>
                <a:spcPct val="0"/>
              </a:spcBef>
            </a:pPr>
            <a:endParaRPr lang="en-US" sz="2328" dirty="0">
              <a:solidFill>
                <a:srgbClr val="1A1A1A"/>
              </a:solidFill>
              <a:latin typeface="Poppins"/>
              <a:ea typeface="Poppins"/>
              <a:cs typeface="Poppins"/>
              <a:sym typeface="Poppins"/>
            </a:endParaRPr>
          </a:p>
        </p:txBody>
      </p:sp>
      <p:pic>
        <p:nvPicPr>
          <p:cNvPr id="14"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94648" y="0"/>
            <a:ext cx="326000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30672" y="-342900"/>
            <a:ext cx="23818672" cy="11811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fr-FR" sz="2800" dirty="0"/>
          </a:p>
        </p:txBody>
      </p:sp>
      <p:grpSp>
        <p:nvGrpSpPr>
          <p:cNvPr id="3" name="Group 3"/>
          <p:cNvGrpSpPr/>
          <p:nvPr/>
        </p:nvGrpSpPr>
        <p:grpSpPr>
          <a:xfrm>
            <a:off x="-2917077" y="1028700"/>
            <a:ext cx="10642861" cy="10642861"/>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B03B"/>
            </a:solidFill>
            <a:ln w="12700">
              <a:solidFill>
                <a:srgbClr val="000000"/>
              </a:solidFill>
            </a:ln>
          </p:spPr>
        </p:sp>
      </p:grpSp>
      <p:grpSp>
        <p:nvGrpSpPr>
          <p:cNvPr id="5" name="Group 5"/>
          <p:cNvGrpSpPr/>
          <p:nvPr/>
        </p:nvGrpSpPr>
        <p:grpSpPr>
          <a:xfrm>
            <a:off x="-2126123" y="1756828"/>
            <a:ext cx="9851907" cy="985190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sp>
      </p:grpSp>
      <p:sp>
        <p:nvSpPr>
          <p:cNvPr id="7" name="Freeform 7"/>
          <p:cNvSpPr/>
          <p:nvPr/>
        </p:nvSpPr>
        <p:spPr>
          <a:xfrm flipH="1">
            <a:off x="4519376" y="-134687"/>
            <a:ext cx="4624624" cy="10421687"/>
          </a:xfrm>
          <a:custGeom>
            <a:avLst/>
            <a:gdLst/>
            <a:ahLst/>
            <a:cxnLst/>
            <a:rect l="l" t="t" r="r" b="b"/>
            <a:pathLst>
              <a:path w="4624624" h="10421687">
                <a:moveTo>
                  <a:pt x="4624624" y="0"/>
                </a:moveTo>
                <a:lnTo>
                  <a:pt x="0" y="0"/>
                </a:lnTo>
                <a:lnTo>
                  <a:pt x="0" y="10421687"/>
                </a:lnTo>
                <a:lnTo>
                  <a:pt x="4624624" y="10421687"/>
                </a:lnTo>
                <a:lnTo>
                  <a:pt x="462462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29" name="TextBox 29"/>
          <p:cNvSpPr txBox="1"/>
          <p:nvPr/>
        </p:nvSpPr>
        <p:spPr>
          <a:xfrm>
            <a:off x="9458325" y="1164471"/>
            <a:ext cx="7334660" cy="1436291"/>
          </a:xfrm>
          <a:prstGeom prst="rect">
            <a:avLst/>
          </a:prstGeom>
        </p:spPr>
        <p:txBody>
          <a:bodyPr lIns="0" tIns="0" rIns="0" bIns="0" rtlCol="0" anchor="t">
            <a:spAutoFit/>
          </a:bodyPr>
          <a:lstStyle/>
          <a:p>
            <a:pPr algn="l">
              <a:lnSpc>
                <a:spcPts val="5598"/>
              </a:lnSpc>
            </a:pPr>
            <a:endParaRPr lang="en-US" sz="4868" dirty="0" smtClean="0">
              <a:solidFill>
                <a:srgbClr val="1A1A1A"/>
              </a:solidFill>
              <a:latin typeface="Kollektif Bold"/>
              <a:ea typeface="Kollektif Bold"/>
              <a:cs typeface="Kollektif Bold"/>
              <a:sym typeface="Kollektif Bold"/>
            </a:endParaRPr>
          </a:p>
          <a:p>
            <a:pPr algn="l">
              <a:lnSpc>
                <a:spcPts val="5598"/>
              </a:lnSpc>
            </a:pPr>
            <a:r>
              <a:rPr lang="en-US" sz="4868" dirty="0" err="1" smtClean="0">
                <a:solidFill>
                  <a:srgbClr val="1A1A1A"/>
                </a:solidFill>
                <a:latin typeface="Kollektif Bold"/>
                <a:ea typeface="Kollektif Bold"/>
                <a:cs typeface="Kollektif Bold"/>
                <a:sym typeface="Kollektif Bold"/>
              </a:rPr>
              <a:t>Nos</a:t>
            </a:r>
            <a:r>
              <a:rPr lang="en-US" sz="4868" dirty="0" smtClean="0">
                <a:solidFill>
                  <a:srgbClr val="1A1A1A"/>
                </a:solidFill>
                <a:latin typeface="Kollektif Bold"/>
                <a:ea typeface="Kollektif Bold"/>
                <a:cs typeface="Kollektif Bold"/>
                <a:sym typeface="Kollektif Bold"/>
              </a:rPr>
              <a:t> </a:t>
            </a:r>
            <a:r>
              <a:rPr lang="en-US" sz="4868" dirty="0">
                <a:solidFill>
                  <a:srgbClr val="1A1A1A"/>
                </a:solidFill>
                <a:latin typeface="Kollektif Bold"/>
                <a:ea typeface="Kollektif Bold"/>
                <a:cs typeface="Kollektif Bold"/>
                <a:sym typeface="Kollektif Bold"/>
              </a:rPr>
              <a:t>axes </a:t>
            </a:r>
            <a:r>
              <a:rPr lang="en-US" sz="4868" dirty="0" err="1">
                <a:solidFill>
                  <a:srgbClr val="1A1A1A"/>
                </a:solidFill>
                <a:latin typeface="Kollektif Bold"/>
                <a:ea typeface="Kollektif Bold"/>
                <a:cs typeface="Kollektif Bold"/>
                <a:sym typeface="Kollektif Bold"/>
              </a:rPr>
              <a:t>d’intervention</a:t>
            </a:r>
            <a:endParaRPr lang="en-US" sz="4868" dirty="0">
              <a:solidFill>
                <a:srgbClr val="1A1A1A"/>
              </a:solidFill>
              <a:latin typeface="Kollektif Bold"/>
              <a:ea typeface="Kollektif Bold"/>
              <a:cs typeface="Kollektif Bold"/>
              <a:sym typeface="Kollektif Bold"/>
            </a:endParaRPr>
          </a:p>
        </p:txBody>
      </p:sp>
      <p:sp>
        <p:nvSpPr>
          <p:cNvPr id="30" name="TextBox 30"/>
          <p:cNvSpPr txBox="1"/>
          <p:nvPr/>
        </p:nvSpPr>
        <p:spPr>
          <a:xfrm>
            <a:off x="9458325" y="2941504"/>
            <a:ext cx="7171705" cy="384721"/>
          </a:xfrm>
          <a:prstGeom prst="rect">
            <a:avLst/>
          </a:prstGeom>
        </p:spPr>
        <p:txBody>
          <a:bodyPr lIns="0" tIns="0" rIns="0" bIns="0" rtlCol="0" anchor="t">
            <a:spAutoFit/>
          </a:bodyPr>
          <a:lstStyle/>
          <a:p>
            <a:pPr algn="just">
              <a:lnSpc>
                <a:spcPts val="2980"/>
              </a:lnSpc>
              <a:spcBef>
                <a:spcPct val="0"/>
              </a:spcBef>
            </a:pPr>
            <a:r>
              <a:rPr lang="en-US" sz="3200" dirty="0" err="1" smtClean="0">
                <a:solidFill>
                  <a:srgbClr val="1A1A1A"/>
                </a:solidFill>
                <a:latin typeface="Poppins"/>
                <a:ea typeface="Poppins"/>
                <a:cs typeface="Poppins"/>
                <a:sym typeface="Poppins"/>
              </a:rPr>
              <a:t>Logistique</a:t>
            </a:r>
            <a:r>
              <a:rPr lang="en-US" sz="3200" dirty="0" smtClean="0">
                <a:solidFill>
                  <a:srgbClr val="1A1A1A"/>
                </a:solidFill>
                <a:latin typeface="Poppins"/>
                <a:ea typeface="Poppins"/>
                <a:cs typeface="Poppins"/>
                <a:sym typeface="Poppins"/>
              </a:rPr>
              <a:t> de </a:t>
            </a:r>
            <a:r>
              <a:rPr lang="en-US" sz="3200" dirty="0" err="1" smtClean="0">
                <a:solidFill>
                  <a:srgbClr val="1A1A1A"/>
                </a:solidFill>
                <a:latin typeface="Poppins"/>
                <a:ea typeface="Poppins"/>
                <a:cs typeface="Poppins"/>
                <a:sym typeface="Poppins"/>
              </a:rPr>
              <a:t>développement</a:t>
            </a:r>
            <a:endParaRPr lang="en-US" sz="3200" dirty="0">
              <a:solidFill>
                <a:srgbClr val="1A1A1A"/>
              </a:solidFill>
              <a:latin typeface="Poppins"/>
              <a:ea typeface="Poppins"/>
              <a:cs typeface="Poppins"/>
              <a:sym typeface="Poppins"/>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73000" y="4808608"/>
            <a:ext cx="1371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22169" y="8115300"/>
            <a:ext cx="16764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58325" y="4830798"/>
            <a:ext cx="1362075"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554200" y="8115300"/>
            <a:ext cx="1524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773400" y="4865039"/>
            <a:ext cx="1371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Rectangle 38"/>
          <p:cNvSpPr/>
          <p:nvPr/>
        </p:nvSpPr>
        <p:spPr>
          <a:xfrm>
            <a:off x="9601200" y="6682781"/>
            <a:ext cx="1093076" cy="44191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smtClean="0"/>
              <a:t>Santé</a:t>
            </a:r>
            <a:endParaRPr lang="fr-FR" sz="2800" dirty="0"/>
          </a:p>
        </p:txBody>
      </p:sp>
      <p:sp>
        <p:nvSpPr>
          <p:cNvPr id="42" name="Rectangle 41"/>
          <p:cNvSpPr/>
          <p:nvPr/>
        </p:nvSpPr>
        <p:spPr>
          <a:xfrm>
            <a:off x="12370676" y="6682781"/>
            <a:ext cx="1802524" cy="44191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smtClean="0"/>
              <a:t>Agriculture</a:t>
            </a:r>
            <a:endParaRPr lang="fr-FR" sz="2800" dirty="0"/>
          </a:p>
        </p:txBody>
      </p:sp>
      <p:sp>
        <p:nvSpPr>
          <p:cNvPr id="44" name="Rectangle 43"/>
          <p:cNvSpPr/>
          <p:nvPr/>
        </p:nvSpPr>
        <p:spPr>
          <a:xfrm>
            <a:off x="15544800" y="6682781"/>
            <a:ext cx="1828800" cy="44191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smtClean="0"/>
              <a:t>Education</a:t>
            </a:r>
            <a:endParaRPr lang="fr-FR" sz="2800" dirty="0"/>
          </a:p>
        </p:txBody>
      </p:sp>
      <p:sp>
        <p:nvSpPr>
          <p:cNvPr id="45" name="Rectangle 44"/>
          <p:cNvSpPr/>
          <p:nvPr/>
        </p:nvSpPr>
        <p:spPr>
          <a:xfrm>
            <a:off x="10147738" y="10287000"/>
            <a:ext cx="2425262" cy="4953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smtClean="0"/>
              <a:t>Environnement</a:t>
            </a:r>
            <a:endParaRPr lang="fr-FR" sz="2800" dirty="0"/>
          </a:p>
        </p:txBody>
      </p:sp>
      <p:sp>
        <p:nvSpPr>
          <p:cNvPr id="46" name="Rectangle 45"/>
          <p:cNvSpPr/>
          <p:nvPr/>
        </p:nvSpPr>
        <p:spPr>
          <a:xfrm>
            <a:off x="14554200" y="10287000"/>
            <a:ext cx="1905000" cy="4953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smtClean="0"/>
              <a:t>Transport</a:t>
            </a:r>
            <a:endParaRPr lang="fr-FR" sz="2800" dirty="0"/>
          </a:p>
        </p:txBody>
      </p:sp>
      <p:pic>
        <p:nvPicPr>
          <p:cNvPr id="52"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894648" y="-294947"/>
            <a:ext cx="326000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0" y="0"/>
            <a:ext cx="5170060" cy="6164006"/>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flipH="1" flipV="1">
            <a:off x="14952992" y="6567702"/>
            <a:ext cx="3335008" cy="3976164"/>
          </a:xfrm>
          <a:custGeom>
            <a:avLst/>
            <a:gdLst/>
            <a:ahLst/>
            <a:cxnLst/>
            <a:rect l="l" t="t" r="r" b="b"/>
            <a:pathLst>
              <a:path w="3335008" h="3976164">
                <a:moveTo>
                  <a:pt x="3335008" y="3976164"/>
                </a:moveTo>
                <a:lnTo>
                  <a:pt x="0" y="3976164"/>
                </a:lnTo>
                <a:lnTo>
                  <a:pt x="0" y="0"/>
                </a:lnTo>
                <a:lnTo>
                  <a:pt x="3335008" y="0"/>
                </a:lnTo>
                <a:lnTo>
                  <a:pt x="3335008" y="3976164"/>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rot="-5400000">
            <a:off x="1177873" y="1901774"/>
            <a:ext cx="8083656" cy="8305798"/>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rot="-5400000">
            <a:off x="10131372" y="2244669"/>
            <a:ext cx="8083655" cy="7620000"/>
          </a:xfrm>
          <a:custGeom>
            <a:avLst/>
            <a:gdLst/>
            <a:ahLst/>
            <a:cxnLst/>
            <a:rect l="l" t="t" r="r" b="b"/>
            <a:pathLst>
              <a:path w="5474663" h="2946364">
                <a:moveTo>
                  <a:pt x="0" y="0"/>
                </a:moveTo>
                <a:lnTo>
                  <a:pt x="5474663" y="0"/>
                </a:lnTo>
                <a:lnTo>
                  <a:pt x="5474663" y="2946364"/>
                </a:lnTo>
                <a:lnTo>
                  <a:pt x="0" y="294636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10" name="Group 10"/>
          <p:cNvGrpSpPr/>
          <p:nvPr/>
        </p:nvGrpSpPr>
        <p:grpSpPr>
          <a:xfrm>
            <a:off x="4407197" y="2163566"/>
            <a:ext cx="1525726" cy="152572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3819045" y="2163566"/>
            <a:ext cx="1525726" cy="152572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4802457" y="2503032"/>
            <a:ext cx="834488" cy="760427"/>
          </a:xfrm>
          <a:custGeom>
            <a:avLst/>
            <a:gdLst/>
            <a:ahLst/>
            <a:cxnLst/>
            <a:rect l="l" t="t" r="r" b="b"/>
            <a:pathLst>
              <a:path w="834488" h="760427">
                <a:moveTo>
                  <a:pt x="0" y="0"/>
                </a:moveTo>
                <a:lnTo>
                  <a:pt x="834488" y="0"/>
                </a:lnTo>
                <a:lnTo>
                  <a:pt x="834488" y="760427"/>
                </a:lnTo>
                <a:lnTo>
                  <a:pt x="0" y="760427"/>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6" name="TextBox 26"/>
          <p:cNvSpPr txBox="1"/>
          <p:nvPr/>
        </p:nvSpPr>
        <p:spPr>
          <a:xfrm>
            <a:off x="3335008" y="933450"/>
            <a:ext cx="11617984" cy="1079396"/>
          </a:xfrm>
          <a:prstGeom prst="rect">
            <a:avLst/>
          </a:prstGeom>
        </p:spPr>
        <p:txBody>
          <a:bodyPr lIns="0" tIns="0" rIns="0" bIns="0" rtlCol="0" anchor="t">
            <a:spAutoFit/>
          </a:bodyPr>
          <a:lstStyle/>
          <a:p>
            <a:pPr algn="ctr">
              <a:lnSpc>
                <a:spcPts val="7456"/>
              </a:lnSpc>
            </a:pPr>
            <a:r>
              <a:rPr lang="en-US" sz="6483" dirty="0" err="1">
                <a:solidFill>
                  <a:srgbClr val="1A1A1A"/>
                </a:solidFill>
                <a:latin typeface="Kollektif Bold"/>
                <a:ea typeface="Kollektif Bold"/>
                <a:cs typeface="Kollektif Bold"/>
                <a:sym typeface="Kollektif Bold"/>
              </a:rPr>
              <a:t>Nos</a:t>
            </a:r>
            <a:r>
              <a:rPr lang="en-US" sz="6483" dirty="0">
                <a:solidFill>
                  <a:srgbClr val="1A1A1A"/>
                </a:solidFill>
                <a:latin typeface="Kollektif Bold"/>
                <a:ea typeface="Kollektif Bold"/>
                <a:cs typeface="Kollektif Bold"/>
                <a:sym typeface="Kollektif Bold"/>
              </a:rPr>
              <a:t> </a:t>
            </a:r>
            <a:r>
              <a:rPr lang="en-US" sz="6483" dirty="0" err="1">
                <a:solidFill>
                  <a:srgbClr val="1A1A1A"/>
                </a:solidFill>
                <a:latin typeface="Kollektif Bold"/>
                <a:ea typeface="Kollektif Bold"/>
                <a:cs typeface="Kollektif Bold"/>
                <a:sym typeface="Kollektif Bold"/>
              </a:rPr>
              <a:t>principales</a:t>
            </a:r>
            <a:r>
              <a:rPr lang="en-US" sz="6483" dirty="0">
                <a:solidFill>
                  <a:srgbClr val="1A1A1A"/>
                </a:solidFill>
                <a:latin typeface="Kollektif Bold"/>
                <a:ea typeface="Kollektif Bold"/>
                <a:cs typeface="Kollektif Bold"/>
                <a:sym typeface="Kollektif Bold"/>
              </a:rPr>
              <a:t> </a:t>
            </a:r>
            <a:r>
              <a:rPr lang="en-US" sz="6483" dirty="0" err="1">
                <a:solidFill>
                  <a:srgbClr val="1A1A1A"/>
                </a:solidFill>
                <a:latin typeface="Kollektif Bold"/>
                <a:ea typeface="Kollektif Bold"/>
                <a:cs typeface="Kollektif Bold"/>
                <a:sym typeface="Kollektif Bold"/>
              </a:rPr>
              <a:t>réalisations</a:t>
            </a:r>
            <a:endParaRPr lang="en-US" sz="6483" dirty="0">
              <a:solidFill>
                <a:srgbClr val="1A1A1A"/>
              </a:solidFill>
              <a:latin typeface="Kollektif Bold"/>
              <a:ea typeface="Kollektif Bold"/>
              <a:cs typeface="Kollektif Bold"/>
              <a:sym typeface="Kollektif Bold"/>
            </a:endParaRPr>
          </a:p>
        </p:txBody>
      </p:sp>
      <p:sp>
        <p:nvSpPr>
          <p:cNvPr id="28" name="TextBox 28"/>
          <p:cNvSpPr txBox="1"/>
          <p:nvPr/>
        </p:nvSpPr>
        <p:spPr>
          <a:xfrm>
            <a:off x="1905000" y="4152900"/>
            <a:ext cx="7010400" cy="7963719"/>
          </a:xfrm>
          <a:prstGeom prst="rect">
            <a:avLst/>
          </a:prstGeom>
        </p:spPr>
        <p:txBody>
          <a:bodyPr wrap="square" lIns="0" tIns="0" rIns="0" bIns="0" rtlCol="0" anchor="t">
            <a:spAutoFit/>
          </a:bodyPr>
          <a:lstStyle/>
          <a:p>
            <a:pPr lvl="0"/>
            <a:r>
              <a:rPr lang="fr-FR" sz="2800" b="1" dirty="0" smtClean="0">
                <a:solidFill>
                  <a:schemeClr val="bg1"/>
                </a:solidFill>
              </a:rPr>
              <a:t>Renforcement de capacités</a:t>
            </a:r>
          </a:p>
          <a:p>
            <a:pPr lvl="0"/>
            <a:endParaRPr lang="fr-FR" sz="2800" b="1" dirty="0" smtClean="0">
              <a:solidFill>
                <a:schemeClr val="bg1"/>
              </a:solidFill>
            </a:endParaRPr>
          </a:p>
          <a:p>
            <a:pPr lvl="0"/>
            <a:r>
              <a:rPr lang="fr-FR" sz="2800" dirty="0" smtClean="0">
                <a:solidFill>
                  <a:schemeClr val="bg1"/>
                </a:solidFill>
              </a:rPr>
              <a:t>Organisation </a:t>
            </a:r>
            <a:r>
              <a:rPr lang="fr-FR" sz="2800" dirty="0">
                <a:solidFill>
                  <a:schemeClr val="bg1"/>
                </a:solidFill>
              </a:rPr>
              <a:t>de sessions de formation en collaboration avec FAAL et </a:t>
            </a:r>
            <a:r>
              <a:rPr lang="fr-FR" sz="2800" dirty="0" err="1">
                <a:solidFill>
                  <a:schemeClr val="bg1"/>
                </a:solidFill>
              </a:rPr>
              <a:t>BeeSkilled</a:t>
            </a:r>
            <a:r>
              <a:rPr lang="fr-FR" sz="2800" dirty="0">
                <a:solidFill>
                  <a:schemeClr val="bg1"/>
                </a:solidFill>
              </a:rPr>
              <a:t> portant sur :</a:t>
            </a:r>
          </a:p>
          <a:p>
            <a:r>
              <a:rPr lang="fr-FR" sz="2800" dirty="0">
                <a:solidFill>
                  <a:schemeClr val="bg1"/>
                </a:solidFill>
              </a:rPr>
              <a:t>- « Certificat d’Apprentissage Collectif 1 : Chaine d’approvisionnement des produits de santé »</a:t>
            </a:r>
          </a:p>
          <a:p>
            <a:r>
              <a:rPr lang="fr-FR" sz="2800" dirty="0">
                <a:solidFill>
                  <a:schemeClr val="bg1"/>
                </a:solidFill>
              </a:rPr>
              <a:t>- « Certificat d’Apprentissage Collectif 2 : Fonctions </a:t>
            </a:r>
            <a:r>
              <a:rPr lang="fr-FR" sz="2800" dirty="0" err="1">
                <a:solidFill>
                  <a:schemeClr val="bg1"/>
                </a:solidFill>
              </a:rPr>
              <a:t>capacitantes</a:t>
            </a:r>
            <a:r>
              <a:rPr lang="fr-FR" sz="2800" dirty="0">
                <a:solidFill>
                  <a:schemeClr val="bg1"/>
                </a:solidFill>
              </a:rPr>
              <a:t> de la chaine d’approvisionnement en santé publique »</a:t>
            </a:r>
          </a:p>
          <a:p>
            <a:pPr algn="just">
              <a:lnSpc>
                <a:spcPts val="1864"/>
              </a:lnSpc>
              <a:spcBef>
                <a:spcPct val="0"/>
              </a:spcBef>
            </a:pPr>
            <a:endParaRPr lang="fr-FR" sz="2800" dirty="0">
              <a:solidFill>
                <a:srgbClr val="FFFFFF"/>
              </a:solidFill>
              <a:latin typeface="Poppins"/>
              <a:ea typeface="Poppins"/>
              <a:cs typeface="Poppins"/>
              <a:sym typeface="Poppins"/>
            </a:endParaRPr>
          </a:p>
          <a:p>
            <a:pPr algn="just">
              <a:lnSpc>
                <a:spcPts val="1864"/>
              </a:lnSpc>
              <a:spcBef>
                <a:spcPct val="0"/>
              </a:spcBef>
            </a:pPr>
            <a:endParaRPr lang="fr-FR" sz="2800" dirty="0" smtClean="0">
              <a:solidFill>
                <a:srgbClr val="FFFFFF"/>
              </a:solidFill>
              <a:latin typeface="Poppins"/>
              <a:ea typeface="Poppins"/>
              <a:cs typeface="Poppins"/>
              <a:sym typeface="Poppins"/>
            </a:endParaRPr>
          </a:p>
          <a:p>
            <a:pPr algn="just">
              <a:lnSpc>
                <a:spcPts val="1864"/>
              </a:lnSpc>
              <a:spcBef>
                <a:spcPct val="0"/>
              </a:spcBef>
            </a:pPr>
            <a:endParaRPr lang="fr-FR" sz="2800" dirty="0">
              <a:solidFill>
                <a:srgbClr val="FFFFFF"/>
              </a:solidFill>
              <a:latin typeface="Poppins"/>
              <a:ea typeface="Poppins"/>
              <a:cs typeface="Poppins"/>
              <a:sym typeface="Poppins"/>
            </a:endParaRPr>
          </a:p>
          <a:p>
            <a:pPr algn="just">
              <a:lnSpc>
                <a:spcPts val="1864"/>
              </a:lnSpc>
              <a:spcBef>
                <a:spcPct val="0"/>
              </a:spcBef>
            </a:pPr>
            <a:endParaRPr lang="fr-FR" sz="2800" dirty="0" smtClean="0">
              <a:solidFill>
                <a:srgbClr val="FFFFFF"/>
              </a:solidFill>
              <a:latin typeface="Poppins"/>
              <a:ea typeface="Poppins"/>
              <a:cs typeface="Poppins"/>
              <a:sym typeface="Poppins"/>
            </a:endParaRPr>
          </a:p>
          <a:p>
            <a:pPr algn="just">
              <a:lnSpc>
                <a:spcPts val="1864"/>
              </a:lnSpc>
              <a:spcBef>
                <a:spcPct val="0"/>
              </a:spcBef>
            </a:pPr>
            <a:endParaRPr lang="fr-FR" sz="2800" dirty="0">
              <a:solidFill>
                <a:srgbClr val="FFFFFF"/>
              </a:solidFill>
              <a:latin typeface="Poppins"/>
              <a:ea typeface="Poppins"/>
              <a:cs typeface="Poppins"/>
              <a:sym typeface="Poppins"/>
            </a:endParaRPr>
          </a:p>
          <a:p>
            <a:pPr algn="just">
              <a:lnSpc>
                <a:spcPts val="1864"/>
              </a:lnSpc>
              <a:spcBef>
                <a:spcPct val="0"/>
              </a:spcBef>
            </a:pPr>
            <a:endParaRPr lang="fr-FR" sz="2800" dirty="0" smtClean="0">
              <a:solidFill>
                <a:srgbClr val="FFFFFF"/>
              </a:solidFill>
              <a:latin typeface="Poppins"/>
              <a:ea typeface="Poppins"/>
              <a:cs typeface="Poppins"/>
              <a:sym typeface="Poppins"/>
            </a:endParaRPr>
          </a:p>
          <a:p>
            <a:pPr algn="just">
              <a:lnSpc>
                <a:spcPts val="1864"/>
              </a:lnSpc>
              <a:spcBef>
                <a:spcPct val="0"/>
              </a:spcBef>
            </a:pPr>
            <a:endParaRPr lang="fr-FR" sz="2800" dirty="0">
              <a:solidFill>
                <a:srgbClr val="FFFFFF"/>
              </a:solidFill>
              <a:latin typeface="Poppins"/>
              <a:ea typeface="Poppins"/>
              <a:cs typeface="Poppins"/>
              <a:sym typeface="Poppins"/>
            </a:endParaRPr>
          </a:p>
          <a:p>
            <a:pPr algn="just">
              <a:lnSpc>
                <a:spcPts val="1864"/>
              </a:lnSpc>
              <a:spcBef>
                <a:spcPct val="0"/>
              </a:spcBef>
            </a:pPr>
            <a:endParaRPr lang="fr-FR" sz="2800" dirty="0" smtClean="0">
              <a:solidFill>
                <a:srgbClr val="FFFFFF"/>
              </a:solidFill>
              <a:latin typeface="Poppins"/>
              <a:ea typeface="Poppins"/>
              <a:cs typeface="Poppins"/>
              <a:sym typeface="Poppins"/>
            </a:endParaRPr>
          </a:p>
          <a:p>
            <a:pPr algn="just">
              <a:lnSpc>
                <a:spcPts val="1864"/>
              </a:lnSpc>
              <a:spcBef>
                <a:spcPct val="0"/>
              </a:spcBef>
            </a:pPr>
            <a:endParaRPr lang="fr-FR" sz="2800" dirty="0">
              <a:solidFill>
                <a:srgbClr val="FFFFFF"/>
              </a:solidFill>
              <a:latin typeface="Poppins"/>
              <a:ea typeface="Poppins"/>
              <a:cs typeface="Poppins"/>
              <a:sym typeface="Poppins"/>
            </a:endParaRPr>
          </a:p>
          <a:p>
            <a:pPr algn="just">
              <a:lnSpc>
                <a:spcPts val="1864"/>
              </a:lnSpc>
              <a:spcBef>
                <a:spcPct val="0"/>
              </a:spcBef>
            </a:pPr>
            <a:endParaRPr lang="fr-FR" sz="2800" dirty="0" smtClean="0">
              <a:solidFill>
                <a:srgbClr val="FFFFFF"/>
              </a:solidFill>
              <a:latin typeface="Poppins"/>
              <a:ea typeface="Poppins"/>
              <a:cs typeface="Poppins"/>
              <a:sym typeface="Poppins"/>
            </a:endParaRPr>
          </a:p>
          <a:p>
            <a:pPr algn="just">
              <a:lnSpc>
                <a:spcPts val="1864"/>
              </a:lnSpc>
              <a:spcBef>
                <a:spcPct val="0"/>
              </a:spcBef>
            </a:pPr>
            <a:endParaRPr lang="fr-FR" sz="2800" dirty="0">
              <a:solidFill>
                <a:srgbClr val="FFFFFF"/>
              </a:solidFill>
              <a:latin typeface="Poppins"/>
              <a:ea typeface="Poppins"/>
              <a:cs typeface="Poppins"/>
              <a:sym typeface="Poppins"/>
            </a:endParaRPr>
          </a:p>
          <a:p>
            <a:pPr algn="just">
              <a:lnSpc>
                <a:spcPts val="1864"/>
              </a:lnSpc>
              <a:spcBef>
                <a:spcPct val="0"/>
              </a:spcBef>
            </a:pPr>
            <a:endParaRPr lang="fr-FR" sz="2800" dirty="0" smtClean="0">
              <a:solidFill>
                <a:srgbClr val="FFFFFF"/>
              </a:solidFill>
              <a:latin typeface="Poppins"/>
              <a:ea typeface="Poppins"/>
              <a:cs typeface="Poppins"/>
              <a:sym typeface="Poppins"/>
            </a:endParaRPr>
          </a:p>
          <a:p>
            <a:pPr algn="just">
              <a:lnSpc>
                <a:spcPts val="1864"/>
              </a:lnSpc>
              <a:spcBef>
                <a:spcPct val="0"/>
              </a:spcBef>
            </a:pPr>
            <a:endParaRPr lang="fr-FR" sz="2800" dirty="0">
              <a:solidFill>
                <a:srgbClr val="FFFFFF"/>
              </a:solidFill>
              <a:latin typeface="Poppins"/>
              <a:ea typeface="Poppins"/>
              <a:cs typeface="Poppins"/>
              <a:sym typeface="Poppins"/>
            </a:endParaRPr>
          </a:p>
          <a:p>
            <a:pPr algn="just">
              <a:lnSpc>
                <a:spcPts val="1864"/>
              </a:lnSpc>
              <a:spcBef>
                <a:spcPct val="0"/>
              </a:spcBef>
            </a:pPr>
            <a:endParaRPr lang="fr-FR" sz="2800" dirty="0" smtClean="0">
              <a:solidFill>
                <a:srgbClr val="FFFFFF"/>
              </a:solidFill>
              <a:latin typeface="Poppins"/>
              <a:ea typeface="Poppins"/>
              <a:cs typeface="Poppins"/>
              <a:sym typeface="Poppins"/>
            </a:endParaRPr>
          </a:p>
          <a:p>
            <a:pPr algn="just">
              <a:lnSpc>
                <a:spcPts val="1864"/>
              </a:lnSpc>
              <a:spcBef>
                <a:spcPct val="0"/>
              </a:spcBef>
            </a:pPr>
            <a:endParaRPr lang="en-US" sz="2800" dirty="0">
              <a:solidFill>
                <a:srgbClr val="FFFFFF"/>
              </a:solidFill>
              <a:latin typeface="Poppins"/>
              <a:ea typeface="Poppins"/>
              <a:cs typeface="Poppins"/>
              <a:sym typeface="Poppins"/>
            </a:endParaRPr>
          </a:p>
        </p:txBody>
      </p:sp>
      <p:sp>
        <p:nvSpPr>
          <p:cNvPr id="34" name="TextBox 34"/>
          <p:cNvSpPr txBox="1"/>
          <p:nvPr/>
        </p:nvSpPr>
        <p:spPr>
          <a:xfrm>
            <a:off x="11125200" y="4152900"/>
            <a:ext cx="6255103" cy="7101944"/>
          </a:xfrm>
          <a:prstGeom prst="rect">
            <a:avLst/>
          </a:prstGeom>
        </p:spPr>
        <p:txBody>
          <a:bodyPr wrap="square" lIns="0" tIns="0" rIns="0" bIns="0" rtlCol="0" anchor="t">
            <a:spAutoFit/>
          </a:bodyPr>
          <a:lstStyle/>
          <a:p>
            <a:pPr lvl="0"/>
            <a:r>
              <a:rPr lang="fr-CA" sz="2800" b="1" dirty="0" smtClean="0">
                <a:solidFill>
                  <a:schemeClr val="bg1"/>
                </a:solidFill>
              </a:rPr>
              <a:t>Amélioration de la chaine d’approvisionnement des produits de santé</a:t>
            </a:r>
          </a:p>
          <a:p>
            <a:pPr lvl="0"/>
            <a:endParaRPr lang="fr-CA" sz="2800" b="1" dirty="0">
              <a:solidFill>
                <a:schemeClr val="bg1"/>
              </a:solidFill>
            </a:endParaRPr>
          </a:p>
          <a:p>
            <a:pPr lvl="0"/>
            <a:r>
              <a:rPr lang="fr-CA" sz="2800" b="1" dirty="0" smtClean="0">
                <a:solidFill>
                  <a:schemeClr val="bg1"/>
                </a:solidFill>
              </a:rPr>
              <a:t>CNSSP</a:t>
            </a:r>
            <a:r>
              <a:rPr lang="fr-CA" sz="2800" b="1" dirty="0">
                <a:solidFill>
                  <a:schemeClr val="bg1"/>
                </a:solidFill>
              </a:rPr>
              <a:t> </a:t>
            </a:r>
            <a:r>
              <a:rPr lang="fr-CA" sz="2800" dirty="0">
                <a:solidFill>
                  <a:schemeClr val="bg1"/>
                </a:solidFill>
              </a:rPr>
              <a:t>: </a:t>
            </a:r>
            <a:r>
              <a:rPr lang="fr-FR" sz="2800" dirty="0">
                <a:solidFill>
                  <a:schemeClr val="bg1"/>
                </a:solidFill>
              </a:rPr>
              <a:t>Participation à l’élaboration du document de directives de la chaine d’approvisionnement des produits de santé jusqu’au dernier kilomètre</a:t>
            </a:r>
          </a:p>
          <a:p>
            <a:pPr algn="just">
              <a:lnSpc>
                <a:spcPts val="1864"/>
              </a:lnSpc>
              <a:spcBef>
                <a:spcPct val="0"/>
              </a:spcBef>
            </a:pPr>
            <a:endParaRPr lang="en-US" sz="1331" dirty="0">
              <a:solidFill>
                <a:srgbClr val="FFFFFF"/>
              </a:solidFill>
              <a:latin typeface="Poppins"/>
              <a:ea typeface="Poppins"/>
              <a:cs typeface="Poppins"/>
              <a:sym typeface="Poppins"/>
            </a:endParaRPr>
          </a:p>
          <a:p>
            <a:pPr algn="just">
              <a:lnSpc>
                <a:spcPts val="1864"/>
              </a:lnSpc>
              <a:spcBef>
                <a:spcPct val="0"/>
              </a:spcBef>
            </a:pPr>
            <a:endParaRPr lang="en-US" sz="1331" dirty="0" smtClean="0">
              <a:solidFill>
                <a:srgbClr val="FFFFFF"/>
              </a:solidFill>
              <a:latin typeface="Poppins"/>
              <a:ea typeface="Poppins"/>
              <a:cs typeface="Poppins"/>
              <a:sym typeface="Poppins"/>
            </a:endParaRPr>
          </a:p>
          <a:p>
            <a:pPr algn="just">
              <a:lnSpc>
                <a:spcPts val="1864"/>
              </a:lnSpc>
              <a:spcBef>
                <a:spcPct val="0"/>
              </a:spcBef>
            </a:pPr>
            <a:endParaRPr lang="en-US" sz="1331" dirty="0">
              <a:solidFill>
                <a:srgbClr val="FFFFFF"/>
              </a:solidFill>
              <a:latin typeface="Poppins"/>
              <a:ea typeface="Poppins"/>
              <a:cs typeface="Poppins"/>
              <a:sym typeface="Poppins"/>
            </a:endParaRPr>
          </a:p>
          <a:p>
            <a:pPr algn="just">
              <a:lnSpc>
                <a:spcPts val="1864"/>
              </a:lnSpc>
              <a:spcBef>
                <a:spcPct val="0"/>
              </a:spcBef>
            </a:pPr>
            <a:endParaRPr lang="en-US" sz="1331" dirty="0" smtClean="0">
              <a:solidFill>
                <a:srgbClr val="FFFFFF"/>
              </a:solidFill>
              <a:latin typeface="Poppins"/>
              <a:ea typeface="Poppins"/>
              <a:cs typeface="Poppins"/>
              <a:sym typeface="Poppins"/>
            </a:endParaRPr>
          </a:p>
          <a:p>
            <a:pPr algn="just">
              <a:lnSpc>
                <a:spcPts val="1864"/>
              </a:lnSpc>
              <a:spcBef>
                <a:spcPct val="0"/>
              </a:spcBef>
            </a:pPr>
            <a:endParaRPr lang="en-US" sz="1331" dirty="0">
              <a:solidFill>
                <a:srgbClr val="FFFFFF"/>
              </a:solidFill>
              <a:latin typeface="Poppins"/>
              <a:ea typeface="Poppins"/>
              <a:cs typeface="Poppins"/>
              <a:sym typeface="Poppins"/>
            </a:endParaRPr>
          </a:p>
          <a:p>
            <a:pPr algn="just">
              <a:lnSpc>
                <a:spcPts val="1864"/>
              </a:lnSpc>
              <a:spcBef>
                <a:spcPct val="0"/>
              </a:spcBef>
            </a:pPr>
            <a:endParaRPr lang="en-US" sz="1331" dirty="0" smtClean="0">
              <a:solidFill>
                <a:srgbClr val="FFFFFF"/>
              </a:solidFill>
              <a:latin typeface="Poppins"/>
              <a:ea typeface="Poppins"/>
              <a:cs typeface="Poppins"/>
              <a:sym typeface="Poppins"/>
            </a:endParaRPr>
          </a:p>
          <a:p>
            <a:pPr algn="just">
              <a:lnSpc>
                <a:spcPts val="1864"/>
              </a:lnSpc>
              <a:spcBef>
                <a:spcPct val="0"/>
              </a:spcBef>
            </a:pPr>
            <a:endParaRPr lang="en-US" sz="1331" dirty="0">
              <a:solidFill>
                <a:srgbClr val="FFFFFF"/>
              </a:solidFill>
              <a:latin typeface="Poppins"/>
              <a:ea typeface="Poppins"/>
              <a:cs typeface="Poppins"/>
              <a:sym typeface="Poppins"/>
            </a:endParaRPr>
          </a:p>
          <a:p>
            <a:pPr algn="just">
              <a:lnSpc>
                <a:spcPts val="1864"/>
              </a:lnSpc>
              <a:spcBef>
                <a:spcPct val="0"/>
              </a:spcBef>
            </a:pPr>
            <a:endParaRPr lang="en-US" sz="1331" dirty="0" smtClean="0">
              <a:solidFill>
                <a:srgbClr val="FFFFFF"/>
              </a:solidFill>
              <a:latin typeface="Poppins"/>
              <a:ea typeface="Poppins"/>
              <a:cs typeface="Poppins"/>
              <a:sym typeface="Poppins"/>
            </a:endParaRPr>
          </a:p>
          <a:p>
            <a:pPr algn="just">
              <a:lnSpc>
                <a:spcPts val="1864"/>
              </a:lnSpc>
              <a:spcBef>
                <a:spcPct val="0"/>
              </a:spcBef>
            </a:pPr>
            <a:endParaRPr lang="en-US" sz="1331" dirty="0">
              <a:solidFill>
                <a:srgbClr val="FFFFFF"/>
              </a:solidFill>
              <a:latin typeface="Poppins"/>
              <a:ea typeface="Poppins"/>
              <a:cs typeface="Poppins"/>
              <a:sym typeface="Poppins"/>
            </a:endParaRPr>
          </a:p>
          <a:p>
            <a:pPr algn="just">
              <a:lnSpc>
                <a:spcPts val="1864"/>
              </a:lnSpc>
              <a:spcBef>
                <a:spcPct val="0"/>
              </a:spcBef>
            </a:pPr>
            <a:endParaRPr lang="en-US" sz="1331" dirty="0" smtClean="0">
              <a:solidFill>
                <a:srgbClr val="FFFFFF"/>
              </a:solidFill>
              <a:latin typeface="Poppins"/>
              <a:ea typeface="Poppins"/>
              <a:cs typeface="Poppins"/>
              <a:sym typeface="Poppins"/>
            </a:endParaRPr>
          </a:p>
          <a:p>
            <a:pPr algn="just">
              <a:lnSpc>
                <a:spcPts val="1864"/>
              </a:lnSpc>
              <a:spcBef>
                <a:spcPct val="0"/>
              </a:spcBef>
            </a:pPr>
            <a:endParaRPr lang="en-US" sz="1331" dirty="0">
              <a:solidFill>
                <a:srgbClr val="FFFFFF"/>
              </a:solidFill>
              <a:latin typeface="Poppins"/>
              <a:ea typeface="Poppins"/>
              <a:cs typeface="Poppins"/>
              <a:sym typeface="Poppins"/>
            </a:endParaRPr>
          </a:p>
          <a:p>
            <a:pPr algn="just">
              <a:lnSpc>
                <a:spcPts val="1864"/>
              </a:lnSpc>
              <a:spcBef>
                <a:spcPct val="0"/>
              </a:spcBef>
            </a:pPr>
            <a:endParaRPr lang="en-US" sz="1331" dirty="0" smtClean="0">
              <a:solidFill>
                <a:srgbClr val="FFFFFF"/>
              </a:solidFill>
              <a:latin typeface="Poppins"/>
              <a:ea typeface="Poppins"/>
              <a:cs typeface="Poppins"/>
              <a:sym typeface="Poppins"/>
            </a:endParaRPr>
          </a:p>
          <a:p>
            <a:pPr algn="just">
              <a:lnSpc>
                <a:spcPts val="1864"/>
              </a:lnSpc>
              <a:spcBef>
                <a:spcPct val="0"/>
              </a:spcBef>
            </a:pPr>
            <a:endParaRPr lang="en-US" sz="1331" dirty="0">
              <a:solidFill>
                <a:srgbClr val="FFFFFF"/>
              </a:solidFill>
              <a:latin typeface="Poppins"/>
              <a:ea typeface="Poppins"/>
              <a:cs typeface="Poppins"/>
              <a:sym typeface="Poppins"/>
            </a:endParaRPr>
          </a:p>
          <a:p>
            <a:pPr algn="just">
              <a:lnSpc>
                <a:spcPts val="1864"/>
              </a:lnSpc>
              <a:spcBef>
                <a:spcPct val="0"/>
              </a:spcBef>
            </a:pPr>
            <a:endParaRPr lang="en-US" sz="1331" dirty="0" smtClean="0">
              <a:solidFill>
                <a:srgbClr val="FFFFFF"/>
              </a:solidFill>
              <a:latin typeface="Poppins"/>
              <a:ea typeface="Poppins"/>
              <a:cs typeface="Poppins"/>
              <a:sym typeface="Poppins"/>
            </a:endParaRPr>
          </a:p>
          <a:p>
            <a:pPr algn="just">
              <a:lnSpc>
                <a:spcPts val="1864"/>
              </a:lnSpc>
              <a:spcBef>
                <a:spcPct val="0"/>
              </a:spcBef>
            </a:pPr>
            <a:endParaRPr lang="en-US" sz="1331" dirty="0">
              <a:solidFill>
                <a:srgbClr val="FFFFFF"/>
              </a:solidFill>
              <a:latin typeface="Poppins"/>
              <a:ea typeface="Poppins"/>
              <a:cs typeface="Poppins"/>
              <a:sym typeface="Poppins"/>
            </a:endParaRPr>
          </a:p>
        </p:txBody>
      </p:sp>
      <p:sp>
        <p:nvSpPr>
          <p:cNvPr id="39" name="Freeform 39"/>
          <p:cNvSpPr/>
          <p:nvPr/>
        </p:nvSpPr>
        <p:spPr>
          <a:xfrm>
            <a:off x="14210825" y="2404838"/>
            <a:ext cx="742167" cy="789539"/>
          </a:xfrm>
          <a:custGeom>
            <a:avLst/>
            <a:gdLst/>
            <a:ahLst/>
            <a:cxnLst/>
            <a:rect l="l" t="t" r="r" b="b"/>
            <a:pathLst>
              <a:path w="742167" h="789539">
                <a:moveTo>
                  <a:pt x="0" y="0"/>
                </a:moveTo>
                <a:lnTo>
                  <a:pt x="742167" y="0"/>
                </a:lnTo>
                <a:lnTo>
                  <a:pt x="742167" y="789539"/>
                </a:lnTo>
                <a:lnTo>
                  <a:pt x="0" y="789539"/>
                </a:lnTo>
                <a:lnTo>
                  <a:pt x="0" y="0"/>
                </a:lnTo>
                <a:close/>
              </a:path>
            </a:pathLst>
          </a:custGeom>
          <a:blipFill>
            <a:blip r:embed="rId9">
              <a:extLst>
                <a:ext uri="{96DAC541-7B7A-43D3-8B79-37D633B846F1}">
                  <asvg:svgBlip xmlns:asvg="http://schemas.microsoft.com/office/drawing/2016/SVG/main" xmlns="" r:embed="rId14"/>
                </a:ext>
              </a:extLst>
            </a:blip>
            <a:stretch>
              <a:fillRect/>
            </a:stretch>
          </a:blipFill>
        </p:spPr>
      </p:sp>
      <p:pic>
        <p:nvPicPr>
          <p:cNvPr id="41" name="Pictur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894648" y="0"/>
            <a:ext cx="326000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0" y="0"/>
            <a:ext cx="5170060" cy="6164006"/>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flipH="1" flipV="1">
            <a:off x="14952992" y="6567702"/>
            <a:ext cx="3335008" cy="3976164"/>
          </a:xfrm>
          <a:custGeom>
            <a:avLst/>
            <a:gdLst/>
            <a:ahLst/>
            <a:cxnLst/>
            <a:rect l="l" t="t" r="r" b="b"/>
            <a:pathLst>
              <a:path w="3335008" h="3976164">
                <a:moveTo>
                  <a:pt x="3335008" y="3976164"/>
                </a:moveTo>
                <a:lnTo>
                  <a:pt x="0" y="3976164"/>
                </a:lnTo>
                <a:lnTo>
                  <a:pt x="0" y="0"/>
                </a:lnTo>
                <a:lnTo>
                  <a:pt x="3335008" y="0"/>
                </a:lnTo>
                <a:lnTo>
                  <a:pt x="3335008" y="3976164"/>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rot="-5400000">
            <a:off x="762001" y="2781301"/>
            <a:ext cx="7391400" cy="6781798"/>
          </a:xfrm>
          <a:custGeom>
            <a:avLst/>
            <a:gdLst/>
            <a:ahLst/>
            <a:cxnLst/>
            <a:rect l="l" t="t" r="r" b="b"/>
            <a:pathLst>
              <a:path w="5474663" h="2946364">
                <a:moveTo>
                  <a:pt x="0" y="0"/>
                </a:moveTo>
                <a:lnTo>
                  <a:pt x="5474663" y="0"/>
                </a:lnTo>
                <a:lnTo>
                  <a:pt x="5474663" y="2946364"/>
                </a:lnTo>
                <a:lnTo>
                  <a:pt x="0" y="294636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9" name="Freeform 9"/>
          <p:cNvSpPr/>
          <p:nvPr/>
        </p:nvSpPr>
        <p:spPr>
          <a:xfrm rot="-5400000">
            <a:off x="9649281" y="2971567"/>
            <a:ext cx="7381651" cy="6715814"/>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19" name="Group 19"/>
          <p:cNvGrpSpPr/>
          <p:nvPr/>
        </p:nvGrpSpPr>
        <p:grpSpPr>
          <a:xfrm>
            <a:off x="3694838" y="2567131"/>
            <a:ext cx="1525726" cy="152572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2577244" y="2580453"/>
            <a:ext cx="1525726" cy="152572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TextBox 26"/>
          <p:cNvSpPr txBox="1"/>
          <p:nvPr/>
        </p:nvSpPr>
        <p:spPr>
          <a:xfrm>
            <a:off x="3335008" y="933450"/>
            <a:ext cx="11617984" cy="961802"/>
          </a:xfrm>
          <a:prstGeom prst="rect">
            <a:avLst/>
          </a:prstGeom>
        </p:spPr>
        <p:txBody>
          <a:bodyPr lIns="0" tIns="0" rIns="0" bIns="0" rtlCol="0" anchor="t">
            <a:spAutoFit/>
          </a:bodyPr>
          <a:lstStyle/>
          <a:p>
            <a:pPr algn="ctr">
              <a:lnSpc>
                <a:spcPts val="7456"/>
              </a:lnSpc>
            </a:pPr>
            <a:r>
              <a:rPr lang="en-US" sz="6483" dirty="0" err="1">
                <a:solidFill>
                  <a:srgbClr val="1A1A1A"/>
                </a:solidFill>
                <a:latin typeface="Kollektif Bold"/>
                <a:ea typeface="Kollektif Bold"/>
                <a:cs typeface="Kollektif Bold"/>
                <a:sym typeface="Kollektif Bold"/>
              </a:rPr>
              <a:t>Nos</a:t>
            </a:r>
            <a:r>
              <a:rPr lang="en-US" sz="6483" dirty="0">
                <a:solidFill>
                  <a:srgbClr val="1A1A1A"/>
                </a:solidFill>
                <a:latin typeface="Kollektif Bold"/>
                <a:ea typeface="Kollektif Bold"/>
                <a:cs typeface="Kollektif Bold"/>
                <a:sym typeface="Kollektif Bold"/>
              </a:rPr>
              <a:t> </a:t>
            </a:r>
            <a:r>
              <a:rPr lang="en-US" sz="6483" dirty="0" err="1">
                <a:solidFill>
                  <a:srgbClr val="1A1A1A"/>
                </a:solidFill>
                <a:latin typeface="Kollektif Bold"/>
                <a:ea typeface="Kollektif Bold"/>
                <a:cs typeface="Kollektif Bold"/>
                <a:sym typeface="Kollektif Bold"/>
              </a:rPr>
              <a:t>principales</a:t>
            </a:r>
            <a:r>
              <a:rPr lang="en-US" sz="6483" dirty="0">
                <a:solidFill>
                  <a:srgbClr val="1A1A1A"/>
                </a:solidFill>
                <a:latin typeface="Kollektif Bold"/>
                <a:ea typeface="Kollektif Bold"/>
                <a:cs typeface="Kollektif Bold"/>
                <a:sym typeface="Kollektif Bold"/>
              </a:rPr>
              <a:t> </a:t>
            </a:r>
            <a:r>
              <a:rPr lang="en-US" sz="6483" dirty="0" err="1">
                <a:solidFill>
                  <a:srgbClr val="1A1A1A"/>
                </a:solidFill>
                <a:latin typeface="Kollektif Bold"/>
                <a:ea typeface="Kollektif Bold"/>
                <a:cs typeface="Kollektif Bold"/>
                <a:sym typeface="Kollektif Bold"/>
              </a:rPr>
              <a:t>réalisations</a:t>
            </a:r>
            <a:endParaRPr lang="en-US" sz="6483" dirty="0">
              <a:solidFill>
                <a:srgbClr val="1A1A1A"/>
              </a:solidFill>
              <a:latin typeface="Kollektif Bold"/>
              <a:ea typeface="Kollektif Bold"/>
              <a:cs typeface="Kollektif Bold"/>
              <a:sym typeface="Kollektif Bold"/>
            </a:endParaRPr>
          </a:p>
        </p:txBody>
      </p:sp>
      <p:sp>
        <p:nvSpPr>
          <p:cNvPr id="34" name="TextBox 34"/>
          <p:cNvSpPr txBox="1"/>
          <p:nvPr/>
        </p:nvSpPr>
        <p:spPr>
          <a:xfrm>
            <a:off x="1905000" y="4368432"/>
            <a:ext cx="5029200" cy="3016210"/>
          </a:xfrm>
          <a:prstGeom prst="rect">
            <a:avLst/>
          </a:prstGeom>
        </p:spPr>
        <p:txBody>
          <a:bodyPr wrap="square" lIns="0" tIns="0" rIns="0" bIns="0" rtlCol="0" anchor="t">
            <a:spAutoFit/>
          </a:bodyPr>
          <a:lstStyle/>
          <a:p>
            <a:pPr lvl="0"/>
            <a:r>
              <a:rPr lang="fr-FR" sz="2800" b="1" dirty="0">
                <a:solidFill>
                  <a:schemeClr val="bg1"/>
                </a:solidFill>
              </a:rPr>
              <a:t>Création du corps de métier de logisticien</a:t>
            </a:r>
            <a:r>
              <a:rPr lang="fr-FR" sz="2800" dirty="0">
                <a:solidFill>
                  <a:schemeClr val="bg1"/>
                </a:solidFill>
              </a:rPr>
              <a:t> : </a:t>
            </a:r>
            <a:endParaRPr lang="fr-FR" sz="2800" dirty="0" smtClean="0">
              <a:solidFill>
                <a:schemeClr val="bg1"/>
              </a:solidFill>
            </a:endParaRPr>
          </a:p>
          <a:p>
            <a:pPr lvl="0"/>
            <a:endParaRPr lang="fr-FR" sz="2800" dirty="0">
              <a:solidFill>
                <a:schemeClr val="bg1"/>
              </a:solidFill>
            </a:endParaRPr>
          </a:p>
          <a:p>
            <a:pPr lvl="0"/>
            <a:r>
              <a:rPr lang="fr-FR" sz="2800" dirty="0" smtClean="0">
                <a:solidFill>
                  <a:schemeClr val="bg1"/>
                </a:solidFill>
              </a:rPr>
              <a:t>Actualisation des </a:t>
            </a:r>
            <a:r>
              <a:rPr lang="fr-FR" sz="2800" dirty="0">
                <a:solidFill>
                  <a:schemeClr val="bg1"/>
                </a:solidFill>
              </a:rPr>
              <a:t>documents de plaidoyer (avant-projet de décret, argumentaire et référentiel de compétences et des emplois)</a:t>
            </a:r>
          </a:p>
        </p:txBody>
      </p:sp>
      <p:sp>
        <p:nvSpPr>
          <p:cNvPr id="36" name="TextBox 36"/>
          <p:cNvSpPr txBox="1"/>
          <p:nvPr/>
        </p:nvSpPr>
        <p:spPr>
          <a:xfrm>
            <a:off x="10744200" y="4368433"/>
            <a:ext cx="5181600" cy="4308872"/>
          </a:xfrm>
          <a:prstGeom prst="rect">
            <a:avLst/>
          </a:prstGeom>
        </p:spPr>
        <p:txBody>
          <a:bodyPr wrap="square" lIns="0" tIns="0" rIns="0" bIns="0" rtlCol="0" anchor="t">
            <a:spAutoFit/>
          </a:bodyPr>
          <a:lstStyle/>
          <a:p>
            <a:pPr lvl="0"/>
            <a:r>
              <a:rPr lang="fr-FR" sz="2800" b="1" dirty="0">
                <a:solidFill>
                  <a:schemeClr val="bg1"/>
                </a:solidFill>
              </a:rPr>
              <a:t>Renforcement institutionnel </a:t>
            </a:r>
            <a:endParaRPr lang="fr-FR" sz="2800" b="1" dirty="0" smtClean="0">
              <a:solidFill>
                <a:schemeClr val="bg1"/>
              </a:solidFill>
            </a:endParaRPr>
          </a:p>
          <a:p>
            <a:pPr lvl="0"/>
            <a:endParaRPr lang="fr-FR" sz="2800" dirty="0">
              <a:solidFill>
                <a:schemeClr val="bg1"/>
              </a:solidFill>
            </a:endParaRPr>
          </a:p>
          <a:p>
            <a:pPr marL="457200" lvl="0" indent="-457200">
              <a:buFont typeface="Wingdings" pitchFamily="2" charset="2"/>
              <a:buChar char="q"/>
            </a:pPr>
            <a:r>
              <a:rPr lang="fr-CA" sz="2800" dirty="0">
                <a:solidFill>
                  <a:schemeClr val="bg1"/>
                </a:solidFill>
              </a:rPr>
              <a:t>Renforcement des capacités de l’équipe dirigeante de l’Association sur la gestion administrative et financière</a:t>
            </a:r>
            <a:endParaRPr lang="fr-FR" sz="2800" dirty="0">
              <a:solidFill>
                <a:schemeClr val="bg1"/>
              </a:solidFill>
            </a:endParaRPr>
          </a:p>
          <a:p>
            <a:pPr marL="457200" lvl="0" indent="-457200">
              <a:buFont typeface="Wingdings" pitchFamily="2" charset="2"/>
              <a:buChar char="q"/>
            </a:pPr>
            <a:r>
              <a:rPr lang="fr-CA" sz="2800" dirty="0">
                <a:solidFill>
                  <a:schemeClr val="bg1"/>
                </a:solidFill>
              </a:rPr>
              <a:t>Évaluation du plan stratégique 2010-2020</a:t>
            </a:r>
            <a:endParaRPr lang="fr-FR" sz="2800" dirty="0">
              <a:solidFill>
                <a:schemeClr val="bg1"/>
              </a:solidFill>
            </a:endParaRPr>
          </a:p>
          <a:p>
            <a:pPr marL="457200" lvl="0" indent="-457200">
              <a:buFont typeface="Wingdings" pitchFamily="2" charset="2"/>
              <a:buChar char="q"/>
            </a:pPr>
            <a:r>
              <a:rPr lang="fr-CA" sz="2800" dirty="0">
                <a:solidFill>
                  <a:schemeClr val="bg1"/>
                </a:solidFill>
              </a:rPr>
              <a:t>Élaboration du plan stratégique 2024-2030</a:t>
            </a:r>
            <a:endParaRPr lang="fr-FR" sz="2800" dirty="0">
              <a:solidFill>
                <a:schemeClr val="bg1"/>
              </a:solidFill>
            </a:endParaRPr>
          </a:p>
        </p:txBody>
      </p:sp>
      <p:sp>
        <p:nvSpPr>
          <p:cNvPr id="39" name="Freeform 39"/>
          <p:cNvSpPr/>
          <p:nvPr/>
        </p:nvSpPr>
        <p:spPr>
          <a:xfrm>
            <a:off x="4086618" y="2935225"/>
            <a:ext cx="742167" cy="789539"/>
          </a:xfrm>
          <a:custGeom>
            <a:avLst/>
            <a:gdLst/>
            <a:ahLst/>
            <a:cxnLst/>
            <a:rect l="l" t="t" r="r" b="b"/>
            <a:pathLst>
              <a:path w="742167" h="789539">
                <a:moveTo>
                  <a:pt x="0" y="0"/>
                </a:moveTo>
                <a:lnTo>
                  <a:pt x="742167" y="0"/>
                </a:lnTo>
                <a:lnTo>
                  <a:pt x="742167" y="789539"/>
                </a:lnTo>
                <a:lnTo>
                  <a:pt x="0" y="789539"/>
                </a:lnTo>
                <a:lnTo>
                  <a:pt x="0" y="0"/>
                </a:lnTo>
                <a:close/>
              </a:path>
            </a:pathLst>
          </a:custGeom>
          <a:blipFill>
            <a:blip r:embed="rId7">
              <a:extLst>
                <a:ext uri="{96DAC541-7B7A-43D3-8B79-37D633B846F1}">
                  <asvg:svgBlip xmlns:asvg="http://schemas.microsoft.com/office/drawing/2016/SVG/main" xmlns="" r:embed="rId14"/>
                </a:ext>
              </a:extLst>
            </a:blip>
            <a:stretch>
              <a:fillRect/>
            </a:stretch>
          </a:blipFill>
        </p:spPr>
      </p:sp>
      <p:sp>
        <p:nvSpPr>
          <p:cNvPr id="40" name="Freeform 40"/>
          <p:cNvSpPr/>
          <p:nvPr/>
        </p:nvSpPr>
        <p:spPr>
          <a:xfrm>
            <a:off x="12903078" y="2869235"/>
            <a:ext cx="874058" cy="860948"/>
          </a:xfrm>
          <a:custGeom>
            <a:avLst/>
            <a:gdLst/>
            <a:ahLst/>
            <a:cxnLst/>
            <a:rect l="l" t="t" r="r" b="b"/>
            <a:pathLst>
              <a:path w="874058" h="860948">
                <a:moveTo>
                  <a:pt x="0" y="0"/>
                </a:moveTo>
                <a:lnTo>
                  <a:pt x="874058" y="0"/>
                </a:lnTo>
                <a:lnTo>
                  <a:pt x="874058" y="860947"/>
                </a:lnTo>
                <a:lnTo>
                  <a:pt x="0" y="86094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pic>
        <p:nvPicPr>
          <p:cNvPr id="41" name="Picture 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4894648" y="0"/>
            <a:ext cx="326000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flipV="1">
            <a:off x="0" y="-506963"/>
            <a:ext cx="9500066" cy="10951084"/>
          </a:xfrm>
          <a:custGeom>
            <a:avLst/>
            <a:gdLst/>
            <a:ahLst/>
            <a:cxnLst/>
            <a:rect l="l" t="t" r="r" b="b"/>
            <a:pathLst>
              <a:path w="9500066" h="10951084">
                <a:moveTo>
                  <a:pt x="9500066" y="10951084"/>
                </a:moveTo>
                <a:lnTo>
                  <a:pt x="0" y="10951084"/>
                </a:lnTo>
                <a:lnTo>
                  <a:pt x="0" y="0"/>
                </a:lnTo>
                <a:lnTo>
                  <a:pt x="9500066" y="0"/>
                </a:lnTo>
                <a:lnTo>
                  <a:pt x="9500066" y="10951084"/>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flipV="1">
            <a:off x="-134232" y="2790367"/>
            <a:ext cx="6419586" cy="7653754"/>
          </a:xfrm>
          <a:custGeom>
            <a:avLst/>
            <a:gdLst/>
            <a:ahLst/>
            <a:cxnLst/>
            <a:rect l="l" t="t" r="r" b="b"/>
            <a:pathLst>
              <a:path w="6419586" h="7653754">
                <a:moveTo>
                  <a:pt x="0" y="7653754"/>
                </a:moveTo>
                <a:lnTo>
                  <a:pt x="6419586" y="7653754"/>
                </a:lnTo>
                <a:lnTo>
                  <a:pt x="6419586" y="0"/>
                </a:lnTo>
                <a:lnTo>
                  <a:pt x="0" y="0"/>
                </a:lnTo>
                <a:lnTo>
                  <a:pt x="0" y="7653754"/>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5" name="Group 5"/>
          <p:cNvGrpSpPr/>
          <p:nvPr/>
        </p:nvGrpSpPr>
        <p:grpSpPr>
          <a:xfrm>
            <a:off x="1028700" y="1136372"/>
            <a:ext cx="8014255" cy="801425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grpSp>
        <p:nvGrpSpPr>
          <p:cNvPr id="7" name="Group 7"/>
          <p:cNvGrpSpPr/>
          <p:nvPr/>
        </p:nvGrpSpPr>
        <p:grpSpPr>
          <a:xfrm>
            <a:off x="1160061" y="1267733"/>
            <a:ext cx="7751533" cy="775153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sp>
        <p:nvSpPr>
          <p:cNvPr id="9" name="TextBox 9"/>
          <p:cNvSpPr txBox="1"/>
          <p:nvPr/>
        </p:nvSpPr>
        <p:spPr>
          <a:xfrm>
            <a:off x="9674566" y="923925"/>
            <a:ext cx="7584734" cy="1923604"/>
          </a:xfrm>
          <a:prstGeom prst="rect">
            <a:avLst/>
          </a:prstGeom>
        </p:spPr>
        <p:txBody>
          <a:bodyPr lIns="0" tIns="0" rIns="0" bIns="0" rtlCol="0" anchor="t">
            <a:spAutoFit/>
          </a:bodyPr>
          <a:lstStyle/>
          <a:p>
            <a:pPr algn="l">
              <a:lnSpc>
                <a:spcPts val="7528"/>
              </a:lnSpc>
            </a:pPr>
            <a:endParaRPr lang="en-US" sz="6546" dirty="0" smtClean="0">
              <a:solidFill>
                <a:srgbClr val="1A1A1A"/>
              </a:solidFill>
              <a:latin typeface="Kollektif Bold"/>
              <a:ea typeface="Kollektif Bold"/>
              <a:cs typeface="Kollektif Bold"/>
              <a:sym typeface="Kollektif Bold"/>
            </a:endParaRPr>
          </a:p>
          <a:p>
            <a:pPr algn="l">
              <a:lnSpc>
                <a:spcPts val="7528"/>
              </a:lnSpc>
            </a:pPr>
            <a:r>
              <a:rPr lang="en-US" sz="6546" dirty="0" err="1" smtClean="0">
                <a:solidFill>
                  <a:srgbClr val="1A1A1A"/>
                </a:solidFill>
                <a:latin typeface="Kollektif Bold"/>
                <a:ea typeface="Kollektif Bold"/>
                <a:cs typeface="Kollektif Bold"/>
                <a:sym typeface="Kollektif Bold"/>
              </a:rPr>
              <a:t>Nos</a:t>
            </a:r>
            <a:r>
              <a:rPr lang="en-US" sz="6546" dirty="0" smtClean="0">
                <a:solidFill>
                  <a:srgbClr val="1A1A1A"/>
                </a:solidFill>
                <a:latin typeface="Kollektif Bold"/>
                <a:ea typeface="Kollektif Bold"/>
                <a:cs typeface="Kollektif Bold"/>
                <a:sym typeface="Kollektif Bold"/>
              </a:rPr>
              <a:t> </a:t>
            </a:r>
            <a:r>
              <a:rPr lang="en-US" sz="6546" dirty="0">
                <a:solidFill>
                  <a:srgbClr val="1A1A1A"/>
                </a:solidFill>
                <a:latin typeface="Kollektif Bold"/>
                <a:ea typeface="Kollektif Bold"/>
                <a:cs typeface="Kollektif Bold"/>
                <a:sym typeface="Kollektif Bold"/>
              </a:rPr>
              <a:t>perspectives</a:t>
            </a:r>
          </a:p>
        </p:txBody>
      </p:sp>
      <p:sp>
        <p:nvSpPr>
          <p:cNvPr id="10" name="TextBox 10"/>
          <p:cNvSpPr txBox="1"/>
          <p:nvPr/>
        </p:nvSpPr>
        <p:spPr>
          <a:xfrm>
            <a:off x="9500066" y="3195327"/>
            <a:ext cx="7171705" cy="6540252"/>
          </a:xfrm>
          <a:prstGeom prst="rect">
            <a:avLst/>
          </a:prstGeom>
        </p:spPr>
        <p:txBody>
          <a:bodyPr lIns="0" tIns="0" rIns="0" bIns="0" rtlCol="0" anchor="t">
            <a:spAutoFit/>
          </a:bodyPr>
          <a:lstStyle/>
          <a:p>
            <a:pPr marL="457200" indent="-457200" algn="just">
              <a:lnSpc>
                <a:spcPts val="3400"/>
              </a:lnSpc>
              <a:spcBef>
                <a:spcPct val="0"/>
              </a:spcBef>
              <a:buFont typeface="Wingdings" pitchFamily="2" charset="2"/>
              <a:buChar char="q"/>
            </a:pPr>
            <a:r>
              <a:rPr lang="fr-FR" sz="2800" dirty="0" smtClean="0"/>
              <a:t>Renforcer les capacités des membres par l’organisation </a:t>
            </a:r>
            <a:r>
              <a:rPr lang="fr-FR" sz="2800" dirty="0"/>
              <a:t>de formations </a:t>
            </a:r>
            <a:r>
              <a:rPr lang="fr-FR" sz="2800" dirty="0" smtClean="0"/>
              <a:t>continues</a:t>
            </a:r>
          </a:p>
          <a:p>
            <a:pPr algn="just">
              <a:lnSpc>
                <a:spcPts val="3400"/>
              </a:lnSpc>
              <a:spcBef>
                <a:spcPct val="0"/>
              </a:spcBef>
            </a:pPr>
            <a:endParaRPr lang="fr-FR" sz="2800" dirty="0" smtClean="0"/>
          </a:p>
          <a:p>
            <a:pPr marL="457200" indent="-457200" algn="just">
              <a:lnSpc>
                <a:spcPts val="3400"/>
              </a:lnSpc>
              <a:spcBef>
                <a:spcPct val="0"/>
              </a:spcBef>
              <a:buFont typeface="Wingdings" pitchFamily="2" charset="2"/>
              <a:buChar char="q"/>
            </a:pPr>
            <a:r>
              <a:rPr lang="fr-FR" sz="2800" dirty="0" smtClean="0"/>
              <a:t>Mettre </a:t>
            </a:r>
            <a:r>
              <a:rPr lang="fr-FR" sz="2800" dirty="0"/>
              <a:t>en place </a:t>
            </a:r>
            <a:r>
              <a:rPr lang="fr-FR" sz="2800" dirty="0" smtClean="0"/>
              <a:t>un </a:t>
            </a:r>
            <a:r>
              <a:rPr lang="fr-FR" sz="2800" dirty="0"/>
              <a:t>plan de gestion et de suivi des </a:t>
            </a:r>
            <a:r>
              <a:rPr lang="fr-FR" sz="2800" dirty="0" smtClean="0"/>
              <a:t>membres</a:t>
            </a:r>
          </a:p>
          <a:p>
            <a:pPr algn="just">
              <a:lnSpc>
                <a:spcPts val="3400"/>
              </a:lnSpc>
              <a:spcBef>
                <a:spcPct val="0"/>
              </a:spcBef>
            </a:pPr>
            <a:r>
              <a:rPr lang="fr-FR" sz="2800" dirty="0" smtClean="0"/>
              <a:t> </a:t>
            </a:r>
          </a:p>
          <a:p>
            <a:pPr marL="457200" indent="-457200" algn="just">
              <a:lnSpc>
                <a:spcPts val="3400"/>
              </a:lnSpc>
              <a:spcBef>
                <a:spcPct val="0"/>
              </a:spcBef>
              <a:buFont typeface="Wingdings" pitchFamily="2" charset="2"/>
              <a:buChar char="q"/>
            </a:pPr>
            <a:r>
              <a:rPr lang="fr-FR" sz="2800" dirty="0"/>
              <a:t>Consolider les partenariats en cours et développer de nouveaux partenariats publics ou privés orientés sur des projets </a:t>
            </a:r>
            <a:r>
              <a:rPr lang="fr-FR" sz="2800" dirty="0" smtClean="0"/>
              <a:t>concrets</a:t>
            </a:r>
          </a:p>
          <a:p>
            <a:pPr algn="just">
              <a:lnSpc>
                <a:spcPts val="3400"/>
              </a:lnSpc>
              <a:spcBef>
                <a:spcPct val="0"/>
              </a:spcBef>
            </a:pPr>
            <a:endParaRPr lang="fr-FR" sz="2800" dirty="0" smtClean="0"/>
          </a:p>
          <a:p>
            <a:pPr marL="457200" indent="-457200" algn="just">
              <a:lnSpc>
                <a:spcPts val="3400"/>
              </a:lnSpc>
              <a:spcBef>
                <a:spcPct val="0"/>
              </a:spcBef>
              <a:buFont typeface="Wingdings" pitchFamily="2" charset="2"/>
              <a:buChar char="q"/>
            </a:pPr>
            <a:r>
              <a:rPr lang="fr-FR" sz="2800" dirty="0" smtClean="0"/>
              <a:t>Mettre en place un plan de mobilisation de  </a:t>
            </a:r>
            <a:r>
              <a:rPr lang="fr-FR" sz="2800" dirty="0"/>
              <a:t>ressources </a:t>
            </a:r>
            <a:endParaRPr lang="fr-FR" sz="2800" dirty="0" smtClean="0"/>
          </a:p>
          <a:p>
            <a:pPr algn="just">
              <a:lnSpc>
                <a:spcPts val="3400"/>
              </a:lnSpc>
              <a:spcBef>
                <a:spcPct val="0"/>
              </a:spcBef>
            </a:pPr>
            <a:endParaRPr lang="fr-FR" sz="2800" dirty="0" smtClean="0"/>
          </a:p>
          <a:p>
            <a:pPr marL="457200" lvl="0" indent="-457200" algn="just">
              <a:lnSpc>
                <a:spcPts val="3400"/>
              </a:lnSpc>
              <a:spcBef>
                <a:spcPct val="0"/>
              </a:spcBef>
              <a:buFont typeface="Wingdings" pitchFamily="2" charset="2"/>
              <a:buChar char="q"/>
            </a:pPr>
            <a:r>
              <a:rPr lang="fr-FR" sz="2800" dirty="0"/>
              <a:t>Renforcer l'autonomie financière </a:t>
            </a:r>
          </a:p>
          <a:p>
            <a:pPr algn="just">
              <a:lnSpc>
                <a:spcPts val="3400"/>
              </a:lnSpc>
              <a:spcBef>
                <a:spcPct val="0"/>
              </a:spcBef>
            </a:pPr>
            <a:endParaRPr lang="en-US" sz="2428" dirty="0">
              <a:solidFill>
                <a:srgbClr val="1A1A1A"/>
              </a:solidFill>
              <a:latin typeface="Poppins"/>
              <a:ea typeface="Poppins"/>
              <a:cs typeface="Poppins"/>
              <a:sym typeface="Poppins"/>
            </a:endParaRPr>
          </a:p>
        </p:txBody>
      </p:sp>
      <p:pic>
        <p:nvPicPr>
          <p:cNvPr id="1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894648" y="0"/>
            <a:ext cx="326000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a:off x="13233938" y="-61042"/>
            <a:ext cx="5263612" cy="6275543"/>
          </a:xfrm>
          <a:custGeom>
            <a:avLst/>
            <a:gdLst/>
            <a:ahLst/>
            <a:cxnLst/>
            <a:rect l="l" t="t" r="r" b="b"/>
            <a:pathLst>
              <a:path w="5263612" h="6275543">
                <a:moveTo>
                  <a:pt x="5263612" y="0"/>
                </a:moveTo>
                <a:lnTo>
                  <a:pt x="0" y="0"/>
                </a:lnTo>
                <a:lnTo>
                  <a:pt x="0" y="6275542"/>
                </a:lnTo>
                <a:lnTo>
                  <a:pt x="5263612" y="6275542"/>
                </a:lnTo>
                <a:lnTo>
                  <a:pt x="5263612"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8376760" y="1158031"/>
            <a:ext cx="8471366" cy="9765263"/>
          </a:xfrm>
          <a:custGeom>
            <a:avLst/>
            <a:gdLst/>
            <a:ahLst/>
            <a:cxnLst/>
            <a:rect l="l" t="t" r="r" b="b"/>
            <a:pathLst>
              <a:path w="8471366" h="9765263">
                <a:moveTo>
                  <a:pt x="0" y="0"/>
                </a:moveTo>
                <a:lnTo>
                  <a:pt x="8471365" y="0"/>
                </a:lnTo>
                <a:lnTo>
                  <a:pt x="8471365" y="9765263"/>
                </a:lnTo>
                <a:lnTo>
                  <a:pt x="0" y="976526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5" name="Group 5"/>
          <p:cNvGrpSpPr/>
          <p:nvPr/>
        </p:nvGrpSpPr>
        <p:grpSpPr>
          <a:xfrm>
            <a:off x="11227250" y="1724568"/>
            <a:ext cx="6812785" cy="681278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grpSp>
        <p:nvGrpSpPr>
          <p:cNvPr id="7" name="Group 7"/>
          <p:cNvGrpSpPr/>
          <p:nvPr/>
        </p:nvGrpSpPr>
        <p:grpSpPr>
          <a:xfrm>
            <a:off x="11338918" y="1836236"/>
            <a:ext cx="6589450" cy="658945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sp>
        <p:nvSpPr>
          <p:cNvPr id="11" name="Freeform 11"/>
          <p:cNvSpPr/>
          <p:nvPr/>
        </p:nvSpPr>
        <p:spPr>
          <a:xfrm>
            <a:off x="681069" y="5344523"/>
            <a:ext cx="696139" cy="696139"/>
          </a:xfrm>
          <a:custGeom>
            <a:avLst/>
            <a:gdLst/>
            <a:ahLst/>
            <a:cxnLst/>
            <a:rect l="l" t="t" r="r" b="b"/>
            <a:pathLst>
              <a:path w="696139" h="696139">
                <a:moveTo>
                  <a:pt x="0" y="0"/>
                </a:moveTo>
                <a:lnTo>
                  <a:pt x="696139" y="0"/>
                </a:lnTo>
                <a:lnTo>
                  <a:pt x="696139" y="696139"/>
                </a:lnTo>
                <a:lnTo>
                  <a:pt x="0" y="696139"/>
                </a:lnTo>
                <a:lnTo>
                  <a:pt x="0" y="0"/>
                </a:lnTo>
                <a:close/>
              </a:path>
            </a:pathLst>
          </a:custGeom>
          <a:blipFill>
            <a:blip r:embed="rId8">
              <a:extLst>
                <a:ext uri="{96DAC541-7B7A-43D3-8B79-37D633B846F1}">
                  <asvg:svgBlip xmlns:asvg="http://schemas.microsoft.com/office/drawing/2016/SVG/main" xmlns="" r:embed="rId13"/>
                </a:ext>
              </a:extLst>
            </a:blip>
            <a:stretch>
              <a:fillRect/>
            </a:stretch>
          </a:blipFill>
        </p:spPr>
      </p:sp>
      <p:sp>
        <p:nvSpPr>
          <p:cNvPr id="12" name="Freeform 12"/>
          <p:cNvSpPr/>
          <p:nvPr/>
        </p:nvSpPr>
        <p:spPr>
          <a:xfrm>
            <a:off x="633336" y="6557561"/>
            <a:ext cx="697016" cy="697016"/>
          </a:xfrm>
          <a:custGeom>
            <a:avLst/>
            <a:gdLst/>
            <a:ahLst/>
            <a:cxnLst/>
            <a:rect l="l" t="t" r="r" b="b"/>
            <a:pathLst>
              <a:path w="697016" h="697016">
                <a:moveTo>
                  <a:pt x="0" y="0"/>
                </a:moveTo>
                <a:lnTo>
                  <a:pt x="697016" y="0"/>
                </a:lnTo>
                <a:lnTo>
                  <a:pt x="697016" y="697016"/>
                </a:lnTo>
                <a:lnTo>
                  <a:pt x="0" y="697016"/>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TextBox 14"/>
          <p:cNvSpPr txBox="1"/>
          <p:nvPr/>
        </p:nvSpPr>
        <p:spPr>
          <a:xfrm>
            <a:off x="1028700" y="2952086"/>
            <a:ext cx="7457520" cy="1522853"/>
          </a:xfrm>
          <a:prstGeom prst="rect">
            <a:avLst/>
          </a:prstGeom>
        </p:spPr>
        <p:txBody>
          <a:bodyPr lIns="0" tIns="0" rIns="0" bIns="0" rtlCol="0" anchor="t">
            <a:spAutoFit/>
          </a:bodyPr>
          <a:lstStyle/>
          <a:p>
            <a:pPr algn="l">
              <a:lnSpc>
                <a:spcPts val="13974"/>
              </a:lnSpc>
              <a:spcBef>
                <a:spcPct val="0"/>
              </a:spcBef>
            </a:pPr>
            <a:r>
              <a:rPr lang="en-US" sz="6600" dirty="0" err="1">
                <a:solidFill>
                  <a:srgbClr val="1A1A1A"/>
                </a:solidFill>
                <a:latin typeface="Kollektif Bold"/>
                <a:ea typeface="Kollektif Bold"/>
                <a:cs typeface="Kollektif Bold"/>
                <a:sym typeface="Kollektif Bold"/>
              </a:rPr>
              <a:t>Contacter</a:t>
            </a:r>
            <a:r>
              <a:rPr lang="en-US" sz="6600" dirty="0">
                <a:solidFill>
                  <a:srgbClr val="1A1A1A"/>
                </a:solidFill>
                <a:latin typeface="Kollektif Bold"/>
                <a:ea typeface="Kollektif Bold"/>
                <a:cs typeface="Kollektif Bold"/>
                <a:sym typeface="Kollektif Bold"/>
              </a:rPr>
              <a:t> nous:</a:t>
            </a:r>
          </a:p>
        </p:txBody>
      </p:sp>
      <p:sp>
        <p:nvSpPr>
          <p:cNvPr id="15" name="TextBox 15"/>
          <p:cNvSpPr txBox="1"/>
          <p:nvPr/>
        </p:nvSpPr>
        <p:spPr>
          <a:xfrm>
            <a:off x="1648282" y="6597927"/>
            <a:ext cx="6837938" cy="551433"/>
          </a:xfrm>
          <a:prstGeom prst="rect">
            <a:avLst/>
          </a:prstGeom>
        </p:spPr>
        <p:txBody>
          <a:bodyPr wrap="square" lIns="0" tIns="0" rIns="0" bIns="0" rtlCol="0" anchor="t">
            <a:spAutoFit/>
          </a:bodyPr>
          <a:lstStyle/>
          <a:p>
            <a:pPr algn="l">
              <a:lnSpc>
                <a:spcPts val="4334"/>
              </a:lnSpc>
            </a:pPr>
            <a:r>
              <a:rPr lang="en-US" sz="3524" dirty="0" smtClean="0">
                <a:solidFill>
                  <a:srgbClr val="1A1A1A"/>
                </a:solidFill>
                <a:latin typeface="Poppins"/>
                <a:ea typeface="Poppins"/>
                <a:cs typeface="Poppins"/>
                <a:sym typeface="Poppins"/>
              </a:rPr>
              <a:t>aslob2007@yahoo.fr</a:t>
            </a:r>
            <a:endParaRPr lang="en-US" sz="3524" dirty="0">
              <a:solidFill>
                <a:srgbClr val="1A1A1A"/>
              </a:solidFill>
              <a:latin typeface="Poppins"/>
              <a:ea typeface="Poppins"/>
              <a:cs typeface="Poppins"/>
              <a:sym typeface="Poppins"/>
            </a:endParaRPr>
          </a:p>
        </p:txBody>
      </p:sp>
      <p:sp>
        <p:nvSpPr>
          <p:cNvPr id="16" name="TextBox 16"/>
          <p:cNvSpPr txBox="1"/>
          <p:nvPr/>
        </p:nvSpPr>
        <p:spPr>
          <a:xfrm>
            <a:off x="1585219" y="5408705"/>
            <a:ext cx="5515009" cy="551433"/>
          </a:xfrm>
          <a:prstGeom prst="rect">
            <a:avLst/>
          </a:prstGeom>
        </p:spPr>
        <p:txBody>
          <a:bodyPr wrap="square" lIns="0" tIns="0" rIns="0" bIns="0" rtlCol="0" anchor="t">
            <a:spAutoFit/>
          </a:bodyPr>
          <a:lstStyle/>
          <a:p>
            <a:pPr algn="l">
              <a:lnSpc>
                <a:spcPts val="4334"/>
              </a:lnSpc>
            </a:pPr>
            <a:r>
              <a:rPr lang="en-US" sz="3524" dirty="0">
                <a:solidFill>
                  <a:srgbClr val="1A1A1A"/>
                </a:solidFill>
                <a:latin typeface="Poppins"/>
                <a:ea typeface="Poppins"/>
                <a:cs typeface="Poppins"/>
                <a:sym typeface="Poppins"/>
              </a:rPr>
              <a:t>+</a:t>
            </a:r>
            <a:r>
              <a:rPr lang="en-US" sz="3524" dirty="0" smtClean="0">
                <a:solidFill>
                  <a:srgbClr val="1A1A1A"/>
                </a:solidFill>
                <a:latin typeface="Poppins"/>
                <a:ea typeface="Poppins"/>
                <a:cs typeface="Poppins"/>
                <a:sym typeface="Poppins"/>
              </a:rPr>
              <a:t>22967240202/61410659</a:t>
            </a:r>
            <a:endParaRPr lang="en-US" sz="3524" dirty="0">
              <a:solidFill>
                <a:srgbClr val="1A1A1A"/>
              </a:solidFill>
              <a:latin typeface="Poppins"/>
              <a:ea typeface="Poppins"/>
              <a:cs typeface="Poppins"/>
              <a:sym typeface="Poppins"/>
            </a:endParaRPr>
          </a:p>
        </p:txBody>
      </p:sp>
      <p:sp>
        <p:nvSpPr>
          <p:cNvPr id="17" name="TextBox 17"/>
          <p:cNvSpPr txBox="1"/>
          <p:nvPr/>
        </p:nvSpPr>
        <p:spPr>
          <a:xfrm>
            <a:off x="1648282" y="7696612"/>
            <a:ext cx="6995346" cy="551433"/>
          </a:xfrm>
          <a:prstGeom prst="rect">
            <a:avLst/>
          </a:prstGeom>
        </p:spPr>
        <p:txBody>
          <a:bodyPr wrap="square" lIns="0" tIns="0" rIns="0" bIns="0" rtlCol="0" anchor="t">
            <a:spAutoFit/>
          </a:bodyPr>
          <a:lstStyle/>
          <a:p>
            <a:pPr algn="l">
              <a:lnSpc>
                <a:spcPts val="4334"/>
              </a:lnSpc>
            </a:pPr>
            <a:r>
              <a:rPr lang="en-US" sz="3524" dirty="0" smtClean="0">
                <a:solidFill>
                  <a:srgbClr val="1A1A1A"/>
                </a:solidFill>
                <a:latin typeface="Poppins"/>
                <a:ea typeface="Poppins"/>
                <a:cs typeface="Poppins"/>
                <a:sym typeface="Poppins"/>
              </a:rPr>
              <a:t>speroaffo5@</a:t>
            </a:r>
            <a:r>
              <a:rPr lang="en-US" sz="3524" dirty="0" smtClean="0">
                <a:solidFill>
                  <a:srgbClr val="1A1A1A"/>
                </a:solidFill>
                <a:latin typeface="Poppins"/>
                <a:ea typeface="Poppins"/>
                <a:cs typeface="Poppins"/>
                <a:sym typeface="Poppins"/>
              </a:rPr>
              <a:t>gmail.com</a:t>
            </a:r>
            <a:endParaRPr lang="en-US" sz="3524" dirty="0">
              <a:solidFill>
                <a:srgbClr val="1A1A1A"/>
              </a:solidFill>
              <a:latin typeface="Poppins"/>
              <a:ea typeface="Poppins"/>
              <a:cs typeface="Poppins"/>
              <a:sym typeface="Poppins"/>
            </a:endParaRPr>
          </a:p>
        </p:txBody>
      </p:sp>
      <p:pic>
        <p:nvPicPr>
          <p:cNvPr id="18"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81000" y="876300"/>
            <a:ext cx="7848600" cy="207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reeform 12"/>
          <p:cNvSpPr/>
          <p:nvPr/>
        </p:nvSpPr>
        <p:spPr>
          <a:xfrm>
            <a:off x="633336" y="7666935"/>
            <a:ext cx="697016" cy="697016"/>
          </a:xfrm>
          <a:custGeom>
            <a:avLst/>
            <a:gdLst/>
            <a:ahLst/>
            <a:cxnLst/>
            <a:rect l="l" t="t" r="r" b="b"/>
            <a:pathLst>
              <a:path w="697016" h="697016">
                <a:moveTo>
                  <a:pt x="0" y="0"/>
                </a:moveTo>
                <a:lnTo>
                  <a:pt x="697016" y="0"/>
                </a:lnTo>
                <a:lnTo>
                  <a:pt x="697016" y="697016"/>
                </a:lnTo>
                <a:lnTo>
                  <a:pt x="0" y="697016"/>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905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a:off x="13233938" y="-61042"/>
            <a:ext cx="5263612" cy="6275543"/>
          </a:xfrm>
          <a:custGeom>
            <a:avLst/>
            <a:gdLst/>
            <a:ahLst/>
            <a:cxnLst/>
            <a:rect l="l" t="t" r="r" b="b"/>
            <a:pathLst>
              <a:path w="5263612" h="6275543">
                <a:moveTo>
                  <a:pt x="5263612" y="0"/>
                </a:moveTo>
                <a:lnTo>
                  <a:pt x="0" y="0"/>
                </a:lnTo>
                <a:lnTo>
                  <a:pt x="0" y="6275542"/>
                </a:lnTo>
                <a:lnTo>
                  <a:pt x="5263612" y="6275542"/>
                </a:lnTo>
                <a:lnTo>
                  <a:pt x="5263612"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8368877" y="460695"/>
            <a:ext cx="8471366" cy="9765263"/>
          </a:xfrm>
          <a:custGeom>
            <a:avLst/>
            <a:gdLst/>
            <a:ahLst/>
            <a:cxnLst/>
            <a:rect l="l" t="t" r="r" b="b"/>
            <a:pathLst>
              <a:path w="8471366" h="9765263">
                <a:moveTo>
                  <a:pt x="0" y="0"/>
                </a:moveTo>
                <a:lnTo>
                  <a:pt x="8471365" y="0"/>
                </a:lnTo>
                <a:lnTo>
                  <a:pt x="8471365" y="9765263"/>
                </a:lnTo>
                <a:lnTo>
                  <a:pt x="0" y="976526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5" name="Group 5"/>
          <p:cNvGrpSpPr/>
          <p:nvPr/>
        </p:nvGrpSpPr>
        <p:grpSpPr>
          <a:xfrm>
            <a:off x="11227250" y="1724568"/>
            <a:ext cx="6812785" cy="681278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grpSp>
        <p:nvGrpSpPr>
          <p:cNvPr id="7" name="Group 7"/>
          <p:cNvGrpSpPr/>
          <p:nvPr/>
        </p:nvGrpSpPr>
        <p:grpSpPr>
          <a:xfrm>
            <a:off x="11338918" y="1836236"/>
            <a:ext cx="6589450" cy="658945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sp>
        <p:nvSpPr>
          <p:cNvPr id="14" name="TextBox 14"/>
          <p:cNvSpPr txBox="1"/>
          <p:nvPr/>
        </p:nvSpPr>
        <p:spPr>
          <a:xfrm>
            <a:off x="762000" y="4152901"/>
            <a:ext cx="7755751" cy="3350404"/>
          </a:xfrm>
          <a:prstGeom prst="rect">
            <a:avLst/>
          </a:prstGeom>
        </p:spPr>
        <p:txBody>
          <a:bodyPr wrap="square" lIns="0" tIns="0" rIns="0" bIns="0" rtlCol="0" anchor="t">
            <a:spAutoFit/>
          </a:bodyPr>
          <a:lstStyle/>
          <a:p>
            <a:pPr algn="ctr">
              <a:lnSpc>
                <a:spcPts val="13974"/>
              </a:lnSpc>
              <a:spcBef>
                <a:spcPct val="0"/>
              </a:spcBef>
            </a:pPr>
            <a:r>
              <a:rPr lang="en-US" sz="7200" b="1" dirty="0" smtClean="0">
                <a:solidFill>
                  <a:srgbClr val="1A1A1A"/>
                </a:solidFill>
                <a:latin typeface="Bookman Old Style" pitchFamily="18" charset="0"/>
                <a:ea typeface="Kollektif Bold"/>
                <a:cs typeface="Kollektif Bold"/>
                <a:sym typeface="Kollektif Bold"/>
              </a:rPr>
              <a:t>Merci pour </a:t>
            </a:r>
            <a:r>
              <a:rPr lang="en-US" sz="7200" b="1" dirty="0" err="1" smtClean="0">
                <a:solidFill>
                  <a:srgbClr val="1A1A1A"/>
                </a:solidFill>
                <a:latin typeface="Bookman Old Style" pitchFamily="18" charset="0"/>
                <a:ea typeface="Kollektif Bold"/>
                <a:cs typeface="Kollektif Bold"/>
                <a:sym typeface="Kollektif Bold"/>
              </a:rPr>
              <a:t>votre</a:t>
            </a:r>
            <a:r>
              <a:rPr lang="en-US" sz="7200" b="1" dirty="0" smtClean="0">
                <a:solidFill>
                  <a:srgbClr val="1A1A1A"/>
                </a:solidFill>
                <a:latin typeface="Bookman Old Style" pitchFamily="18" charset="0"/>
                <a:ea typeface="Kollektif Bold"/>
                <a:cs typeface="Kollektif Bold"/>
                <a:sym typeface="Kollektif Bold"/>
              </a:rPr>
              <a:t> attention</a:t>
            </a:r>
            <a:endParaRPr lang="en-US" sz="7200" b="1" dirty="0">
              <a:solidFill>
                <a:srgbClr val="1A1A1A"/>
              </a:solidFill>
              <a:latin typeface="Bookman Old Style" pitchFamily="18" charset="0"/>
              <a:ea typeface="Kollektif Bold"/>
              <a:cs typeface="Kollektif Bold"/>
              <a:sym typeface="Kollektif Bold"/>
            </a:endParaRPr>
          </a:p>
        </p:txBody>
      </p:sp>
      <p:pic>
        <p:nvPicPr>
          <p:cNvPr id="18"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876300"/>
            <a:ext cx="7848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6096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5989</TotalTime>
  <Words>500</Words>
  <Application>Microsoft Office PowerPoint</Application>
  <PresentationFormat>Personnalisé</PresentationFormat>
  <Paragraphs>104</Paragraphs>
  <Slides>10</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10</vt:i4>
      </vt:variant>
    </vt:vector>
  </HeadingPairs>
  <TitlesOfParts>
    <vt:vector size="19" baseType="lpstr">
      <vt:lpstr>Arial</vt:lpstr>
      <vt:lpstr>Kollektif Bold</vt:lpstr>
      <vt:lpstr>Poppins</vt:lpstr>
      <vt:lpstr>Calibri</vt:lpstr>
      <vt:lpstr>Bookman Old Style</vt:lpstr>
      <vt:lpstr>Myriad Pro Semi bold</vt:lpstr>
      <vt:lpstr>Wingdings</vt:lpstr>
      <vt:lpstr>Times New Roman</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Blue Modern Management Development Presentation</dc:title>
  <dc:creator>PSSP BENIN</dc:creator>
  <cp:lastModifiedBy>PSSP BENIN</cp:lastModifiedBy>
  <cp:revision>29</cp:revision>
  <dcterms:created xsi:type="dcterms:W3CDTF">2006-08-16T00:00:00Z</dcterms:created>
  <dcterms:modified xsi:type="dcterms:W3CDTF">2024-09-11T06:35:44Z</dcterms:modified>
  <dc:identifier>DAGOgJufzEA</dc:identifier>
</cp:coreProperties>
</file>