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</p:sldMasterIdLst>
  <p:notesMasterIdLst>
    <p:notesMasterId r:id="rId29"/>
  </p:notesMasterIdLst>
  <p:sldIdLst>
    <p:sldId id="256" r:id="rId6"/>
    <p:sldId id="313" r:id="rId7"/>
    <p:sldId id="259" r:id="rId8"/>
    <p:sldId id="293" r:id="rId9"/>
    <p:sldId id="290" r:id="rId10"/>
    <p:sldId id="261" r:id="rId11"/>
    <p:sldId id="289" r:id="rId12"/>
    <p:sldId id="264" r:id="rId13"/>
    <p:sldId id="278" r:id="rId14"/>
    <p:sldId id="294" r:id="rId15"/>
    <p:sldId id="295" r:id="rId16"/>
    <p:sldId id="285" r:id="rId17"/>
    <p:sldId id="300" r:id="rId18"/>
    <p:sldId id="257" r:id="rId19"/>
    <p:sldId id="301" r:id="rId20"/>
    <p:sldId id="305" r:id="rId21"/>
    <p:sldId id="307" r:id="rId22"/>
    <p:sldId id="306" r:id="rId23"/>
    <p:sldId id="308" r:id="rId24"/>
    <p:sldId id="309" r:id="rId25"/>
    <p:sldId id="310" r:id="rId26"/>
    <p:sldId id="311" r:id="rId27"/>
    <p:sldId id="31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78E104-BACE-15D9-D3C4-F84E91FCEB6B}" name="Thurow,Aishling" initials="Th" userId="S::athurow@msh.org::10beea92-e4fe-431e-a36a-1c81192cab88" providerId="AD"/>
  <p188:author id="{3AB3174C-7D67-3D41-3D25-E9DBA5CE2E12}" name="Saint Firmin,Patrick Pascal" initials="SFP" userId="S::psaintfirmin@msh.org::3778bd06-cea3-4346-b301-422a3bf4eec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en,Regine (Alexandra)" initials="E(" lastIdx="5" clrIdx="0">
    <p:extLst>
      <p:ext uri="{19B8F6BF-5375-455C-9EA6-DF929625EA0E}">
        <p15:presenceInfo xmlns:p15="http://schemas.microsoft.com/office/powerpoint/2012/main" userId="S-1-5-21-842925246-152049171-1177238915-30578" providerId="AD"/>
      </p:ext>
    </p:extLst>
  </p:cmAuthor>
  <p:cmAuthor id="2" name="Thurow,Aishling" initials="Th" lastIdx="16" clrIdx="1">
    <p:extLst>
      <p:ext uri="{19B8F6BF-5375-455C-9EA6-DF929625EA0E}">
        <p15:presenceInfo xmlns:p15="http://schemas.microsoft.com/office/powerpoint/2012/main" userId="S::athurow@msh.org::10beea92-e4fe-431e-a36a-1c81192cab88" providerId="AD"/>
      </p:ext>
    </p:extLst>
  </p:cmAuthor>
  <p:cmAuthor id="3" name="Kinnicutt,Eleonora" initials="Ki" lastIdx="8" clrIdx="2">
    <p:extLst>
      <p:ext uri="{19B8F6BF-5375-455C-9EA6-DF929625EA0E}">
        <p15:presenceInfo xmlns:p15="http://schemas.microsoft.com/office/powerpoint/2012/main" userId="S::ekinnicutt@msh.org::7e385916-5f90-4044-81e1-e66d83a10cf4" providerId="AD"/>
      </p:ext>
    </p:extLst>
  </p:cmAuthor>
  <p:cmAuthor id="4" name="Emilien,Regine (Alexandra)" initials="E( [2]" lastIdx="2" clrIdx="3">
    <p:extLst>
      <p:ext uri="{19B8F6BF-5375-455C-9EA6-DF929625EA0E}">
        <p15:presenceInfo xmlns:p15="http://schemas.microsoft.com/office/powerpoint/2012/main" userId="S::remilien@msh.org::2f216eed-5ff0-4c4b-be2c-bc5c5870435f" providerId="AD"/>
      </p:ext>
    </p:extLst>
  </p:cmAuthor>
  <p:cmAuthor id="5" name="Sounouvou,Romaric" initials="So" lastIdx="1" clrIdx="4">
    <p:extLst>
      <p:ext uri="{19B8F6BF-5375-455C-9EA6-DF929625EA0E}">
        <p15:presenceInfo xmlns:p15="http://schemas.microsoft.com/office/powerpoint/2012/main" userId="S::rsounouvou@msh.org::1c40caa2-32e7-4f30-927a-909159555f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2B4D4-05E9-470F-9BCA-0AD010EB21C0}" v="6" dt="2024-09-12T11:06:02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47" autoAdjust="0"/>
  </p:normalViewPr>
  <p:slideViewPr>
    <p:cSldViewPr snapToGrid="0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nouvou,Romaric" userId="1c40caa2-32e7-4f30-927a-909159555fcf" providerId="ADAL" clId="{5FC2B4D4-05E9-470F-9BCA-0AD010EB21C0}"/>
    <pc:docChg chg="custSel delSld modSld">
      <pc:chgData name="Sounouvou,Romaric" userId="1c40caa2-32e7-4f30-927a-909159555fcf" providerId="ADAL" clId="{5FC2B4D4-05E9-470F-9BCA-0AD010EB21C0}" dt="2024-09-12T11:13:00.312" v="785" actId="20577"/>
      <pc:docMkLst>
        <pc:docMk/>
      </pc:docMkLst>
      <pc:sldChg chg="modSp mod">
        <pc:chgData name="Sounouvou,Romaric" userId="1c40caa2-32e7-4f30-927a-909159555fcf" providerId="ADAL" clId="{5FC2B4D4-05E9-470F-9BCA-0AD010EB21C0}" dt="2024-09-12T10:52:31.418" v="262" actId="108"/>
        <pc:sldMkLst>
          <pc:docMk/>
          <pc:sldMk cId="0" sldId="259"/>
        </pc:sldMkLst>
        <pc:spChg chg="mod">
          <ac:chgData name="Sounouvou,Romaric" userId="1c40caa2-32e7-4f30-927a-909159555fcf" providerId="ADAL" clId="{5FC2B4D4-05E9-470F-9BCA-0AD010EB21C0}" dt="2024-09-12T10:50:20.176" v="62" actId="20577"/>
          <ac:spMkLst>
            <pc:docMk/>
            <pc:sldMk cId="0" sldId="259"/>
            <ac:spMk id="149" creationId="{00000000-0000-0000-0000-000000000000}"/>
          </ac:spMkLst>
        </pc:spChg>
        <pc:spChg chg="mod">
          <ac:chgData name="Sounouvou,Romaric" userId="1c40caa2-32e7-4f30-927a-909159555fcf" providerId="ADAL" clId="{5FC2B4D4-05E9-470F-9BCA-0AD010EB21C0}" dt="2024-09-12T10:52:31.418" v="262" actId="108"/>
          <ac:spMkLst>
            <pc:docMk/>
            <pc:sldMk cId="0" sldId="259"/>
            <ac:spMk id="150" creationId="{00000000-0000-0000-0000-000000000000}"/>
          </ac:spMkLst>
        </pc:spChg>
      </pc:sldChg>
      <pc:sldChg chg="modSp mod">
        <pc:chgData name="Sounouvou,Romaric" userId="1c40caa2-32e7-4f30-927a-909159555fcf" providerId="ADAL" clId="{5FC2B4D4-05E9-470F-9BCA-0AD010EB21C0}" dt="2024-09-12T11:04:43.942" v="672" actId="20577"/>
        <pc:sldMkLst>
          <pc:docMk/>
          <pc:sldMk cId="0" sldId="261"/>
        </pc:sldMkLst>
        <pc:spChg chg="mod">
          <ac:chgData name="Sounouvou,Romaric" userId="1c40caa2-32e7-4f30-927a-909159555fcf" providerId="ADAL" clId="{5FC2B4D4-05E9-470F-9BCA-0AD010EB21C0}" dt="2024-09-12T10:55:55.682" v="387" actId="20577"/>
          <ac:spMkLst>
            <pc:docMk/>
            <pc:sldMk cId="0" sldId="261"/>
            <ac:spMk id="2" creationId="{1D90227B-5DCC-A00E-6C7D-C17CE9A0FAF1}"/>
          </ac:spMkLst>
        </pc:spChg>
        <pc:spChg chg="mod">
          <ac:chgData name="Sounouvou,Romaric" userId="1c40caa2-32e7-4f30-927a-909159555fcf" providerId="ADAL" clId="{5FC2B4D4-05E9-470F-9BCA-0AD010EB21C0}" dt="2024-09-12T10:57:10.923" v="462" actId="20577"/>
          <ac:spMkLst>
            <pc:docMk/>
            <pc:sldMk cId="0" sldId="261"/>
            <ac:spMk id="3" creationId="{E2F04D4C-A7A5-D008-4862-9EF51E483019}"/>
          </ac:spMkLst>
        </pc:spChg>
        <pc:spChg chg="mod">
          <ac:chgData name="Sounouvou,Romaric" userId="1c40caa2-32e7-4f30-927a-909159555fcf" providerId="ADAL" clId="{5FC2B4D4-05E9-470F-9BCA-0AD010EB21C0}" dt="2024-09-12T10:58:52.836" v="542" actId="6549"/>
          <ac:spMkLst>
            <pc:docMk/>
            <pc:sldMk cId="0" sldId="261"/>
            <ac:spMk id="4" creationId="{2FEE6366-5C49-24F8-43DE-AC1DF8A0AFBE}"/>
          </ac:spMkLst>
        </pc:spChg>
        <pc:spChg chg="mod">
          <ac:chgData name="Sounouvou,Romaric" userId="1c40caa2-32e7-4f30-927a-909159555fcf" providerId="ADAL" clId="{5FC2B4D4-05E9-470F-9BCA-0AD010EB21C0}" dt="2024-09-12T11:04:43.942" v="672" actId="20577"/>
          <ac:spMkLst>
            <pc:docMk/>
            <pc:sldMk cId="0" sldId="261"/>
            <ac:spMk id="172" creationId="{00000000-0000-0000-0000-000000000000}"/>
          </ac:spMkLst>
        </pc:spChg>
      </pc:sldChg>
      <pc:sldChg chg="modSp mod">
        <pc:chgData name="Sounouvou,Romaric" userId="1c40caa2-32e7-4f30-927a-909159555fcf" providerId="ADAL" clId="{5FC2B4D4-05E9-470F-9BCA-0AD010EB21C0}" dt="2024-09-12T11:06:02.341" v="701"/>
        <pc:sldMkLst>
          <pc:docMk/>
          <pc:sldMk cId="0" sldId="264"/>
        </pc:sldMkLst>
        <pc:spChg chg="mod">
          <ac:chgData name="Sounouvou,Romaric" userId="1c40caa2-32e7-4f30-927a-909159555fcf" providerId="ADAL" clId="{5FC2B4D4-05E9-470F-9BCA-0AD010EB21C0}" dt="2024-09-12T10:46:44.492" v="27" actId="20577"/>
          <ac:spMkLst>
            <pc:docMk/>
            <pc:sldMk cId="0" sldId="264"/>
            <ac:spMk id="6" creationId="{224C24D1-EC49-CE70-6650-47ED2209C78D}"/>
          </ac:spMkLst>
        </pc:spChg>
        <pc:spChg chg="mod">
          <ac:chgData name="Sounouvou,Romaric" userId="1c40caa2-32e7-4f30-927a-909159555fcf" providerId="ADAL" clId="{5FC2B4D4-05E9-470F-9BCA-0AD010EB21C0}" dt="2024-09-12T11:06:02.341" v="701"/>
          <ac:spMkLst>
            <pc:docMk/>
            <pc:sldMk cId="0" sldId="264"/>
            <ac:spMk id="202" creationId="{00000000-0000-0000-0000-000000000000}"/>
          </ac:spMkLst>
        </pc:spChg>
      </pc:sldChg>
      <pc:sldChg chg="modSp mod">
        <pc:chgData name="Sounouvou,Romaric" userId="1c40caa2-32e7-4f30-927a-909159555fcf" providerId="ADAL" clId="{5FC2B4D4-05E9-470F-9BCA-0AD010EB21C0}" dt="2024-09-12T11:09:43.007" v="777" actId="20577"/>
        <pc:sldMkLst>
          <pc:docMk/>
          <pc:sldMk cId="1272344228" sldId="278"/>
        </pc:sldMkLst>
        <pc:spChg chg="mod">
          <ac:chgData name="Sounouvou,Romaric" userId="1c40caa2-32e7-4f30-927a-909159555fcf" providerId="ADAL" clId="{5FC2B4D4-05E9-470F-9BCA-0AD010EB21C0}" dt="2024-09-12T11:09:43.007" v="777" actId="20577"/>
          <ac:spMkLst>
            <pc:docMk/>
            <pc:sldMk cId="1272344228" sldId="278"/>
            <ac:spMk id="11" creationId="{80E5A3EA-231A-C9FE-422B-F47B719EEEE9}"/>
          </ac:spMkLst>
        </pc:spChg>
        <pc:spChg chg="mod">
          <ac:chgData name="Sounouvou,Romaric" userId="1c40caa2-32e7-4f30-927a-909159555fcf" providerId="ADAL" clId="{5FC2B4D4-05E9-470F-9BCA-0AD010EB21C0}" dt="2024-09-12T11:06:33.918" v="718" actId="20577"/>
          <ac:spMkLst>
            <pc:docMk/>
            <pc:sldMk cId="1272344228" sldId="278"/>
            <ac:spMk id="17" creationId="{4E790333-A0B0-E91C-F57E-DE91CA60EC02}"/>
          </ac:spMkLst>
        </pc:spChg>
      </pc:sldChg>
      <pc:sldChg chg="modSp mod">
        <pc:chgData name="Sounouvou,Romaric" userId="1c40caa2-32e7-4f30-927a-909159555fcf" providerId="ADAL" clId="{5FC2B4D4-05E9-470F-9BCA-0AD010EB21C0}" dt="2024-09-12T11:07:26.663" v="748" actId="20577"/>
        <pc:sldMkLst>
          <pc:docMk/>
          <pc:sldMk cId="3619099129" sldId="285"/>
        </pc:sldMkLst>
        <pc:spChg chg="mod">
          <ac:chgData name="Sounouvou,Romaric" userId="1c40caa2-32e7-4f30-927a-909159555fcf" providerId="ADAL" clId="{5FC2B4D4-05E9-470F-9BCA-0AD010EB21C0}" dt="2024-09-12T11:07:26.663" v="748" actId="20577"/>
          <ac:spMkLst>
            <pc:docMk/>
            <pc:sldMk cId="3619099129" sldId="285"/>
            <ac:spMk id="21" creationId="{1BC66B59-178B-8D1E-FFE2-FC24D0DB7730}"/>
          </ac:spMkLst>
        </pc:spChg>
      </pc:sldChg>
      <pc:sldChg chg="modSp mod">
        <pc:chgData name="Sounouvou,Romaric" userId="1c40caa2-32e7-4f30-927a-909159555fcf" providerId="ADAL" clId="{5FC2B4D4-05E9-470F-9BCA-0AD010EB21C0}" dt="2024-09-12T11:05:48.200" v="700" actId="20577"/>
        <pc:sldMkLst>
          <pc:docMk/>
          <pc:sldMk cId="0" sldId="289"/>
        </pc:sldMkLst>
        <pc:spChg chg="mod">
          <ac:chgData name="Sounouvou,Romaric" userId="1c40caa2-32e7-4f30-927a-909159555fcf" providerId="ADAL" clId="{5FC2B4D4-05E9-470F-9BCA-0AD010EB21C0}" dt="2024-09-12T10:59:26.684" v="553" actId="20577"/>
          <ac:spMkLst>
            <pc:docMk/>
            <pc:sldMk cId="0" sldId="289"/>
            <ac:spMk id="39" creationId="{D407C67F-291C-C134-BB37-42CBC5909C3A}"/>
          </ac:spMkLst>
        </pc:spChg>
        <pc:spChg chg="mod">
          <ac:chgData name="Sounouvou,Romaric" userId="1c40caa2-32e7-4f30-927a-909159555fcf" providerId="ADAL" clId="{5FC2B4D4-05E9-470F-9BCA-0AD010EB21C0}" dt="2024-09-12T10:59:37.593" v="562" actId="20577"/>
          <ac:spMkLst>
            <pc:docMk/>
            <pc:sldMk cId="0" sldId="289"/>
            <ac:spMk id="41" creationId="{5B3C74D9-37CF-D361-9BF9-E0768B941477}"/>
          </ac:spMkLst>
        </pc:spChg>
        <pc:spChg chg="mod">
          <ac:chgData name="Sounouvou,Romaric" userId="1c40caa2-32e7-4f30-927a-909159555fcf" providerId="ADAL" clId="{5FC2B4D4-05E9-470F-9BCA-0AD010EB21C0}" dt="2024-09-12T11:00:52.072" v="571" actId="20577"/>
          <ac:spMkLst>
            <pc:docMk/>
            <pc:sldMk cId="0" sldId="289"/>
            <ac:spMk id="42" creationId="{B8E17ED5-C783-532B-5F7F-6016F8D90455}"/>
          </ac:spMkLst>
        </pc:spChg>
        <pc:spChg chg="mod">
          <ac:chgData name="Sounouvou,Romaric" userId="1c40caa2-32e7-4f30-927a-909159555fcf" providerId="ADAL" clId="{5FC2B4D4-05E9-470F-9BCA-0AD010EB21C0}" dt="2024-09-12T11:03:03.664" v="644" actId="20577"/>
          <ac:spMkLst>
            <pc:docMk/>
            <pc:sldMk cId="0" sldId="289"/>
            <ac:spMk id="43" creationId="{5B2FA17D-217E-4410-E8C0-0A12CDBE0C79}"/>
          </ac:spMkLst>
        </pc:spChg>
        <pc:spChg chg="mod">
          <ac:chgData name="Sounouvou,Romaric" userId="1c40caa2-32e7-4f30-927a-909159555fcf" providerId="ADAL" clId="{5FC2B4D4-05E9-470F-9BCA-0AD010EB21C0}" dt="2024-09-12T11:05:48.200" v="700" actId="20577"/>
          <ac:spMkLst>
            <pc:docMk/>
            <pc:sldMk cId="0" sldId="289"/>
            <ac:spMk id="183" creationId="{00000000-0000-0000-0000-000000000000}"/>
          </ac:spMkLst>
        </pc:spChg>
      </pc:sldChg>
      <pc:sldChg chg="modSp mod">
        <pc:chgData name="Sounouvou,Romaric" userId="1c40caa2-32e7-4f30-927a-909159555fcf" providerId="ADAL" clId="{5FC2B4D4-05E9-470F-9BCA-0AD010EB21C0}" dt="2024-09-12T11:04:08.399" v="654" actId="20577"/>
        <pc:sldMkLst>
          <pc:docMk/>
          <pc:sldMk cId="0" sldId="290"/>
        </pc:sldMkLst>
        <pc:spChg chg="mod">
          <ac:chgData name="Sounouvou,Romaric" userId="1c40caa2-32e7-4f30-927a-909159555fcf" providerId="ADAL" clId="{5FC2B4D4-05E9-470F-9BCA-0AD010EB21C0}" dt="2024-09-12T10:55:21.789" v="365" actId="20577"/>
          <ac:spMkLst>
            <pc:docMk/>
            <pc:sldMk cId="0" sldId="290"/>
            <ac:spMk id="2" creationId="{CDAFE730-A759-6CF2-37F5-91696695C11F}"/>
          </ac:spMkLst>
        </pc:spChg>
        <pc:spChg chg="mod">
          <ac:chgData name="Sounouvou,Romaric" userId="1c40caa2-32e7-4f30-927a-909159555fcf" providerId="ADAL" clId="{5FC2B4D4-05E9-470F-9BCA-0AD010EB21C0}" dt="2024-09-12T10:55:40.330" v="370" actId="20577"/>
          <ac:spMkLst>
            <pc:docMk/>
            <pc:sldMk cId="0" sldId="290"/>
            <ac:spMk id="3" creationId="{D0A40F06-3F04-8E88-58B6-6662479B9B64}"/>
          </ac:spMkLst>
        </pc:spChg>
        <pc:spChg chg="mod">
          <ac:chgData name="Sounouvou,Romaric" userId="1c40caa2-32e7-4f30-927a-909159555fcf" providerId="ADAL" clId="{5FC2B4D4-05E9-470F-9BCA-0AD010EB21C0}" dt="2024-09-12T10:55:33.129" v="368" actId="20577"/>
          <ac:spMkLst>
            <pc:docMk/>
            <pc:sldMk cId="0" sldId="290"/>
            <ac:spMk id="4" creationId="{BA241B05-3AAF-848C-4628-2CDC508A551C}"/>
          </ac:spMkLst>
        </pc:spChg>
        <pc:spChg chg="mod">
          <ac:chgData name="Sounouvou,Romaric" userId="1c40caa2-32e7-4f30-927a-909159555fcf" providerId="ADAL" clId="{5FC2B4D4-05E9-470F-9BCA-0AD010EB21C0}" dt="2024-09-12T11:04:08.399" v="654" actId="20577"/>
          <ac:spMkLst>
            <pc:docMk/>
            <pc:sldMk cId="0" sldId="290"/>
            <ac:spMk id="161" creationId="{00000000-0000-0000-0000-000000000000}"/>
          </ac:spMkLst>
        </pc:spChg>
      </pc:sldChg>
      <pc:sldChg chg="modSp mod">
        <pc:chgData name="Sounouvou,Romaric" userId="1c40caa2-32e7-4f30-927a-909159555fcf" providerId="ADAL" clId="{5FC2B4D4-05E9-470F-9BCA-0AD010EB21C0}" dt="2024-09-12T11:06:56.221" v="737" actId="20577"/>
        <pc:sldMkLst>
          <pc:docMk/>
          <pc:sldMk cId="1336245692" sldId="294"/>
        </pc:sldMkLst>
        <pc:spChg chg="mod">
          <ac:chgData name="Sounouvou,Romaric" userId="1c40caa2-32e7-4f30-927a-909159555fcf" providerId="ADAL" clId="{5FC2B4D4-05E9-470F-9BCA-0AD010EB21C0}" dt="2024-09-12T11:06:56.221" v="737" actId="20577"/>
          <ac:spMkLst>
            <pc:docMk/>
            <pc:sldMk cId="1336245692" sldId="294"/>
            <ac:spMk id="17" creationId="{4E790333-A0B0-E91C-F57E-DE91CA60EC02}"/>
          </ac:spMkLst>
        </pc:spChg>
      </pc:sldChg>
      <pc:sldChg chg="modSp mod">
        <pc:chgData name="Sounouvou,Romaric" userId="1c40caa2-32e7-4f30-927a-909159555fcf" providerId="ADAL" clId="{5FC2B4D4-05E9-470F-9BCA-0AD010EB21C0}" dt="2024-09-12T11:07:11.789" v="740" actId="20577"/>
        <pc:sldMkLst>
          <pc:docMk/>
          <pc:sldMk cId="375706531" sldId="295"/>
        </pc:sldMkLst>
        <pc:spChg chg="mod">
          <ac:chgData name="Sounouvou,Romaric" userId="1c40caa2-32e7-4f30-927a-909159555fcf" providerId="ADAL" clId="{5FC2B4D4-05E9-470F-9BCA-0AD010EB21C0}" dt="2024-09-12T11:07:11.789" v="740" actId="20577"/>
          <ac:spMkLst>
            <pc:docMk/>
            <pc:sldMk cId="375706531" sldId="295"/>
            <ac:spMk id="17" creationId="{4E790333-A0B0-E91C-F57E-DE91CA60EC02}"/>
          </ac:spMkLst>
        </pc:spChg>
      </pc:sldChg>
      <pc:sldChg chg="del mod modShow">
        <pc:chgData name="Sounouvou,Romaric" userId="1c40caa2-32e7-4f30-927a-909159555fcf" providerId="ADAL" clId="{5FC2B4D4-05E9-470F-9BCA-0AD010EB21C0}" dt="2024-09-12T10:51:56.583" v="260" actId="47"/>
        <pc:sldMkLst>
          <pc:docMk/>
          <pc:sldMk cId="3996915105" sldId="296"/>
        </pc:sldMkLst>
      </pc:sldChg>
      <pc:sldChg chg="del mod modShow">
        <pc:chgData name="Sounouvou,Romaric" userId="1c40caa2-32e7-4f30-927a-909159555fcf" providerId="ADAL" clId="{5FC2B4D4-05E9-470F-9BCA-0AD010EB21C0}" dt="2024-09-12T10:51:57.297" v="261" actId="47"/>
        <pc:sldMkLst>
          <pc:docMk/>
          <pc:sldMk cId="2568367149" sldId="299"/>
        </pc:sldMkLst>
      </pc:sldChg>
      <pc:sldChg chg="modSp mod">
        <pc:chgData name="Sounouvou,Romaric" userId="1c40caa2-32e7-4f30-927a-909159555fcf" providerId="ADAL" clId="{5FC2B4D4-05E9-470F-9BCA-0AD010EB21C0}" dt="2024-09-12T11:07:34.284" v="756" actId="20577"/>
        <pc:sldMkLst>
          <pc:docMk/>
          <pc:sldMk cId="3445515667" sldId="300"/>
        </pc:sldMkLst>
        <pc:spChg chg="mod">
          <ac:chgData name="Sounouvou,Romaric" userId="1c40caa2-32e7-4f30-927a-909159555fcf" providerId="ADAL" clId="{5FC2B4D4-05E9-470F-9BCA-0AD010EB21C0}" dt="2024-09-12T11:07:34.284" v="756" actId="20577"/>
          <ac:spMkLst>
            <pc:docMk/>
            <pc:sldMk cId="3445515667" sldId="300"/>
            <ac:spMk id="21" creationId="{1BC66B59-178B-8D1E-FFE2-FC24D0DB7730}"/>
          </ac:spMkLst>
        </pc:spChg>
      </pc:sldChg>
      <pc:sldChg chg="modSp mod">
        <pc:chgData name="Sounouvou,Romaric" userId="1c40caa2-32e7-4f30-927a-909159555fcf" providerId="ADAL" clId="{5FC2B4D4-05E9-470F-9BCA-0AD010EB21C0}" dt="2024-09-12T11:08:01.240" v="772" actId="20577"/>
        <pc:sldMkLst>
          <pc:docMk/>
          <pc:sldMk cId="1642761108" sldId="301"/>
        </pc:sldMkLst>
        <pc:spChg chg="mod">
          <ac:chgData name="Sounouvou,Romaric" userId="1c40caa2-32e7-4f30-927a-909159555fcf" providerId="ADAL" clId="{5FC2B4D4-05E9-470F-9BCA-0AD010EB21C0}" dt="2024-09-12T11:08:01.240" v="772" actId="20577"/>
          <ac:spMkLst>
            <pc:docMk/>
            <pc:sldMk cId="1642761108" sldId="301"/>
            <ac:spMk id="2" creationId="{30CAE4F9-729B-1468-7FDD-34AE72F7638F}"/>
          </ac:spMkLst>
        </pc:spChg>
      </pc:sldChg>
      <pc:sldChg chg="modSp mod">
        <pc:chgData name="Sounouvou,Romaric" userId="1c40caa2-32e7-4f30-927a-909159555fcf" providerId="ADAL" clId="{5FC2B4D4-05E9-470F-9BCA-0AD010EB21C0}" dt="2024-09-12T11:13:00.312" v="785" actId="20577"/>
        <pc:sldMkLst>
          <pc:docMk/>
          <pc:sldMk cId="320285129" sldId="309"/>
        </pc:sldMkLst>
        <pc:spChg chg="mod">
          <ac:chgData name="Sounouvou,Romaric" userId="1c40caa2-32e7-4f30-927a-909159555fcf" providerId="ADAL" clId="{5FC2B4D4-05E9-470F-9BCA-0AD010EB21C0}" dt="2024-09-12T11:13:00.312" v="785" actId="20577"/>
          <ac:spMkLst>
            <pc:docMk/>
            <pc:sldMk cId="320285129" sldId="309"/>
            <ac:spMk id="7" creationId="{608ADAD0-863C-21B8-BAAB-D29656DC14C8}"/>
          </ac:spMkLst>
        </pc:spChg>
      </pc:sldChg>
      <pc:sldChg chg="modSp mod">
        <pc:chgData name="Sounouvou,Romaric" userId="1c40caa2-32e7-4f30-927a-909159555fcf" providerId="ADAL" clId="{5FC2B4D4-05E9-470F-9BCA-0AD010EB21C0}" dt="2024-09-12T10:51:48.362" v="259" actId="2710"/>
        <pc:sldMkLst>
          <pc:docMk/>
          <pc:sldMk cId="1961018804" sldId="313"/>
        </pc:sldMkLst>
        <pc:spChg chg="mod">
          <ac:chgData name="Sounouvou,Romaric" userId="1c40caa2-32e7-4f30-927a-909159555fcf" providerId="ADAL" clId="{5FC2B4D4-05E9-470F-9BCA-0AD010EB21C0}" dt="2024-09-12T10:51:48.362" v="259" actId="2710"/>
          <ac:spMkLst>
            <pc:docMk/>
            <pc:sldMk cId="1961018804" sldId="313"/>
            <ac:spMk id="3" creationId="{E3006F8E-941A-BB4A-2139-BBA6C0E26CE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7E6A41-481C-4EEE-ACFB-3213F10782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473F0-847E-4B67-9AB6-D2E7EF2D9A22}">
      <dgm:prSet phldrT="[Text]" custT="1"/>
      <dgm:spPr/>
      <dgm:t>
        <a:bodyPr/>
        <a:lstStyle/>
        <a:p>
          <a:r>
            <a:rPr lang="en-US" sz="2000" dirty="0"/>
            <a:t>R</a:t>
          </a:r>
          <a:r>
            <a:rPr lang="en-US" sz="2000" dirty="0">
              <a:cs typeface="Calibri"/>
            </a:rPr>
            <a:t>I 1.1</a:t>
          </a:r>
          <a:endParaRPr lang="en-US" sz="2000" dirty="0"/>
        </a:p>
      </dgm:t>
    </dgm:pt>
    <dgm:pt modelId="{78E1C46C-E60D-4639-9D94-7DA5EC6DF58C}" type="parTrans" cxnId="{4C10D915-2B32-466E-A52D-BC8E8AAEECF4}">
      <dgm:prSet/>
      <dgm:spPr/>
      <dgm:t>
        <a:bodyPr/>
        <a:lstStyle/>
        <a:p>
          <a:endParaRPr lang="en-US" sz="2000"/>
        </a:p>
      </dgm:t>
    </dgm:pt>
    <dgm:pt modelId="{45C23FD0-BCF1-40B1-ACA9-E61D3A00AA38}" type="sibTrans" cxnId="{4C10D915-2B32-466E-A52D-BC8E8AAEECF4}">
      <dgm:prSet/>
      <dgm:spPr/>
      <dgm:t>
        <a:bodyPr/>
        <a:lstStyle/>
        <a:p>
          <a:endParaRPr lang="en-US" sz="2000"/>
        </a:p>
      </dgm:t>
    </dgm:pt>
    <dgm:pt modelId="{59378EA6-8AC9-4801-A983-395F7E259B9B}">
      <dgm:prSet phldrT="[Text]" custT="1"/>
      <dgm:spPr/>
      <dgm:t>
        <a:bodyPr/>
        <a:lstStyle/>
        <a:p>
          <a:r>
            <a:rPr lang="en-US" sz="2000" dirty="0"/>
            <a:t>RI 1.2</a:t>
          </a:r>
        </a:p>
      </dgm:t>
    </dgm:pt>
    <dgm:pt modelId="{BAF89D44-9042-406A-8B39-10EB904DFA6E}" type="parTrans" cxnId="{A8EDC34E-6697-4814-9A5F-F91CED084024}">
      <dgm:prSet/>
      <dgm:spPr/>
      <dgm:t>
        <a:bodyPr/>
        <a:lstStyle/>
        <a:p>
          <a:endParaRPr lang="en-US" sz="2000"/>
        </a:p>
      </dgm:t>
    </dgm:pt>
    <dgm:pt modelId="{7486FDEB-B3A4-49D9-B2C8-107824DF6F1D}" type="sibTrans" cxnId="{A8EDC34E-6697-4814-9A5F-F91CED084024}">
      <dgm:prSet/>
      <dgm:spPr/>
      <dgm:t>
        <a:bodyPr/>
        <a:lstStyle/>
        <a:p>
          <a:endParaRPr lang="en-US" sz="2000"/>
        </a:p>
      </dgm:t>
    </dgm:pt>
    <dgm:pt modelId="{20C1041E-C4FC-4588-87D1-6DF6EBA831A9}">
      <dgm:prSet phldrT="[Text]" custT="1"/>
      <dgm:spPr/>
      <dgm:t>
        <a:bodyPr/>
        <a:lstStyle/>
        <a:p>
          <a:r>
            <a:rPr lang="en-US" sz="2000" dirty="0"/>
            <a:t>RI 1.3</a:t>
          </a:r>
        </a:p>
      </dgm:t>
    </dgm:pt>
    <dgm:pt modelId="{CA8D5E53-F19E-4249-845F-63365C63C99A}" type="parTrans" cxnId="{7D9FBCC2-33DE-45C0-A987-9744390EEF58}">
      <dgm:prSet/>
      <dgm:spPr/>
      <dgm:t>
        <a:bodyPr/>
        <a:lstStyle/>
        <a:p>
          <a:endParaRPr lang="en-US" sz="2000"/>
        </a:p>
      </dgm:t>
    </dgm:pt>
    <dgm:pt modelId="{9F1A27FA-2FBB-4437-811A-C044DEA7B8C2}" type="sibTrans" cxnId="{7D9FBCC2-33DE-45C0-A987-9744390EEF58}">
      <dgm:prSet/>
      <dgm:spPr/>
      <dgm:t>
        <a:bodyPr/>
        <a:lstStyle/>
        <a:p>
          <a:endParaRPr lang="en-US" sz="2000"/>
        </a:p>
      </dgm:t>
    </dgm:pt>
    <dgm:pt modelId="{9AD8E70C-F402-45AA-B12A-BD378629C920}">
      <dgm:prSet custT="1"/>
      <dgm:spPr/>
      <dgm:t>
        <a:bodyPr/>
        <a:lstStyle/>
        <a:p>
          <a:r>
            <a:rPr lang="fr-FR" sz="2000" b="0" dirty="0">
              <a:solidFill>
                <a:schemeClr val="tx1"/>
              </a:solidFill>
              <a:cs typeface="Calibri"/>
            </a:rPr>
            <a:t>Renforcement des </a:t>
          </a:r>
          <a:r>
            <a:rPr lang="fr-FR" sz="2000" b="1" dirty="0">
              <a:solidFill>
                <a:schemeClr val="tx1"/>
              </a:solidFill>
              <a:cs typeface="Calibri"/>
            </a:rPr>
            <a:t>ressources humaines</a:t>
          </a:r>
          <a:r>
            <a:rPr lang="fr-FR" sz="2000" b="0" dirty="0">
              <a:solidFill>
                <a:schemeClr val="tx1"/>
              </a:solidFill>
              <a:cs typeface="Calibri"/>
            </a:rPr>
            <a:t> pour la santé </a:t>
          </a:r>
          <a:endParaRPr lang="en-US" sz="2000" b="0" dirty="0">
            <a:solidFill>
              <a:schemeClr val="tx1"/>
            </a:solidFill>
            <a:cs typeface="Calibri"/>
          </a:endParaRPr>
        </a:p>
      </dgm:t>
    </dgm:pt>
    <dgm:pt modelId="{8FC64C58-161E-4355-9B52-B8272FD62975}" type="parTrans" cxnId="{A4E52C96-86CC-4745-8965-C4B1BA4D2AD9}">
      <dgm:prSet/>
      <dgm:spPr/>
      <dgm:t>
        <a:bodyPr/>
        <a:lstStyle/>
        <a:p>
          <a:endParaRPr lang="en-US" sz="2000"/>
        </a:p>
      </dgm:t>
    </dgm:pt>
    <dgm:pt modelId="{C21A1012-648D-4F1C-8049-3CD30A6BCB3A}" type="sibTrans" cxnId="{A4E52C96-86CC-4745-8965-C4B1BA4D2AD9}">
      <dgm:prSet/>
      <dgm:spPr/>
      <dgm:t>
        <a:bodyPr/>
        <a:lstStyle/>
        <a:p>
          <a:endParaRPr lang="en-US" sz="2000"/>
        </a:p>
      </dgm:t>
    </dgm:pt>
    <dgm:pt modelId="{B62D3687-CD83-459C-A81E-8D34734AF475}">
      <dgm:prSet custT="1"/>
      <dgm:spPr/>
      <dgm:t>
        <a:bodyPr/>
        <a:lstStyle/>
        <a:p>
          <a:r>
            <a:rPr lang="fr-FR" sz="2000" b="1" dirty="0">
              <a:solidFill>
                <a:srgbClr val="000000"/>
              </a:solidFill>
              <a:cs typeface="Calibri"/>
            </a:rPr>
            <a:t>Augmentation disponibilité et utilisation des données pour prise de décision</a:t>
          </a:r>
          <a:r>
            <a:rPr lang="fr-FR" sz="2000" dirty="0">
              <a:solidFill>
                <a:srgbClr val="000000"/>
              </a:solidFill>
              <a:cs typeface="Calibri"/>
            </a:rPr>
            <a:t> dans les secteurs public et privé de la santé </a:t>
          </a:r>
          <a:endParaRPr lang="en-US" sz="2000" dirty="0">
            <a:solidFill>
              <a:srgbClr val="000000"/>
            </a:solidFill>
            <a:cs typeface="Calibri"/>
          </a:endParaRPr>
        </a:p>
      </dgm:t>
    </dgm:pt>
    <dgm:pt modelId="{8FF4700F-0C23-4F2D-BC81-8CC6117DEEDC}" type="parTrans" cxnId="{4B2BB736-EE57-4FF9-89B1-E928BA8E9AEF}">
      <dgm:prSet/>
      <dgm:spPr/>
      <dgm:t>
        <a:bodyPr/>
        <a:lstStyle/>
        <a:p>
          <a:endParaRPr lang="en-US" sz="2000"/>
        </a:p>
      </dgm:t>
    </dgm:pt>
    <dgm:pt modelId="{88E723B4-DA37-4357-9191-FBCE01C13C56}" type="sibTrans" cxnId="{4B2BB736-EE57-4FF9-89B1-E928BA8E9AEF}">
      <dgm:prSet/>
      <dgm:spPr/>
      <dgm:t>
        <a:bodyPr/>
        <a:lstStyle/>
        <a:p>
          <a:endParaRPr lang="en-US" sz="2000"/>
        </a:p>
      </dgm:t>
    </dgm:pt>
    <dgm:pt modelId="{76BC0F08-2A6E-4BA1-A93D-4A7463B26B62}">
      <dgm:prSet custT="1"/>
      <dgm:spPr/>
      <dgm:t>
        <a:bodyPr/>
        <a:lstStyle/>
        <a:p>
          <a:r>
            <a:rPr lang="fr-FR" sz="2000" b="1" dirty="0">
              <a:solidFill>
                <a:schemeClr val="tx1"/>
              </a:solidFill>
              <a:cs typeface="Calibri"/>
            </a:rPr>
            <a:t>Optimisation utilisation ressources </a:t>
          </a:r>
          <a:r>
            <a:rPr lang="fr-FR" sz="2000" dirty="0">
              <a:solidFill>
                <a:schemeClr val="tx1"/>
              </a:solidFill>
              <a:cs typeface="Calibri"/>
            </a:rPr>
            <a:t>pour obtenir de meilleurs résultats en matière de santé </a:t>
          </a:r>
          <a:endParaRPr lang="en-US" sz="2000" dirty="0">
            <a:solidFill>
              <a:schemeClr val="tx1"/>
            </a:solidFill>
            <a:cs typeface="Calibri"/>
          </a:endParaRPr>
        </a:p>
      </dgm:t>
    </dgm:pt>
    <dgm:pt modelId="{C9C87432-4BEC-4438-9A05-29867A3B7154}" type="parTrans" cxnId="{FB563AD4-22E7-4DA2-AA70-12DBD987D41D}">
      <dgm:prSet/>
      <dgm:spPr/>
      <dgm:t>
        <a:bodyPr/>
        <a:lstStyle/>
        <a:p>
          <a:endParaRPr lang="en-US" sz="2000"/>
        </a:p>
      </dgm:t>
    </dgm:pt>
    <dgm:pt modelId="{7C7E6030-60E1-4195-8869-3D5A820BD7C3}" type="sibTrans" cxnId="{FB563AD4-22E7-4DA2-AA70-12DBD987D41D}">
      <dgm:prSet/>
      <dgm:spPr/>
      <dgm:t>
        <a:bodyPr/>
        <a:lstStyle/>
        <a:p>
          <a:endParaRPr lang="en-US" sz="2000"/>
        </a:p>
      </dgm:t>
    </dgm:pt>
    <dgm:pt modelId="{AC551E91-ED53-4A1E-A071-193D1A583D24}">
      <dgm:prSet custT="1"/>
      <dgm:spPr/>
      <dgm:t>
        <a:bodyPr/>
        <a:lstStyle/>
        <a:p>
          <a:endParaRPr lang="en-US" sz="2000" dirty="0">
            <a:solidFill>
              <a:schemeClr val="tx1"/>
            </a:solidFill>
            <a:cs typeface="Calibri"/>
          </a:endParaRPr>
        </a:p>
      </dgm:t>
    </dgm:pt>
    <dgm:pt modelId="{5C4D4596-ECC2-4843-AAF7-03A026BF86E5}" type="parTrans" cxnId="{A8D2A475-272B-4F8C-B259-10DDA2D7E05A}">
      <dgm:prSet/>
      <dgm:spPr/>
      <dgm:t>
        <a:bodyPr/>
        <a:lstStyle/>
        <a:p>
          <a:endParaRPr lang="en-US" sz="2000"/>
        </a:p>
      </dgm:t>
    </dgm:pt>
    <dgm:pt modelId="{ACD30C01-93AE-4833-9CA1-2741FEECF188}" type="sibTrans" cxnId="{A8D2A475-272B-4F8C-B259-10DDA2D7E05A}">
      <dgm:prSet/>
      <dgm:spPr/>
      <dgm:t>
        <a:bodyPr/>
        <a:lstStyle/>
        <a:p>
          <a:endParaRPr lang="en-US" sz="2000"/>
        </a:p>
      </dgm:t>
    </dgm:pt>
    <dgm:pt modelId="{46267957-1649-4866-BEBB-7E9D2FF72F39}" type="pres">
      <dgm:prSet presAssocID="{4C7E6A41-481C-4EEE-ACFB-3213F107820E}" presName="Name0" presStyleCnt="0">
        <dgm:presLayoutVars>
          <dgm:dir/>
          <dgm:animLvl val="lvl"/>
          <dgm:resizeHandles val="exact"/>
        </dgm:presLayoutVars>
      </dgm:prSet>
      <dgm:spPr/>
    </dgm:pt>
    <dgm:pt modelId="{4893FBE4-5B95-4590-99D7-2E6C536E56C1}" type="pres">
      <dgm:prSet presAssocID="{6BF473F0-847E-4B67-9AB6-D2E7EF2D9A22}" presName="composite" presStyleCnt="0"/>
      <dgm:spPr/>
    </dgm:pt>
    <dgm:pt modelId="{A5ECE5AB-668D-4AC4-B2B1-74B9342038C2}" type="pres">
      <dgm:prSet presAssocID="{6BF473F0-847E-4B67-9AB6-D2E7EF2D9A22}" presName="parTx" presStyleLbl="alignNode1" presStyleIdx="0" presStyleCnt="3" custScaleX="103166">
        <dgm:presLayoutVars>
          <dgm:chMax val="0"/>
          <dgm:chPref val="0"/>
          <dgm:bulletEnabled val="1"/>
        </dgm:presLayoutVars>
      </dgm:prSet>
      <dgm:spPr/>
    </dgm:pt>
    <dgm:pt modelId="{81871652-E124-40EB-BA17-9D2B0508D94E}" type="pres">
      <dgm:prSet presAssocID="{6BF473F0-847E-4B67-9AB6-D2E7EF2D9A22}" presName="desTx" presStyleLbl="alignAccFollowNode1" presStyleIdx="0" presStyleCnt="3" custScaleX="105166">
        <dgm:presLayoutVars>
          <dgm:bulletEnabled val="1"/>
        </dgm:presLayoutVars>
      </dgm:prSet>
      <dgm:spPr/>
    </dgm:pt>
    <dgm:pt modelId="{8BDA7AF0-3455-49CD-9869-F4CDC1719EBC}" type="pres">
      <dgm:prSet presAssocID="{45C23FD0-BCF1-40B1-ACA9-E61D3A00AA38}" presName="space" presStyleCnt="0"/>
      <dgm:spPr/>
    </dgm:pt>
    <dgm:pt modelId="{B92BF515-B284-4570-B81F-D10F770DE4D7}" type="pres">
      <dgm:prSet presAssocID="{59378EA6-8AC9-4801-A983-395F7E259B9B}" presName="composite" presStyleCnt="0"/>
      <dgm:spPr/>
    </dgm:pt>
    <dgm:pt modelId="{BFCD2442-9096-4D6B-B3BC-936B655A2FE7}" type="pres">
      <dgm:prSet presAssocID="{59378EA6-8AC9-4801-A983-395F7E259B9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D90E0BF-F38F-4F9D-B920-0FDA6BFC9D25}" type="pres">
      <dgm:prSet presAssocID="{59378EA6-8AC9-4801-A983-395F7E259B9B}" presName="desTx" presStyleLbl="alignAccFollowNode1" presStyleIdx="1" presStyleCnt="3">
        <dgm:presLayoutVars>
          <dgm:bulletEnabled val="1"/>
        </dgm:presLayoutVars>
      </dgm:prSet>
      <dgm:spPr/>
    </dgm:pt>
    <dgm:pt modelId="{34DFA266-A3CA-4538-9797-7C45E7DF999F}" type="pres">
      <dgm:prSet presAssocID="{7486FDEB-B3A4-49D9-B2C8-107824DF6F1D}" presName="space" presStyleCnt="0"/>
      <dgm:spPr/>
    </dgm:pt>
    <dgm:pt modelId="{46F8DA8C-C582-4439-AF6B-AF1CEDC07FBF}" type="pres">
      <dgm:prSet presAssocID="{20C1041E-C4FC-4588-87D1-6DF6EBA831A9}" presName="composite" presStyleCnt="0"/>
      <dgm:spPr/>
    </dgm:pt>
    <dgm:pt modelId="{E5B88EBA-0786-4376-A4A6-1E769B76820D}" type="pres">
      <dgm:prSet presAssocID="{20C1041E-C4FC-4588-87D1-6DF6EBA831A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BBC0C52-C137-493C-A1B5-67303D718EEB}" type="pres">
      <dgm:prSet presAssocID="{20C1041E-C4FC-4588-87D1-6DF6EBA831A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C10D915-2B32-466E-A52D-BC8E8AAEECF4}" srcId="{4C7E6A41-481C-4EEE-ACFB-3213F107820E}" destId="{6BF473F0-847E-4B67-9AB6-D2E7EF2D9A22}" srcOrd="0" destOrd="0" parTransId="{78E1C46C-E60D-4639-9D94-7DA5EC6DF58C}" sibTransId="{45C23FD0-BCF1-40B1-ACA9-E61D3A00AA38}"/>
    <dgm:cxn modelId="{AA8F2A1A-EE61-4E20-9ABE-E593A1740D45}" type="presOf" srcId="{59378EA6-8AC9-4801-A983-395F7E259B9B}" destId="{BFCD2442-9096-4D6B-B3BC-936B655A2FE7}" srcOrd="0" destOrd="0" presId="urn:microsoft.com/office/officeart/2005/8/layout/hList1"/>
    <dgm:cxn modelId="{93634D32-F8F0-4318-B3A1-B7C51C8C464F}" type="presOf" srcId="{AC551E91-ED53-4A1E-A071-193D1A583D24}" destId="{6BBC0C52-C137-493C-A1B5-67303D718EEB}" srcOrd="0" destOrd="1" presId="urn:microsoft.com/office/officeart/2005/8/layout/hList1"/>
    <dgm:cxn modelId="{4B2BB736-EE57-4FF9-89B1-E928BA8E9AEF}" srcId="{59378EA6-8AC9-4801-A983-395F7E259B9B}" destId="{B62D3687-CD83-459C-A81E-8D34734AF475}" srcOrd="0" destOrd="0" parTransId="{8FF4700F-0C23-4F2D-BC81-8CC6117DEEDC}" sibTransId="{88E723B4-DA37-4357-9191-FBCE01C13C56}"/>
    <dgm:cxn modelId="{2F26525C-9E81-4EC9-B6EA-41ACA0B570A6}" type="presOf" srcId="{20C1041E-C4FC-4588-87D1-6DF6EBA831A9}" destId="{E5B88EBA-0786-4376-A4A6-1E769B76820D}" srcOrd="0" destOrd="0" presId="urn:microsoft.com/office/officeart/2005/8/layout/hList1"/>
    <dgm:cxn modelId="{A8EDC34E-6697-4814-9A5F-F91CED084024}" srcId="{4C7E6A41-481C-4EEE-ACFB-3213F107820E}" destId="{59378EA6-8AC9-4801-A983-395F7E259B9B}" srcOrd="1" destOrd="0" parTransId="{BAF89D44-9042-406A-8B39-10EB904DFA6E}" sibTransId="{7486FDEB-B3A4-49D9-B2C8-107824DF6F1D}"/>
    <dgm:cxn modelId="{FC0EBB72-AF68-4B09-B24E-D6F772B0BDF9}" type="presOf" srcId="{4C7E6A41-481C-4EEE-ACFB-3213F107820E}" destId="{46267957-1649-4866-BEBB-7E9D2FF72F39}" srcOrd="0" destOrd="0" presId="urn:microsoft.com/office/officeart/2005/8/layout/hList1"/>
    <dgm:cxn modelId="{A8D2A475-272B-4F8C-B259-10DDA2D7E05A}" srcId="{20C1041E-C4FC-4588-87D1-6DF6EBA831A9}" destId="{AC551E91-ED53-4A1E-A071-193D1A583D24}" srcOrd="1" destOrd="0" parTransId="{5C4D4596-ECC2-4843-AAF7-03A026BF86E5}" sibTransId="{ACD30C01-93AE-4833-9CA1-2741FEECF188}"/>
    <dgm:cxn modelId="{ED07C28D-A0AE-489E-AE02-ADDD3CCEE88F}" type="presOf" srcId="{9AD8E70C-F402-45AA-B12A-BD378629C920}" destId="{81871652-E124-40EB-BA17-9D2B0508D94E}" srcOrd="0" destOrd="0" presId="urn:microsoft.com/office/officeart/2005/8/layout/hList1"/>
    <dgm:cxn modelId="{2A3E7B93-357A-4DF5-AE09-FACC3533F251}" type="presOf" srcId="{76BC0F08-2A6E-4BA1-A93D-4A7463B26B62}" destId="{6BBC0C52-C137-493C-A1B5-67303D718EEB}" srcOrd="0" destOrd="0" presId="urn:microsoft.com/office/officeart/2005/8/layout/hList1"/>
    <dgm:cxn modelId="{A4E52C96-86CC-4745-8965-C4B1BA4D2AD9}" srcId="{6BF473F0-847E-4B67-9AB6-D2E7EF2D9A22}" destId="{9AD8E70C-F402-45AA-B12A-BD378629C920}" srcOrd="0" destOrd="0" parTransId="{8FC64C58-161E-4355-9B52-B8272FD62975}" sibTransId="{C21A1012-648D-4F1C-8049-3CD30A6BCB3A}"/>
    <dgm:cxn modelId="{9EA415BC-CA9E-4206-8FB5-415DD8B5DF93}" type="presOf" srcId="{B62D3687-CD83-459C-A81E-8D34734AF475}" destId="{BD90E0BF-F38F-4F9D-B920-0FDA6BFC9D25}" srcOrd="0" destOrd="0" presId="urn:microsoft.com/office/officeart/2005/8/layout/hList1"/>
    <dgm:cxn modelId="{7D9FBCC2-33DE-45C0-A987-9744390EEF58}" srcId="{4C7E6A41-481C-4EEE-ACFB-3213F107820E}" destId="{20C1041E-C4FC-4588-87D1-6DF6EBA831A9}" srcOrd="2" destOrd="0" parTransId="{CA8D5E53-F19E-4249-845F-63365C63C99A}" sibTransId="{9F1A27FA-2FBB-4437-811A-C044DEA7B8C2}"/>
    <dgm:cxn modelId="{FB563AD4-22E7-4DA2-AA70-12DBD987D41D}" srcId="{20C1041E-C4FC-4588-87D1-6DF6EBA831A9}" destId="{76BC0F08-2A6E-4BA1-A93D-4A7463B26B62}" srcOrd="0" destOrd="0" parTransId="{C9C87432-4BEC-4438-9A05-29867A3B7154}" sibTransId="{7C7E6030-60E1-4195-8869-3D5A820BD7C3}"/>
    <dgm:cxn modelId="{32F38CD7-28CA-4F0C-9BD4-A64DBAC02180}" type="presOf" srcId="{6BF473F0-847E-4B67-9AB6-D2E7EF2D9A22}" destId="{A5ECE5AB-668D-4AC4-B2B1-74B9342038C2}" srcOrd="0" destOrd="0" presId="urn:microsoft.com/office/officeart/2005/8/layout/hList1"/>
    <dgm:cxn modelId="{BA047581-751A-4768-9798-36F463168854}" type="presParOf" srcId="{46267957-1649-4866-BEBB-7E9D2FF72F39}" destId="{4893FBE4-5B95-4590-99D7-2E6C536E56C1}" srcOrd="0" destOrd="0" presId="urn:microsoft.com/office/officeart/2005/8/layout/hList1"/>
    <dgm:cxn modelId="{B44E47DC-2DA5-4ED8-93F1-FB44F82E32D1}" type="presParOf" srcId="{4893FBE4-5B95-4590-99D7-2E6C536E56C1}" destId="{A5ECE5AB-668D-4AC4-B2B1-74B9342038C2}" srcOrd="0" destOrd="0" presId="urn:microsoft.com/office/officeart/2005/8/layout/hList1"/>
    <dgm:cxn modelId="{CE2EB886-05E7-49A1-A2C3-B904ADB36EB0}" type="presParOf" srcId="{4893FBE4-5B95-4590-99D7-2E6C536E56C1}" destId="{81871652-E124-40EB-BA17-9D2B0508D94E}" srcOrd="1" destOrd="0" presId="urn:microsoft.com/office/officeart/2005/8/layout/hList1"/>
    <dgm:cxn modelId="{EE6F5FA8-6779-4816-9290-021263718A3D}" type="presParOf" srcId="{46267957-1649-4866-BEBB-7E9D2FF72F39}" destId="{8BDA7AF0-3455-49CD-9869-F4CDC1719EBC}" srcOrd="1" destOrd="0" presId="urn:microsoft.com/office/officeart/2005/8/layout/hList1"/>
    <dgm:cxn modelId="{9AD79D62-1BD0-4E36-8213-0635CF1A1F0D}" type="presParOf" srcId="{46267957-1649-4866-BEBB-7E9D2FF72F39}" destId="{B92BF515-B284-4570-B81F-D10F770DE4D7}" srcOrd="2" destOrd="0" presId="urn:microsoft.com/office/officeart/2005/8/layout/hList1"/>
    <dgm:cxn modelId="{BA62DFE1-7ABE-467B-A58A-B8975B983869}" type="presParOf" srcId="{B92BF515-B284-4570-B81F-D10F770DE4D7}" destId="{BFCD2442-9096-4D6B-B3BC-936B655A2FE7}" srcOrd="0" destOrd="0" presId="urn:microsoft.com/office/officeart/2005/8/layout/hList1"/>
    <dgm:cxn modelId="{4585957E-09DC-42EC-BF3C-2D88B21BDB54}" type="presParOf" srcId="{B92BF515-B284-4570-B81F-D10F770DE4D7}" destId="{BD90E0BF-F38F-4F9D-B920-0FDA6BFC9D25}" srcOrd="1" destOrd="0" presId="urn:microsoft.com/office/officeart/2005/8/layout/hList1"/>
    <dgm:cxn modelId="{09BB7F03-AD88-4D33-9558-76DE90371C4E}" type="presParOf" srcId="{46267957-1649-4866-BEBB-7E9D2FF72F39}" destId="{34DFA266-A3CA-4538-9797-7C45E7DF999F}" srcOrd="3" destOrd="0" presId="urn:microsoft.com/office/officeart/2005/8/layout/hList1"/>
    <dgm:cxn modelId="{01F16DEE-B8D2-48FE-9769-40B6EFF85253}" type="presParOf" srcId="{46267957-1649-4866-BEBB-7E9D2FF72F39}" destId="{46F8DA8C-C582-4439-AF6B-AF1CEDC07FBF}" srcOrd="4" destOrd="0" presId="urn:microsoft.com/office/officeart/2005/8/layout/hList1"/>
    <dgm:cxn modelId="{76FA194B-7061-4CF4-B060-B607E7F46B2F}" type="presParOf" srcId="{46F8DA8C-C582-4439-AF6B-AF1CEDC07FBF}" destId="{E5B88EBA-0786-4376-A4A6-1E769B76820D}" srcOrd="0" destOrd="0" presId="urn:microsoft.com/office/officeart/2005/8/layout/hList1"/>
    <dgm:cxn modelId="{CB1A3935-1559-4969-844A-02FE71CDCAD9}" type="presParOf" srcId="{46F8DA8C-C582-4439-AF6B-AF1CEDC07FBF}" destId="{6BBC0C52-C137-493C-A1B5-67303D718EE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2752AB-8BF7-4808-A6F0-9346BB88BF2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717222-AEF3-453A-BF6F-3781B65BE49B}">
      <dgm:prSet phldrT="[Text]"/>
      <dgm:spPr/>
      <dgm:t>
        <a:bodyPr/>
        <a:lstStyle/>
        <a:p>
          <a:r>
            <a:rPr lang="fr-BE"/>
            <a:t>RI 2.1</a:t>
          </a:r>
          <a:endParaRPr lang="en-US"/>
        </a:p>
      </dgm:t>
    </dgm:pt>
    <dgm:pt modelId="{82898CB4-0F3B-44A2-A080-CD11B87D7B09}" type="parTrans" cxnId="{334F32CC-4B08-46C1-A042-8A3CB9695B15}">
      <dgm:prSet/>
      <dgm:spPr/>
      <dgm:t>
        <a:bodyPr/>
        <a:lstStyle/>
        <a:p>
          <a:endParaRPr lang="en-US"/>
        </a:p>
      </dgm:t>
    </dgm:pt>
    <dgm:pt modelId="{27DFCA31-E795-487C-ADCE-90A434C2CE4F}" type="sibTrans" cxnId="{334F32CC-4B08-46C1-A042-8A3CB9695B15}">
      <dgm:prSet/>
      <dgm:spPr/>
      <dgm:t>
        <a:bodyPr/>
        <a:lstStyle/>
        <a:p>
          <a:endParaRPr lang="en-US"/>
        </a:p>
      </dgm:t>
    </dgm:pt>
    <dgm:pt modelId="{4FEB5C22-A8F0-43BE-BBF9-CD6B2B11992A}">
      <dgm:prSet phldrT="[Text]"/>
      <dgm:spPr/>
      <dgm:t>
        <a:bodyPr/>
        <a:lstStyle/>
        <a:p>
          <a:r>
            <a:rPr lang="en-US"/>
            <a:t>RI 2.2: </a:t>
          </a:r>
        </a:p>
      </dgm:t>
    </dgm:pt>
    <dgm:pt modelId="{B7D5C8ED-B665-4967-9B44-C8DCAF8BB780}" type="parTrans" cxnId="{02A64BAB-7C76-455B-8EBC-BE9DBD9C6E5E}">
      <dgm:prSet/>
      <dgm:spPr/>
      <dgm:t>
        <a:bodyPr/>
        <a:lstStyle/>
        <a:p>
          <a:endParaRPr lang="en-US"/>
        </a:p>
      </dgm:t>
    </dgm:pt>
    <dgm:pt modelId="{7A7E7B54-6560-4BBA-9258-DCDA0812935B}" type="sibTrans" cxnId="{02A64BAB-7C76-455B-8EBC-BE9DBD9C6E5E}">
      <dgm:prSet/>
      <dgm:spPr/>
      <dgm:t>
        <a:bodyPr/>
        <a:lstStyle/>
        <a:p>
          <a:endParaRPr lang="en-US"/>
        </a:p>
      </dgm:t>
    </dgm:pt>
    <dgm:pt modelId="{7BE68CBC-D812-4A24-B7A4-C1E5CCB52D15}">
      <dgm:prSet/>
      <dgm:spPr/>
      <dgm:t>
        <a:bodyPr/>
        <a:lstStyle/>
        <a:p>
          <a:r>
            <a:rPr lang="fr-FR" b="1" dirty="0"/>
            <a:t>Amélioration accès à des interventions de soins de santé fondées sur des données probantes et à fort impact </a:t>
          </a:r>
          <a:r>
            <a:rPr lang="fr-FR" dirty="0"/>
            <a:t>au niveau des établissements et de la communauté</a:t>
          </a:r>
          <a:endParaRPr lang="fr-BE" dirty="0"/>
        </a:p>
      </dgm:t>
    </dgm:pt>
    <dgm:pt modelId="{0C5DE843-0862-4AF5-B219-9D42F693D5EB}" type="parTrans" cxnId="{DDC7DF4B-0496-4319-9B72-9D2803CB57FB}">
      <dgm:prSet/>
      <dgm:spPr/>
      <dgm:t>
        <a:bodyPr/>
        <a:lstStyle/>
        <a:p>
          <a:endParaRPr lang="en-US"/>
        </a:p>
      </dgm:t>
    </dgm:pt>
    <dgm:pt modelId="{2D813915-E5FF-40C6-B26A-862216C83A32}" type="sibTrans" cxnId="{DDC7DF4B-0496-4319-9B72-9D2803CB57FB}">
      <dgm:prSet/>
      <dgm:spPr/>
      <dgm:t>
        <a:bodyPr/>
        <a:lstStyle/>
        <a:p>
          <a:endParaRPr lang="en-US"/>
        </a:p>
      </dgm:t>
    </dgm:pt>
    <dgm:pt modelId="{489405C5-9013-4661-B3E8-9C7AC3FFC1AF}">
      <dgm:prSet custT="1"/>
      <dgm:spPr/>
      <dgm:t>
        <a:bodyPr/>
        <a:lstStyle/>
        <a:p>
          <a:r>
            <a:rPr lang="fr-FR" sz="1800" b="1" dirty="0"/>
            <a:t>Amélioration engagement du secteur privé </a:t>
          </a:r>
          <a:r>
            <a:rPr lang="fr-FR" sz="1800" dirty="0"/>
            <a:t>engagés</a:t>
          </a:r>
          <a:endParaRPr lang="en-US" sz="1800" dirty="0"/>
        </a:p>
      </dgm:t>
    </dgm:pt>
    <dgm:pt modelId="{CAA16E69-D128-482B-BF16-0F1EE3FD6266}" type="parTrans" cxnId="{E995CB5E-E124-4D31-8A70-E21361492B7D}">
      <dgm:prSet/>
      <dgm:spPr/>
      <dgm:t>
        <a:bodyPr/>
        <a:lstStyle/>
        <a:p>
          <a:endParaRPr lang="en-US"/>
        </a:p>
      </dgm:t>
    </dgm:pt>
    <dgm:pt modelId="{52CF82C7-70F1-4661-A5D5-ABBD6DB3EEAE}" type="sibTrans" cxnId="{E995CB5E-E124-4D31-8A70-E21361492B7D}">
      <dgm:prSet/>
      <dgm:spPr/>
      <dgm:t>
        <a:bodyPr/>
        <a:lstStyle/>
        <a:p>
          <a:endParaRPr lang="en-US"/>
        </a:p>
      </dgm:t>
    </dgm:pt>
    <dgm:pt modelId="{55C71572-DE31-4DB7-A9DF-6E0C006AE2D1}">
      <dgm:prSet/>
      <dgm:spPr/>
      <dgm:t>
        <a:bodyPr/>
        <a:lstStyle/>
        <a:p>
          <a:r>
            <a:rPr lang="en-US"/>
            <a:t>RI 2.3:</a:t>
          </a:r>
        </a:p>
      </dgm:t>
    </dgm:pt>
    <dgm:pt modelId="{9837B845-95DA-4F93-92E7-9F7A9FB24D23}" type="parTrans" cxnId="{8092F0A1-279B-443B-BCC2-4874459F927C}">
      <dgm:prSet/>
      <dgm:spPr/>
      <dgm:t>
        <a:bodyPr/>
        <a:lstStyle/>
        <a:p>
          <a:endParaRPr lang="en-US"/>
        </a:p>
      </dgm:t>
    </dgm:pt>
    <dgm:pt modelId="{4A01E203-2FCF-4347-9DAA-ADA59B14E110}" type="sibTrans" cxnId="{8092F0A1-279B-443B-BCC2-4874459F927C}">
      <dgm:prSet/>
      <dgm:spPr/>
      <dgm:t>
        <a:bodyPr/>
        <a:lstStyle/>
        <a:p>
          <a:endParaRPr lang="en-US"/>
        </a:p>
      </dgm:t>
    </dgm:pt>
    <dgm:pt modelId="{C139F63D-BDD4-418F-B536-02A3DBF86A58}">
      <dgm:prSet custT="1"/>
      <dgm:spPr/>
      <dgm:t>
        <a:bodyPr/>
        <a:lstStyle/>
        <a:p>
          <a:r>
            <a:rPr lang="fr-FR" sz="1800" b="1" dirty="0"/>
            <a:t>Engagement accru des communautés locales </a:t>
          </a:r>
          <a:r>
            <a:rPr lang="fr-FR" sz="1800" dirty="0"/>
            <a:t>et des parties prenantes dans les activités de santé</a:t>
          </a:r>
        </a:p>
      </dgm:t>
    </dgm:pt>
    <dgm:pt modelId="{AE2B4181-D5D8-4D03-AF2E-A76E639A0707}" type="parTrans" cxnId="{9BCE7398-AB4F-4CD1-A3CF-D90FF524F84F}">
      <dgm:prSet/>
      <dgm:spPr/>
      <dgm:t>
        <a:bodyPr/>
        <a:lstStyle/>
        <a:p>
          <a:endParaRPr lang="en-US"/>
        </a:p>
      </dgm:t>
    </dgm:pt>
    <dgm:pt modelId="{4DBA249D-F629-475C-B3F5-7328C5554A0B}" type="sibTrans" cxnId="{9BCE7398-AB4F-4CD1-A3CF-D90FF524F84F}">
      <dgm:prSet/>
      <dgm:spPr/>
      <dgm:t>
        <a:bodyPr/>
        <a:lstStyle/>
        <a:p>
          <a:endParaRPr lang="en-US"/>
        </a:p>
      </dgm:t>
    </dgm:pt>
    <dgm:pt modelId="{C3B9CF83-192B-4FBF-9939-522E5FC8CC50}" type="pres">
      <dgm:prSet presAssocID="{EB2752AB-8BF7-4808-A6F0-9346BB88BF20}" presName="Name0" presStyleCnt="0">
        <dgm:presLayoutVars>
          <dgm:dir/>
          <dgm:animLvl val="lvl"/>
          <dgm:resizeHandles val="exact"/>
        </dgm:presLayoutVars>
      </dgm:prSet>
      <dgm:spPr/>
    </dgm:pt>
    <dgm:pt modelId="{AC200DD8-63EC-4048-A59D-D2C1E7803A23}" type="pres">
      <dgm:prSet presAssocID="{EC717222-AEF3-453A-BF6F-3781B65BE49B}" presName="composite" presStyleCnt="0"/>
      <dgm:spPr/>
    </dgm:pt>
    <dgm:pt modelId="{7EEB0A3D-8235-4A83-9666-D547BBA7556C}" type="pres">
      <dgm:prSet presAssocID="{EC717222-AEF3-453A-BF6F-3781B65BE49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F7CA4C-1FD0-4504-9490-D6DA184E7612}" type="pres">
      <dgm:prSet presAssocID="{EC717222-AEF3-453A-BF6F-3781B65BE49B}" presName="desTx" presStyleLbl="alignAccFollowNode1" presStyleIdx="0" presStyleCnt="3">
        <dgm:presLayoutVars>
          <dgm:bulletEnabled val="1"/>
        </dgm:presLayoutVars>
      </dgm:prSet>
      <dgm:spPr/>
    </dgm:pt>
    <dgm:pt modelId="{63146FB5-E13F-45EB-B55F-C9B3D20F6DAC}" type="pres">
      <dgm:prSet presAssocID="{27DFCA31-E795-487C-ADCE-90A434C2CE4F}" presName="space" presStyleCnt="0"/>
      <dgm:spPr/>
    </dgm:pt>
    <dgm:pt modelId="{31C11557-C4BC-4E2E-90BE-8EEEAF0E4614}" type="pres">
      <dgm:prSet presAssocID="{4FEB5C22-A8F0-43BE-BBF9-CD6B2B11992A}" presName="composite" presStyleCnt="0"/>
      <dgm:spPr/>
    </dgm:pt>
    <dgm:pt modelId="{CF4EF4E3-3B9C-4D98-A60A-8E85E49E8436}" type="pres">
      <dgm:prSet presAssocID="{4FEB5C22-A8F0-43BE-BBF9-CD6B2B11992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34E0E97-03ED-4AF2-BD24-CAEFCD3D23B0}" type="pres">
      <dgm:prSet presAssocID="{4FEB5C22-A8F0-43BE-BBF9-CD6B2B11992A}" presName="desTx" presStyleLbl="alignAccFollowNode1" presStyleIdx="1" presStyleCnt="3">
        <dgm:presLayoutVars>
          <dgm:bulletEnabled val="1"/>
        </dgm:presLayoutVars>
      </dgm:prSet>
      <dgm:spPr/>
    </dgm:pt>
    <dgm:pt modelId="{80645679-DBE0-41D6-A531-1407DD492883}" type="pres">
      <dgm:prSet presAssocID="{7A7E7B54-6560-4BBA-9258-DCDA0812935B}" presName="space" presStyleCnt="0"/>
      <dgm:spPr/>
    </dgm:pt>
    <dgm:pt modelId="{9BD05E62-A0A1-4764-A67E-FA19C87441F6}" type="pres">
      <dgm:prSet presAssocID="{55C71572-DE31-4DB7-A9DF-6E0C006AE2D1}" presName="composite" presStyleCnt="0"/>
      <dgm:spPr/>
    </dgm:pt>
    <dgm:pt modelId="{2FCE6676-1BC3-47FE-9E03-9002AE8F0A43}" type="pres">
      <dgm:prSet presAssocID="{55C71572-DE31-4DB7-A9DF-6E0C006AE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64DDBD6-12B8-4DF2-AC7E-7593E3950579}" type="pres">
      <dgm:prSet presAssocID="{55C71572-DE31-4DB7-A9DF-6E0C006AE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C8EC023-F114-4BF6-8181-410C26F4ED8F}" type="presOf" srcId="{489405C5-9013-4661-B3E8-9C7AC3FFC1AF}" destId="{434E0E97-03ED-4AF2-BD24-CAEFCD3D23B0}" srcOrd="0" destOrd="0" presId="urn:microsoft.com/office/officeart/2005/8/layout/hList1"/>
    <dgm:cxn modelId="{4D737E2B-E043-4DD6-B5B9-4A68DD7F0B7F}" type="presOf" srcId="{4FEB5C22-A8F0-43BE-BBF9-CD6B2B11992A}" destId="{CF4EF4E3-3B9C-4D98-A60A-8E85E49E8436}" srcOrd="0" destOrd="0" presId="urn:microsoft.com/office/officeart/2005/8/layout/hList1"/>
    <dgm:cxn modelId="{53DE293D-37ED-49F5-BB70-234961A14E85}" type="presOf" srcId="{C139F63D-BDD4-418F-B536-02A3DBF86A58}" destId="{664DDBD6-12B8-4DF2-AC7E-7593E3950579}" srcOrd="0" destOrd="0" presId="urn:microsoft.com/office/officeart/2005/8/layout/hList1"/>
    <dgm:cxn modelId="{FA90773D-EEE7-4CC1-8A01-C70587BE894A}" type="presOf" srcId="{EB2752AB-8BF7-4808-A6F0-9346BB88BF20}" destId="{C3B9CF83-192B-4FBF-9939-522E5FC8CC50}" srcOrd="0" destOrd="0" presId="urn:microsoft.com/office/officeart/2005/8/layout/hList1"/>
    <dgm:cxn modelId="{E995CB5E-E124-4D31-8A70-E21361492B7D}" srcId="{4FEB5C22-A8F0-43BE-BBF9-CD6B2B11992A}" destId="{489405C5-9013-4661-B3E8-9C7AC3FFC1AF}" srcOrd="0" destOrd="0" parTransId="{CAA16E69-D128-482B-BF16-0F1EE3FD6266}" sibTransId="{52CF82C7-70F1-4661-A5D5-ABBD6DB3EEAE}"/>
    <dgm:cxn modelId="{DDC7DF4B-0496-4319-9B72-9D2803CB57FB}" srcId="{EC717222-AEF3-453A-BF6F-3781B65BE49B}" destId="{7BE68CBC-D812-4A24-B7A4-C1E5CCB52D15}" srcOrd="0" destOrd="0" parTransId="{0C5DE843-0862-4AF5-B219-9D42F693D5EB}" sibTransId="{2D813915-E5FF-40C6-B26A-862216C83A32}"/>
    <dgm:cxn modelId="{9BCE7398-AB4F-4CD1-A3CF-D90FF524F84F}" srcId="{55C71572-DE31-4DB7-A9DF-6E0C006AE2D1}" destId="{C139F63D-BDD4-418F-B536-02A3DBF86A58}" srcOrd="0" destOrd="0" parTransId="{AE2B4181-D5D8-4D03-AF2E-A76E639A0707}" sibTransId="{4DBA249D-F629-475C-B3F5-7328C5554A0B}"/>
    <dgm:cxn modelId="{8C5EFE9B-451B-480C-B5E4-B6B6424BFEB8}" type="presOf" srcId="{7BE68CBC-D812-4A24-B7A4-C1E5CCB52D15}" destId="{54F7CA4C-1FD0-4504-9490-D6DA184E7612}" srcOrd="0" destOrd="0" presId="urn:microsoft.com/office/officeart/2005/8/layout/hList1"/>
    <dgm:cxn modelId="{8092F0A1-279B-443B-BCC2-4874459F927C}" srcId="{EB2752AB-8BF7-4808-A6F0-9346BB88BF20}" destId="{55C71572-DE31-4DB7-A9DF-6E0C006AE2D1}" srcOrd="2" destOrd="0" parTransId="{9837B845-95DA-4F93-92E7-9F7A9FB24D23}" sibTransId="{4A01E203-2FCF-4347-9DAA-ADA59B14E110}"/>
    <dgm:cxn modelId="{02A64BAB-7C76-455B-8EBC-BE9DBD9C6E5E}" srcId="{EB2752AB-8BF7-4808-A6F0-9346BB88BF20}" destId="{4FEB5C22-A8F0-43BE-BBF9-CD6B2B11992A}" srcOrd="1" destOrd="0" parTransId="{B7D5C8ED-B665-4967-9B44-C8DCAF8BB780}" sibTransId="{7A7E7B54-6560-4BBA-9258-DCDA0812935B}"/>
    <dgm:cxn modelId="{16986EC8-D24F-4F99-A378-EF0E49FA0FA9}" type="presOf" srcId="{55C71572-DE31-4DB7-A9DF-6E0C006AE2D1}" destId="{2FCE6676-1BC3-47FE-9E03-9002AE8F0A43}" srcOrd="0" destOrd="0" presId="urn:microsoft.com/office/officeart/2005/8/layout/hList1"/>
    <dgm:cxn modelId="{334F32CC-4B08-46C1-A042-8A3CB9695B15}" srcId="{EB2752AB-8BF7-4808-A6F0-9346BB88BF20}" destId="{EC717222-AEF3-453A-BF6F-3781B65BE49B}" srcOrd="0" destOrd="0" parTransId="{82898CB4-0F3B-44A2-A080-CD11B87D7B09}" sibTransId="{27DFCA31-E795-487C-ADCE-90A434C2CE4F}"/>
    <dgm:cxn modelId="{BD5BEECE-66CE-4147-A10D-4B0BBA2174CD}" type="presOf" srcId="{EC717222-AEF3-453A-BF6F-3781B65BE49B}" destId="{7EEB0A3D-8235-4A83-9666-D547BBA7556C}" srcOrd="0" destOrd="0" presId="urn:microsoft.com/office/officeart/2005/8/layout/hList1"/>
    <dgm:cxn modelId="{BEE48120-FC12-4A96-BB75-5C27E8E4C636}" type="presParOf" srcId="{C3B9CF83-192B-4FBF-9939-522E5FC8CC50}" destId="{AC200DD8-63EC-4048-A59D-D2C1E7803A23}" srcOrd="0" destOrd="0" presId="urn:microsoft.com/office/officeart/2005/8/layout/hList1"/>
    <dgm:cxn modelId="{3B1EB698-8CF4-4E97-B77A-1167E18F3A18}" type="presParOf" srcId="{AC200DD8-63EC-4048-A59D-D2C1E7803A23}" destId="{7EEB0A3D-8235-4A83-9666-D547BBA7556C}" srcOrd="0" destOrd="0" presId="urn:microsoft.com/office/officeart/2005/8/layout/hList1"/>
    <dgm:cxn modelId="{E908B54B-F6A1-4997-AC69-0F6C309464F4}" type="presParOf" srcId="{AC200DD8-63EC-4048-A59D-D2C1E7803A23}" destId="{54F7CA4C-1FD0-4504-9490-D6DA184E7612}" srcOrd="1" destOrd="0" presId="urn:microsoft.com/office/officeart/2005/8/layout/hList1"/>
    <dgm:cxn modelId="{03B6D2A7-58D6-46E1-B814-C68E12C4D3C1}" type="presParOf" srcId="{C3B9CF83-192B-4FBF-9939-522E5FC8CC50}" destId="{63146FB5-E13F-45EB-B55F-C9B3D20F6DAC}" srcOrd="1" destOrd="0" presId="urn:microsoft.com/office/officeart/2005/8/layout/hList1"/>
    <dgm:cxn modelId="{FE80FED4-44B4-456A-AB13-54348572EFCF}" type="presParOf" srcId="{C3B9CF83-192B-4FBF-9939-522E5FC8CC50}" destId="{31C11557-C4BC-4E2E-90BE-8EEEAF0E4614}" srcOrd="2" destOrd="0" presId="urn:microsoft.com/office/officeart/2005/8/layout/hList1"/>
    <dgm:cxn modelId="{C04EC3E6-73AC-4480-819E-5EADD189CA32}" type="presParOf" srcId="{31C11557-C4BC-4E2E-90BE-8EEEAF0E4614}" destId="{CF4EF4E3-3B9C-4D98-A60A-8E85E49E8436}" srcOrd="0" destOrd="0" presId="urn:microsoft.com/office/officeart/2005/8/layout/hList1"/>
    <dgm:cxn modelId="{CD61074B-D051-4A01-B640-A0424E4C1C92}" type="presParOf" srcId="{31C11557-C4BC-4E2E-90BE-8EEEAF0E4614}" destId="{434E0E97-03ED-4AF2-BD24-CAEFCD3D23B0}" srcOrd="1" destOrd="0" presId="urn:microsoft.com/office/officeart/2005/8/layout/hList1"/>
    <dgm:cxn modelId="{B904C9DB-BF10-4F57-9C7F-4CA61F64F389}" type="presParOf" srcId="{C3B9CF83-192B-4FBF-9939-522E5FC8CC50}" destId="{80645679-DBE0-41D6-A531-1407DD492883}" srcOrd="3" destOrd="0" presId="urn:microsoft.com/office/officeart/2005/8/layout/hList1"/>
    <dgm:cxn modelId="{42674E3F-FEC9-408E-94D8-1C5BF6720287}" type="presParOf" srcId="{C3B9CF83-192B-4FBF-9939-522E5FC8CC50}" destId="{9BD05E62-A0A1-4764-A67E-FA19C87441F6}" srcOrd="4" destOrd="0" presId="urn:microsoft.com/office/officeart/2005/8/layout/hList1"/>
    <dgm:cxn modelId="{88CB007C-5865-4AC5-A72C-A0A02F561C44}" type="presParOf" srcId="{9BD05E62-A0A1-4764-A67E-FA19C87441F6}" destId="{2FCE6676-1BC3-47FE-9E03-9002AE8F0A43}" srcOrd="0" destOrd="0" presId="urn:microsoft.com/office/officeart/2005/8/layout/hList1"/>
    <dgm:cxn modelId="{525A15CD-09C7-4384-B1D2-1CC3F74DB14B}" type="presParOf" srcId="{9BD05E62-A0A1-4764-A67E-FA19C87441F6}" destId="{664DDBD6-12B8-4DF2-AC7E-7593E395057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EDAAA5-B4BA-4A3B-A092-230295B8A95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00E9FE-062E-47BB-83E7-E47D4A670EE1}">
      <dgm:prSet/>
      <dgm:spPr/>
      <dgm:t>
        <a:bodyPr/>
        <a:lstStyle/>
        <a:p>
          <a:r>
            <a:rPr lang="en-US"/>
            <a:t>RI 3.1</a:t>
          </a:r>
        </a:p>
      </dgm:t>
    </dgm:pt>
    <dgm:pt modelId="{8E0BB18A-D6D9-4B1F-BF2D-12C4B89A09DA}" type="parTrans" cxnId="{8D60EAB2-FB2F-4624-9856-5AD2B2544116}">
      <dgm:prSet/>
      <dgm:spPr/>
      <dgm:t>
        <a:bodyPr/>
        <a:lstStyle/>
        <a:p>
          <a:endParaRPr lang="en-US"/>
        </a:p>
      </dgm:t>
    </dgm:pt>
    <dgm:pt modelId="{E036A21E-E757-4154-9EC6-F7F08CDB5B2A}" type="sibTrans" cxnId="{8D60EAB2-FB2F-4624-9856-5AD2B2544116}">
      <dgm:prSet/>
      <dgm:spPr/>
      <dgm:t>
        <a:bodyPr/>
        <a:lstStyle/>
        <a:p>
          <a:endParaRPr lang="en-US"/>
        </a:p>
      </dgm:t>
    </dgm:pt>
    <dgm:pt modelId="{ECD39245-7EA2-4E20-8904-DB632BC758C4}">
      <dgm:prSet custT="1"/>
      <dgm:spPr/>
      <dgm:t>
        <a:bodyPr/>
        <a:lstStyle/>
        <a:p>
          <a:r>
            <a:rPr lang="fr-FR" sz="1800" b="1" dirty="0">
              <a:solidFill>
                <a:schemeClr val="tx1"/>
              </a:solidFill>
              <a:cs typeface="Calibri"/>
            </a:rPr>
            <a:t>Amélioration de la performance et de la redevabilité </a:t>
          </a:r>
          <a:r>
            <a:rPr lang="fr-FR" sz="1800" dirty="0">
              <a:solidFill>
                <a:schemeClr val="tx1"/>
              </a:solidFill>
              <a:cs typeface="Calibri"/>
            </a:rPr>
            <a:t>du Ministère de la Santé à tous les niveaux</a:t>
          </a:r>
          <a:endParaRPr lang="en-US" sz="1800" dirty="0">
            <a:solidFill>
              <a:schemeClr val="tx1"/>
            </a:solidFill>
          </a:endParaRPr>
        </a:p>
      </dgm:t>
    </dgm:pt>
    <dgm:pt modelId="{1A6BAEF9-535B-447A-ACBB-B28386869560}" type="parTrans" cxnId="{BF710FAF-9EE5-4ED5-88CA-AA03D34F108E}">
      <dgm:prSet/>
      <dgm:spPr/>
      <dgm:t>
        <a:bodyPr/>
        <a:lstStyle/>
        <a:p>
          <a:endParaRPr lang="en-US"/>
        </a:p>
      </dgm:t>
    </dgm:pt>
    <dgm:pt modelId="{67713070-6EBD-47D7-96E2-FCAC47621E1B}" type="sibTrans" cxnId="{BF710FAF-9EE5-4ED5-88CA-AA03D34F108E}">
      <dgm:prSet/>
      <dgm:spPr/>
      <dgm:t>
        <a:bodyPr/>
        <a:lstStyle/>
        <a:p>
          <a:endParaRPr lang="en-US"/>
        </a:p>
      </dgm:t>
    </dgm:pt>
    <dgm:pt modelId="{F8886539-6627-4164-85AA-B1AF23B9C1E9}">
      <dgm:prSet/>
      <dgm:spPr/>
      <dgm:t>
        <a:bodyPr/>
        <a:lstStyle/>
        <a:p>
          <a:r>
            <a:rPr lang="en-US"/>
            <a:t>RI 3.2:</a:t>
          </a:r>
          <a:endParaRPr lang="en-US">
            <a:solidFill>
              <a:schemeClr val="tx1"/>
            </a:solidFill>
          </a:endParaRPr>
        </a:p>
      </dgm:t>
    </dgm:pt>
    <dgm:pt modelId="{FDE7BAE6-B42A-4EC2-AE3A-644257868FDB}" type="parTrans" cxnId="{E8CCAE83-F978-4141-BBB8-2D1A6EA94ABE}">
      <dgm:prSet/>
      <dgm:spPr/>
      <dgm:t>
        <a:bodyPr/>
        <a:lstStyle/>
        <a:p>
          <a:endParaRPr lang="en-US"/>
        </a:p>
      </dgm:t>
    </dgm:pt>
    <dgm:pt modelId="{3627E879-0AD3-452D-9779-2EB42A1E094D}" type="sibTrans" cxnId="{E8CCAE83-F978-4141-BBB8-2D1A6EA94ABE}">
      <dgm:prSet/>
      <dgm:spPr/>
      <dgm:t>
        <a:bodyPr/>
        <a:lstStyle/>
        <a:p>
          <a:endParaRPr lang="en-US"/>
        </a:p>
      </dgm:t>
    </dgm:pt>
    <dgm:pt modelId="{08195784-1F6E-4FCB-B898-A0A0CB06F9FA}">
      <dgm:prSet custT="1"/>
      <dgm:spPr/>
      <dgm:t>
        <a:bodyPr/>
        <a:lstStyle/>
        <a:p>
          <a:r>
            <a:rPr lang="fr-FR" sz="1800" b="1" dirty="0">
              <a:solidFill>
                <a:schemeClr val="tx1"/>
              </a:solidFill>
              <a:cs typeface="Calibri"/>
            </a:rPr>
            <a:t>Données de qualité collectées et gérées pour une prise de décision rapide </a:t>
          </a:r>
          <a:r>
            <a:rPr lang="fr-FR" sz="1800" dirty="0">
              <a:solidFill>
                <a:schemeClr val="tx1"/>
              </a:solidFill>
              <a:cs typeface="Calibri"/>
            </a:rPr>
            <a:t>à tous les niveaux</a:t>
          </a:r>
          <a:endParaRPr lang="en-US" sz="1800" dirty="0">
            <a:solidFill>
              <a:schemeClr val="tx1"/>
            </a:solidFill>
          </a:endParaRPr>
        </a:p>
      </dgm:t>
    </dgm:pt>
    <dgm:pt modelId="{565425E3-E219-45D7-846B-A58409C772DC}" type="parTrans" cxnId="{9837463E-2B12-4EE8-A8C6-CC61126E77D2}">
      <dgm:prSet/>
      <dgm:spPr/>
      <dgm:t>
        <a:bodyPr/>
        <a:lstStyle/>
        <a:p>
          <a:endParaRPr lang="en-US"/>
        </a:p>
      </dgm:t>
    </dgm:pt>
    <dgm:pt modelId="{B24ECB54-7A6B-4DEA-A3B5-03DC8EC43169}" type="sibTrans" cxnId="{9837463E-2B12-4EE8-A8C6-CC61126E77D2}">
      <dgm:prSet/>
      <dgm:spPr/>
      <dgm:t>
        <a:bodyPr/>
        <a:lstStyle/>
        <a:p>
          <a:endParaRPr lang="en-US"/>
        </a:p>
      </dgm:t>
    </dgm:pt>
    <dgm:pt modelId="{601AE539-9984-4BCC-9A4E-7138646E402E}">
      <dgm:prSet/>
      <dgm:spPr/>
      <dgm:t>
        <a:bodyPr/>
        <a:lstStyle/>
        <a:p>
          <a:r>
            <a:rPr lang="en-US"/>
            <a:t>RI 3.3: </a:t>
          </a:r>
          <a:endParaRPr lang="en-US">
            <a:solidFill>
              <a:schemeClr val="tx1"/>
            </a:solidFill>
          </a:endParaRPr>
        </a:p>
      </dgm:t>
    </dgm:pt>
    <dgm:pt modelId="{F5CC6576-80F8-4E10-B14E-1F3BF5CB34D0}" type="parTrans" cxnId="{E55C2171-30F9-4F2B-A98A-A585CEC2041B}">
      <dgm:prSet/>
      <dgm:spPr/>
      <dgm:t>
        <a:bodyPr/>
        <a:lstStyle/>
        <a:p>
          <a:endParaRPr lang="en-US"/>
        </a:p>
      </dgm:t>
    </dgm:pt>
    <dgm:pt modelId="{C032B27C-C177-4DC1-AF58-FA7A0FE5173B}" type="sibTrans" cxnId="{E55C2171-30F9-4F2B-A98A-A585CEC2041B}">
      <dgm:prSet/>
      <dgm:spPr/>
      <dgm:t>
        <a:bodyPr/>
        <a:lstStyle/>
        <a:p>
          <a:endParaRPr lang="en-US"/>
        </a:p>
      </dgm:t>
    </dgm:pt>
    <dgm:pt modelId="{379F56D3-9F8A-48A3-B30E-2A39AA3F9C5C}">
      <dgm:prSet/>
      <dgm:spPr/>
      <dgm:t>
        <a:bodyPr/>
        <a:lstStyle/>
        <a:p>
          <a:r>
            <a:rPr lang="fr-FR" b="1" dirty="0"/>
            <a:t>Renforcement de la capacité </a:t>
          </a:r>
          <a:r>
            <a:rPr lang="fr-FR" dirty="0"/>
            <a:t>des entités de gestion et d'administration </a:t>
          </a:r>
          <a:r>
            <a:rPr lang="fr-FR" b="1" dirty="0"/>
            <a:t>à gérer, financer et coordonner les activités de santé de manière transparente</a:t>
          </a:r>
          <a:endParaRPr lang="en-US" b="1" dirty="0"/>
        </a:p>
      </dgm:t>
    </dgm:pt>
    <dgm:pt modelId="{8908E755-F041-4400-92AA-983B6B57D2A9}" type="parTrans" cxnId="{0E233242-677C-4C96-B016-898104B90F4D}">
      <dgm:prSet/>
      <dgm:spPr/>
      <dgm:t>
        <a:bodyPr/>
        <a:lstStyle/>
        <a:p>
          <a:endParaRPr lang="en-US"/>
        </a:p>
      </dgm:t>
    </dgm:pt>
    <dgm:pt modelId="{7440B25C-3B71-4A5F-B78B-D8F42674BF6C}" type="sibTrans" cxnId="{0E233242-677C-4C96-B016-898104B90F4D}">
      <dgm:prSet/>
      <dgm:spPr/>
      <dgm:t>
        <a:bodyPr/>
        <a:lstStyle/>
        <a:p>
          <a:endParaRPr lang="en-US"/>
        </a:p>
      </dgm:t>
    </dgm:pt>
    <dgm:pt modelId="{C0868E79-A307-46AB-89C4-97D510E11F09}">
      <dgm:prSet/>
      <dgm:spPr/>
      <dgm:t>
        <a:bodyPr/>
        <a:lstStyle/>
        <a:p>
          <a:pPr rtl="0"/>
          <a:r>
            <a:rPr lang="en-US" dirty="0"/>
            <a:t>RI 3.4: </a:t>
          </a:r>
          <a:endParaRPr lang="en-US" dirty="0">
            <a:latin typeface="Gill Sans MT" panose="020B0502020104020203"/>
          </a:endParaRPr>
        </a:p>
      </dgm:t>
    </dgm:pt>
    <dgm:pt modelId="{78CB1600-3526-4965-A07C-0EDAC2F9AB65}" type="parTrans" cxnId="{AF1F3808-2D44-42EE-8024-F5FBE32EC957}">
      <dgm:prSet/>
      <dgm:spPr/>
      <dgm:t>
        <a:bodyPr/>
        <a:lstStyle/>
        <a:p>
          <a:endParaRPr lang="en-US"/>
        </a:p>
      </dgm:t>
    </dgm:pt>
    <dgm:pt modelId="{197FBBEC-EA00-4ED6-AB98-C6ABD7EDBE09}" type="sibTrans" cxnId="{AF1F3808-2D44-42EE-8024-F5FBE32EC957}">
      <dgm:prSet/>
      <dgm:spPr/>
      <dgm:t>
        <a:bodyPr/>
        <a:lstStyle/>
        <a:p>
          <a:endParaRPr lang="en-US"/>
        </a:p>
      </dgm:t>
    </dgm:pt>
    <dgm:pt modelId="{EE3B8699-4118-46CA-9283-8FB7132F4A8F}">
      <dgm:prSet phldr="0"/>
      <dgm:spPr/>
      <dgm:t>
        <a:bodyPr/>
        <a:lstStyle/>
        <a:p>
          <a:pPr rtl="0"/>
          <a:endParaRPr lang="fr-FR" sz="1500" dirty="0">
            <a:latin typeface="Gill Sans MT" panose="020B0502020104020203"/>
            <a:cs typeface="Calibri"/>
          </a:endParaRPr>
        </a:p>
      </dgm:t>
    </dgm:pt>
    <dgm:pt modelId="{0B12B158-1091-4131-8A16-35BCE994FB9B}" type="parTrans" cxnId="{9C534D5E-7254-4131-9CC9-DEF24110E76B}">
      <dgm:prSet/>
      <dgm:spPr/>
      <dgm:t>
        <a:bodyPr/>
        <a:lstStyle/>
        <a:p>
          <a:endParaRPr lang="en-US"/>
        </a:p>
      </dgm:t>
    </dgm:pt>
    <dgm:pt modelId="{8196EE5D-9278-4FCD-B06C-7A6C0D7F2689}" type="sibTrans" cxnId="{9C534D5E-7254-4131-9CC9-DEF24110E76B}">
      <dgm:prSet/>
      <dgm:spPr/>
      <dgm:t>
        <a:bodyPr/>
        <a:lstStyle/>
        <a:p>
          <a:endParaRPr lang="en-US"/>
        </a:p>
      </dgm:t>
    </dgm:pt>
    <dgm:pt modelId="{0D4910FD-0059-4FF8-93B7-3776ADF6BDB6}">
      <dgm:prSet phldr="0" custT="1"/>
      <dgm:spPr/>
      <dgm:t>
        <a:bodyPr/>
        <a:lstStyle/>
        <a:p>
          <a:r>
            <a:rPr lang="fr-FR" sz="1600" dirty="0">
              <a:solidFill>
                <a:schemeClr val="tx1"/>
              </a:solidFill>
            </a:rPr>
            <a:t>Mise en œuvre effective des politiques et directives du secteur de la santé</a:t>
          </a:r>
          <a:endParaRPr lang="en-US" sz="1600" dirty="0"/>
        </a:p>
      </dgm:t>
    </dgm:pt>
    <dgm:pt modelId="{80389FCC-2A48-4373-A57A-2D3625C917E7}" type="parTrans" cxnId="{E660CDD4-1129-4731-8FC3-FACDB03DA363}">
      <dgm:prSet/>
      <dgm:spPr/>
      <dgm:t>
        <a:bodyPr/>
        <a:lstStyle/>
        <a:p>
          <a:endParaRPr lang="en-US"/>
        </a:p>
      </dgm:t>
    </dgm:pt>
    <dgm:pt modelId="{0654E151-976A-44EC-A6EF-CDAFAAE07D8F}" type="sibTrans" cxnId="{E660CDD4-1129-4731-8FC3-FACDB03DA363}">
      <dgm:prSet/>
      <dgm:spPr/>
      <dgm:t>
        <a:bodyPr/>
        <a:lstStyle/>
        <a:p>
          <a:endParaRPr lang="en-US"/>
        </a:p>
      </dgm:t>
    </dgm:pt>
    <dgm:pt modelId="{EA454A73-528F-4FE5-B6BE-83449761B391}" type="pres">
      <dgm:prSet presAssocID="{45EDAAA5-B4BA-4A3B-A092-230295B8A950}" presName="Name0" presStyleCnt="0">
        <dgm:presLayoutVars>
          <dgm:dir/>
          <dgm:animLvl val="lvl"/>
          <dgm:resizeHandles val="exact"/>
        </dgm:presLayoutVars>
      </dgm:prSet>
      <dgm:spPr/>
    </dgm:pt>
    <dgm:pt modelId="{D3362890-C519-4217-838D-B84114B5B54C}" type="pres">
      <dgm:prSet presAssocID="{B800E9FE-062E-47BB-83E7-E47D4A670EE1}" presName="composite" presStyleCnt="0"/>
      <dgm:spPr/>
    </dgm:pt>
    <dgm:pt modelId="{19072F8F-9EAD-45D5-8AA2-03011E933C24}" type="pres">
      <dgm:prSet presAssocID="{B800E9FE-062E-47BB-83E7-E47D4A670EE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DBC4FF65-C9E9-4FD2-B4E2-7860CE96D064}" type="pres">
      <dgm:prSet presAssocID="{B800E9FE-062E-47BB-83E7-E47D4A670EE1}" presName="desTx" presStyleLbl="alignAccFollowNode1" presStyleIdx="0" presStyleCnt="4">
        <dgm:presLayoutVars>
          <dgm:bulletEnabled val="1"/>
        </dgm:presLayoutVars>
      </dgm:prSet>
      <dgm:spPr/>
    </dgm:pt>
    <dgm:pt modelId="{9E635499-CF2D-4353-A90F-3A1505807576}" type="pres">
      <dgm:prSet presAssocID="{E036A21E-E757-4154-9EC6-F7F08CDB5B2A}" presName="space" presStyleCnt="0"/>
      <dgm:spPr/>
    </dgm:pt>
    <dgm:pt modelId="{CAE6EF53-02B4-49FD-9319-16F9EB340B83}" type="pres">
      <dgm:prSet presAssocID="{F8886539-6627-4164-85AA-B1AF23B9C1E9}" presName="composite" presStyleCnt="0"/>
      <dgm:spPr/>
    </dgm:pt>
    <dgm:pt modelId="{41C922D6-C652-4407-91B4-3A5A3AE9678E}" type="pres">
      <dgm:prSet presAssocID="{F8886539-6627-4164-85AA-B1AF23B9C1E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8E0A5FB0-6A34-46FC-A2DB-664B063C5FA6}" type="pres">
      <dgm:prSet presAssocID="{F8886539-6627-4164-85AA-B1AF23B9C1E9}" presName="desTx" presStyleLbl="alignAccFollowNode1" presStyleIdx="1" presStyleCnt="4">
        <dgm:presLayoutVars>
          <dgm:bulletEnabled val="1"/>
        </dgm:presLayoutVars>
      </dgm:prSet>
      <dgm:spPr/>
    </dgm:pt>
    <dgm:pt modelId="{DC15FE97-9E07-4C0D-B825-962EBE489AE7}" type="pres">
      <dgm:prSet presAssocID="{3627E879-0AD3-452D-9779-2EB42A1E094D}" presName="space" presStyleCnt="0"/>
      <dgm:spPr/>
    </dgm:pt>
    <dgm:pt modelId="{A6DF52C2-C849-498E-B6F7-F51AE8651043}" type="pres">
      <dgm:prSet presAssocID="{601AE539-9984-4BCC-9A4E-7138646E402E}" presName="composite" presStyleCnt="0"/>
      <dgm:spPr/>
    </dgm:pt>
    <dgm:pt modelId="{4E16586D-D0F3-4DBB-8A35-B5D0EF4DAFE6}" type="pres">
      <dgm:prSet presAssocID="{601AE539-9984-4BCC-9A4E-7138646E402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BB9E800-0E4F-4934-A5D3-F9BB3266E9DB}" type="pres">
      <dgm:prSet presAssocID="{601AE539-9984-4BCC-9A4E-7138646E402E}" presName="desTx" presStyleLbl="alignAccFollowNode1" presStyleIdx="2" presStyleCnt="4">
        <dgm:presLayoutVars>
          <dgm:bulletEnabled val="1"/>
        </dgm:presLayoutVars>
      </dgm:prSet>
      <dgm:spPr/>
    </dgm:pt>
    <dgm:pt modelId="{C23D3C42-BBC2-4635-BC32-8B37A2288FBD}" type="pres">
      <dgm:prSet presAssocID="{C032B27C-C177-4DC1-AF58-FA7A0FE5173B}" presName="space" presStyleCnt="0"/>
      <dgm:spPr/>
    </dgm:pt>
    <dgm:pt modelId="{2621F9CD-4787-4215-8D47-6CAC4EEFE52C}" type="pres">
      <dgm:prSet presAssocID="{C0868E79-A307-46AB-89C4-97D510E11F09}" presName="composite" presStyleCnt="0"/>
      <dgm:spPr/>
    </dgm:pt>
    <dgm:pt modelId="{934D66AC-D2AB-48E4-A0CB-5943F1D66558}" type="pres">
      <dgm:prSet presAssocID="{C0868E79-A307-46AB-89C4-97D510E11F0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184EEC0-2F42-4B46-9EB6-447159AA35FB}" type="pres">
      <dgm:prSet presAssocID="{C0868E79-A307-46AB-89C4-97D510E11F0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AF1F3808-2D44-42EE-8024-F5FBE32EC957}" srcId="{45EDAAA5-B4BA-4A3B-A092-230295B8A950}" destId="{C0868E79-A307-46AB-89C4-97D510E11F09}" srcOrd="3" destOrd="0" parTransId="{78CB1600-3526-4965-A07C-0EDAC2F9AB65}" sibTransId="{197FBBEC-EA00-4ED6-AB98-C6ABD7EDBE09}"/>
    <dgm:cxn modelId="{94C26518-E292-4747-900D-72AD12BFDE30}" type="presOf" srcId="{0D4910FD-0059-4FF8-93B7-3776ADF6BDB6}" destId="{4184EEC0-2F42-4B46-9EB6-447159AA35FB}" srcOrd="0" destOrd="0" presId="urn:microsoft.com/office/officeart/2005/8/layout/hList1"/>
    <dgm:cxn modelId="{0BCA3130-1E28-45A5-8966-D67DD705AA45}" type="presOf" srcId="{B800E9FE-062E-47BB-83E7-E47D4A670EE1}" destId="{19072F8F-9EAD-45D5-8AA2-03011E933C24}" srcOrd="0" destOrd="0" presId="urn:microsoft.com/office/officeart/2005/8/layout/hList1"/>
    <dgm:cxn modelId="{4182AC3B-62D8-44FC-965D-F6ED12B213F0}" type="presOf" srcId="{C0868E79-A307-46AB-89C4-97D510E11F09}" destId="{934D66AC-D2AB-48E4-A0CB-5943F1D66558}" srcOrd="0" destOrd="0" presId="urn:microsoft.com/office/officeart/2005/8/layout/hList1"/>
    <dgm:cxn modelId="{9837463E-2B12-4EE8-A8C6-CC61126E77D2}" srcId="{F8886539-6627-4164-85AA-B1AF23B9C1E9}" destId="{08195784-1F6E-4FCB-B898-A0A0CB06F9FA}" srcOrd="0" destOrd="0" parTransId="{565425E3-E219-45D7-846B-A58409C772DC}" sibTransId="{B24ECB54-7A6B-4DEA-A3B5-03DC8EC43169}"/>
    <dgm:cxn modelId="{8056DC3F-8922-4FD6-A7AC-3BAF1DB6D627}" type="presOf" srcId="{45EDAAA5-B4BA-4A3B-A092-230295B8A950}" destId="{EA454A73-528F-4FE5-B6BE-83449761B391}" srcOrd="0" destOrd="0" presId="urn:microsoft.com/office/officeart/2005/8/layout/hList1"/>
    <dgm:cxn modelId="{9C534D5E-7254-4131-9CC9-DEF24110E76B}" srcId="{C0868E79-A307-46AB-89C4-97D510E11F09}" destId="{EE3B8699-4118-46CA-9283-8FB7132F4A8F}" srcOrd="1" destOrd="0" parTransId="{0B12B158-1091-4131-8A16-35BCE994FB9B}" sibTransId="{8196EE5D-9278-4FCD-B06C-7A6C0D7F2689}"/>
    <dgm:cxn modelId="{0E233242-677C-4C96-B016-898104B90F4D}" srcId="{601AE539-9984-4BCC-9A4E-7138646E402E}" destId="{379F56D3-9F8A-48A3-B30E-2A39AA3F9C5C}" srcOrd="0" destOrd="0" parTransId="{8908E755-F041-4400-92AA-983B6B57D2A9}" sibTransId="{7440B25C-3B71-4A5F-B78B-D8F42674BF6C}"/>
    <dgm:cxn modelId="{E55C2171-30F9-4F2B-A98A-A585CEC2041B}" srcId="{45EDAAA5-B4BA-4A3B-A092-230295B8A950}" destId="{601AE539-9984-4BCC-9A4E-7138646E402E}" srcOrd="2" destOrd="0" parTransId="{F5CC6576-80F8-4E10-B14E-1F3BF5CB34D0}" sibTransId="{C032B27C-C177-4DC1-AF58-FA7A0FE5173B}"/>
    <dgm:cxn modelId="{A1184C72-D027-4654-9F03-563C2CF6790C}" type="presOf" srcId="{ECD39245-7EA2-4E20-8904-DB632BC758C4}" destId="{DBC4FF65-C9E9-4FD2-B4E2-7860CE96D064}" srcOrd="0" destOrd="0" presId="urn:microsoft.com/office/officeart/2005/8/layout/hList1"/>
    <dgm:cxn modelId="{E8CCAE83-F978-4141-BBB8-2D1A6EA94ABE}" srcId="{45EDAAA5-B4BA-4A3B-A092-230295B8A950}" destId="{F8886539-6627-4164-85AA-B1AF23B9C1E9}" srcOrd="1" destOrd="0" parTransId="{FDE7BAE6-B42A-4EC2-AE3A-644257868FDB}" sibTransId="{3627E879-0AD3-452D-9779-2EB42A1E094D}"/>
    <dgm:cxn modelId="{8C63F090-D646-43DA-9FE3-9126C19FD389}" type="presOf" srcId="{08195784-1F6E-4FCB-B898-A0A0CB06F9FA}" destId="{8E0A5FB0-6A34-46FC-A2DB-664B063C5FA6}" srcOrd="0" destOrd="0" presId="urn:microsoft.com/office/officeart/2005/8/layout/hList1"/>
    <dgm:cxn modelId="{4DEEC39E-C51F-47C3-9248-7D46C22FE966}" type="presOf" srcId="{379F56D3-9F8A-48A3-B30E-2A39AA3F9C5C}" destId="{6BB9E800-0E4F-4934-A5D3-F9BB3266E9DB}" srcOrd="0" destOrd="0" presId="urn:microsoft.com/office/officeart/2005/8/layout/hList1"/>
    <dgm:cxn modelId="{64188AA8-86CD-4210-BE45-BFD75B84A48D}" type="presOf" srcId="{601AE539-9984-4BCC-9A4E-7138646E402E}" destId="{4E16586D-D0F3-4DBB-8A35-B5D0EF4DAFE6}" srcOrd="0" destOrd="0" presId="urn:microsoft.com/office/officeart/2005/8/layout/hList1"/>
    <dgm:cxn modelId="{BF710FAF-9EE5-4ED5-88CA-AA03D34F108E}" srcId="{B800E9FE-062E-47BB-83E7-E47D4A670EE1}" destId="{ECD39245-7EA2-4E20-8904-DB632BC758C4}" srcOrd="0" destOrd="0" parTransId="{1A6BAEF9-535B-447A-ACBB-B28386869560}" sibTransId="{67713070-6EBD-47D7-96E2-FCAC47621E1B}"/>
    <dgm:cxn modelId="{8D60EAB2-FB2F-4624-9856-5AD2B2544116}" srcId="{45EDAAA5-B4BA-4A3B-A092-230295B8A950}" destId="{B800E9FE-062E-47BB-83E7-E47D4A670EE1}" srcOrd="0" destOrd="0" parTransId="{8E0BB18A-D6D9-4B1F-BF2D-12C4B89A09DA}" sibTransId="{E036A21E-E757-4154-9EC6-F7F08CDB5B2A}"/>
    <dgm:cxn modelId="{DB0ECEBE-5B78-43E2-A546-AF1714A49008}" type="presOf" srcId="{F8886539-6627-4164-85AA-B1AF23B9C1E9}" destId="{41C922D6-C652-4407-91B4-3A5A3AE9678E}" srcOrd="0" destOrd="0" presId="urn:microsoft.com/office/officeart/2005/8/layout/hList1"/>
    <dgm:cxn modelId="{E660CDD4-1129-4731-8FC3-FACDB03DA363}" srcId="{C0868E79-A307-46AB-89C4-97D510E11F09}" destId="{0D4910FD-0059-4FF8-93B7-3776ADF6BDB6}" srcOrd="0" destOrd="0" parTransId="{80389FCC-2A48-4373-A57A-2D3625C917E7}" sibTransId="{0654E151-976A-44EC-A6EF-CDAFAAE07D8F}"/>
    <dgm:cxn modelId="{1F15CEDD-E062-4791-9787-1F55320F0DB9}" type="presOf" srcId="{EE3B8699-4118-46CA-9283-8FB7132F4A8F}" destId="{4184EEC0-2F42-4B46-9EB6-447159AA35FB}" srcOrd="0" destOrd="1" presId="urn:microsoft.com/office/officeart/2005/8/layout/hList1"/>
    <dgm:cxn modelId="{3E0D4146-CA2A-45FE-9D5B-ADE98C03A364}" type="presParOf" srcId="{EA454A73-528F-4FE5-B6BE-83449761B391}" destId="{D3362890-C519-4217-838D-B84114B5B54C}" srcOrd="0" destOrd="0" presId="urn:microsoft.com/office/officeart/2005/8/layout/hList1"/>
    <dgm:cxn modelId="{5FF36F50-3EA8-4E2D-8385-EDDF194A7B54}" type="presParOf" srcId="{D3362890-C519-4217-838D-B84114B5B54C}" destId="{19072F8F-9EAD-45D5-8AA2-03011E933C24}" srcOrd="0" destOrd="0" presId="urn:microsoft.com/office/officeart/2005/8/layout/hList1"/>
    <dgm:cxn modelId="{0D3F3BF4-22CF-4F21-97AB-77632ECCEFD1}" type="presParOf" srcId="{D3362890-C519-4217-838D-B84114B5B54C}" destId="{DBC4FF65-C9E9-4FD2-B4E2-7860CE96D064}" srcOrd="1" destOrd="0" presId="urn:microsoft.com/office/officeart/2005/8/layout/hList1"/>
    <dgm:cxn modelId="{92EEF1E7-86AD-4432-8749-E92C5231D4E9}" type="presParOf" srcId="{EA454A73-528F-4FE5-B6BE-83449761B391}" destId="{9E635499-CF2D-4353-A90F-3A1505807576}" srcOrd="1" destOrd="0" presId="urn:microsoft.com/office/officeart/2005/8/layout/hList1"/>
    <dgm:cxn modelId="{9850A271-35FC-464D-B76C-EB4F0854BD38}" type="presParOf" srcId="{EA454A73-528F-4FE5-B6BE-83449761B391}" destId="{CAE6EF53-02B4-49FD-9319-16F9EB340B83}" srcOrd="2" destOrd="0" presId="urn:microsoft.com/office/officeart/2005/8/layout/hList1"/>
    <dgm:cxn modelId="{FCE337F0-C1DA-41A6-BD15-EE3B2B76E43C}" type="presParOf" srcId="{CAE6EF53-02B4-49FD-9319-16F9EB340B83}" destId="{41C922D6-C652-4407-91B4-3A5A3AE9678E}" srcOrd="0" destOrd="0" presId="urn:microsoft.com/office/officeart/2005/8/layout/hList1"/>
    <dgm:cxn modelId="{8E0EBCD1-C3D0-4A16-92BC-B32F8E0D679A}" type="presParOf" srcId="{CAE6EF53-02B4-49FD-9319-16F9EB340B83}" destId="{8E0A5FB0-6A34-46FC-A2DB-664B063C5FA6}" srcOrd="1" destOrd="0" presId="urn:microsoft.com/office/officeart/2005/8/layout/hList1"/>
    <dgm:cxn modelId="{023F51B5-56CA-4ED6-9045-93DD4D59B144}" type="presParOf" srcId="{EA454A73-528F-4FE5-B6BE-83449761B391}" destId="{DC15FE97-9E07-4C0D-B825-962EBE489AE7}" srcOrd="3" destOrd="0" presId="urn:microsoft.com/office/officeart/2005/8/layout/hList1"/>
    <dgm:cxn modelId="{F8DFAF23-36CA-48FD-8350-977E336D4CF7}" type="presParOf" srcId="{EA454A73-528F-4FE5-B6BE-83449761B391}" destId="{A6DF52C2-C849-498E-B6F7-F51AE8651043}" srcOrd="4" destOrd="0" presId="urn:microsoft.com/office/officeart/2005/8/layout/hList1"/>
    <dgm:cxn modelId="{3A8B1030-2647-49D2-9FBD-3C49103BAAEC}" type="presParOf" srcId="{A6DF52C2-C849-498E-B6F7-F51AE8651043}" destId="{4E16586D-D0F3-4DBB-8A35-B5D0EF4DAFE6}" srcOrd="0" destOrd="0" presId="urn:microsoft.com/office/officeart/2005/8/layout/hList1"/>
    <dgm:cxn modelId="{6DCD5969-9AE8-475A-A09A-0401E803DAF5}" type="presParOf" srcId="{A6DF52C2-C849-498E-B6F7-F51AE8651043}" destId="{6BB9E800-0E4F-4934-A5D3-F9BB3266E9DB}" srcOrd="1" destOrd="0" presId="urn:microsoft.com/office/officeart/2005/8/layout/hList1"/>
    <dgm:cxn modelId="{E47B41BB-2D10-4E47-991F-36DC6CA24B25}" type="presParOf" srcId="{EA454A73-528F-4FE5-B6BE-83449761B391}" destId="{C23D3C42-BBC2-4635-BC32-8B37A2288FBD}" srcOrd="5" destOrd="0" presId="urn:microsoft.com/office/officeart/2005/8/layout/hList1"/>
    <dgm:cxn modelId="{E3C770F0-071F-4B3D-BB3F-CFFBD39D0931}" type="presParOf" srcId="{EA454A73-528F-4FE5-B6BE-83449761B391}" destId="{2621F9CD-4787-4215-8D47-6CAC4EEFE52C}" srcOrd="6" destOrd="0" presId="urn:microsoft.com/office/officeart/2005/8/layout/hList1"/>
    <dgm:cxn modelId="{55AEFF6F-6D2F-4BB3-B858-0F636E92E04C}" type="presParOf" srcId="{2621F9CD-4787-4215-8D47-6CAC4EEFE52C}" destId="{934D66AC-D2AB-48E4-A0CB-5943F1D66558}" srcOrd="0" destOrd="0" presId="urn:microsoft.com/office/officeart/2005/8/layout/hList1"/>
    <dgm:cxn modelId="{AA1EFDB1-7B25-49AC-91B5-486D0E576C6B}" type="presParOf" srcId="{2621F9CD-4787-4215-8D47-6CAC4EEFE52C}" destId="{4184EEC0-2F42-4B46-9EB6-447159AA35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CE5AB-668D-4AC4-B2B1-74B9342038C2}">
      <dsp:nvSpPr>
        <dsp:cNvPr id="0" name=""/>
        <dsp:cNvSpPr/>
      </dsp:nvSpPr>
      <dsp:spPr>
        <a:xfrm>
          <a:off x="37601" y="4047"/>
          <a:ext cx="3253712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</a:t>
          </a:r>
          <a:r>
            <a:rPr lang="en-US" sz="2000" kern="1200" dirty="0">
              <a:cs typeface="Calibri"/>
            </a:rPr>
            <a:t>I 1.1</a:t>
          </a:r>
          <a:endParaRPr lang="en-US" sz="2000" kern="1200" dirty="0"/>
        </a:p>
      </dsp:txBody>
      <dsp:txXfrm>
        <a:off x="37601" y="4047"/>
        <a:ext cx="3253712" cy="518400"/>
      </dsp:txXfrm>
    </dsp:sp>
    <dsp:sp modelId="{81871652-E124-40EB-BA17-9D2B0508D94E}">
      <dsp:nvSpPr>
        <dsp:cNvPr id="0" name=""/>
        <dsp:cNvSpPr/>
      </dsp:nvSpPr>
      <dsp:spPr>
        <a:xfrm>
          <a:off x="6063" y="522447"/>
          <a:ext cx="3316789" cy="21246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kern="1200" dirty="0">
              <a:solidFill>
                <a:schemeClr val="tx1"/>
              </a:solidFill>
              <a:cs typeface="Calibri"/>
            </a:rPr>
            <a:t>Renforcement des </a:t>
          </a:r>
          <a:r>
            <a:rPr lang="fr-FR" sz="2000" b="1" kern="1200" dirty="0">
              <a:solidFill>
                <a:schemeClr val="tx1"/>
              </a:solidFill>
              <a:cs typeface="Calibri"/>
            </a:rPr>
            <a:t>ressources humaines</a:t>
          </a:r>
          <a:r>
            <a:rPr lang="fr-FR" sz="2000" b="0" kern="1200" dirty="0">
              <a:solidFill>
                <a:schemeClr val="tx1"/>
              </a:solidFill>
              <a:cs typeface="Calibri"/>
            </a:rPr>
            <a:t> pour la santé </a:t>
          </a:r>
          <a:endParaRPr lang="en-US" sz="2000" b="0" kern="1200" dirty="0">
            <a:solidFill>
              <a:schemeClr val="tx1"/>
            </a:solidFill>
            <a:cs typeface="Calibri"/>
          </a:endParaRPr>
        </a:p>
      </dsp:txBody>
      <dsp:txXfrm>
        <a:off x="6063" y="522447"/>
        <a:ext cx="3316789" cy="2124630"/>
      </dsp:txXfrm>
    </dsp:sp>
    <dsp:sp modelId="{BFCD2442-9096-4D6B-B3BC-936B655A2FE7}">
      <dsp:nvSpPr>
        <dsp:cNvPr id="0" name=""/>
        <dsp:cNvSpPr/>
      </dsp:nvSpPr>
      <dsp:spPr>
        <a:xfrm>
          <a:off x="3764393" y="4047"/>
          <a:ext cx="3153861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RI 1.2</a:t>
          </a:r>
        </a:p>
      </dsp:txBody>
      <dsp:txXfrm>
        <a:off x="3764393" y="4047"/>
        <a:ext cx="3153861" cy="518400"/>
      </dsp:txXfrm>
    </dsp:sp>
    <dsp:sp modelId="{BD90E0BF-F38F-4F9D-B920-0FDA6BFC9D25}">
      <dsp:nvSpPr>
        <dsp:cNvPr id="0" name=""/>
        <dsp:cNvSpPr/>
      </dsp:nvSpPr>
      <dsp:spPr>
        <a:xfrm>
          <a:off x="3764393" y="522447"/>
          <a:ext cx="3153861" cy="21246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1" kern="1200" dirty="0">
              <a:solidFill>
                <a:srgbClr val="000000"/>
              </a:solidFill>
              <a:cs typeface="Calibri"/>
            </a:rPr>
            <a:t>Augmentation disponibilité et utilisation des données pour prise de décision</a:t>
          </a:r>
          <a:r>
            <a:rPr lang="fr-FR" sz="2000" kern="1200" dirty="0">
              <a:solidFill>
                <a:srgbClr val="000000"/>
              </a:solidFill>
              <a:cs typeface="Calibri"/>
            </a:rPr>
            <a:t> dans les secteurs public et privé de la santé </a:t>
          </a:r>
          <a:endParaRPr lang="en-US" sz="2000" kern="1200" dirty="0">
            <a:solidFill>
              <a:srgbClr val="000000"/>
            </a:solidFill>
            <a:cs typeface="Calibri"/>
          </a:endParaRPr>
        </a:p>
      </dsp:txBody>
      <dsp:txXfrm>
        <a:off x="3764393" y="522447"/>
        <a:ext cx="3153861" cy="2124630"/>
      </dsp:txXfrm>
    </dsp:sp>
    <dsp:sp modelId="{E5B88EBA-0786-4376-A4A6-1E769B76820D}">
      <dsp:nvSpPr>
        <dsp:cNvPr id="0" name=""/>
        <dsp:cNvSpPr/>
      </dsp:nvSpPr>
      <dsp:spPr>
        <a:xfrm>
          <a:off x="7359795" y="4047"/>
          <a:ext cx="3153861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RI 1.3</a:t>
          </a:r>
        </a:p>
      </dsp:txBody>
      <dsp:txXfrm>
        <a:off x="7359795" y="4047"/>
        <a:ext cx="3153861" cy="518400"/>
      </dsp:txXfrm>
    </dsp:sp>
    <dsp:sp modelId="{6BBC0C52-C137-493C-A1B5-67303D718EEB}">
      <dsp:nvSpPr>
        <dsp:cNvPr id="0" name=""/>
        <dsp:cNvSpPr/>
      </dsp:nvSpPr>
      <dsp:spPr>
        <a:xfrm>
          <a:off x="7359795" y="522447"/>
          <a:ext cx="3153861" cy="21246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1" kern="1200" dirty="0">
              <a:solidFill>
                <a:schemeClr val="tx1"/>
              </a:solidFill>
              <a:cs typeface="Calibri"/>
            </a:rPr>
            <a:t>Optimisation utilisation ressources </a:t>
          </a:r>
          <a:r>
            <a:rPr lang="fr-FR" sz="2000" kern="1200" dirty="0">
              <a:solidFill>
                <a:schemeClr val="tx1"/>
              </a:solidFill>
              <a:cs typeface="Calibri"/>
            </a:rPr>
            <a:t>pour obtenir de meilleurs résultats en matière de santé </a:t>
          </a:r>
          <a:endParaRPr lang="en-US" sz="2000" kern="1200" dirty="0">
            <a:solidFill>
              <a:schemeClr val="tx1"/>
            </a:solidFill>
            <a:cs typeface="Calibri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chemeClr val="tx1"/>
            </a:solidFill>
            <a:cs typeface="Calibri"/>
          </a:endParaRPr>
        </a:p>
      </dsp:txBody>
      <dsp:txXfrm>
        <a:off x="7359795" y="522447"/>
        <a:ext cx="3153861" cy="21246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B0A3D-8235-4A83-9666-D547BBA7556C}">
      <dsp:nvSpPr>
        <dsp:cNvPr id="0" name=""/>
        <dsp:cNvSpPr/>
      </dsp:nvSpPr>
      <dsp:spPr>
        <a:xfrm>
          <a:off x="3286" y="56160"/>
          <a:ext cx="3203971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600" kern="1200"/>
            <a:t>RI 2.1</a:t>
          </a:r>
          <a:endParaRPr lang="en-US" sz="1600" kern="1200"/>
        </a:p>
      </dsp:txBody>
      <dsp:txXfrm>
        <a:off x="3286" y="56160"/>
        <a:ext cx="3203971" cy="460800"/>
      </dsp:txXfrm>
    </dsp:sp>
    <dsp:sp modelId="{54F7CA4C-1FD0-4504-9490-D6DA184E7612}">
      <dsp:nvSpPr>
        <dsp:cNvPr id="0" name=""/>
        <dsp:cNvSpPr/>
      </dsp:nvSpPr>
      <dsp:spPr>
        <a:xfrm>
          <a:off x="3286" y="516960"/>
          <a:ext cx="3203971" cy="1712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 dirty="0"/>
            <a:t>Amélioration accès à des interventions de soins de santé fondées sur des données probantes et à fort impact </a:t>
          </a:r>
          <a:r>
            <a:rPr lang="fr-FR" sz="1600" kern="1200" dirty="0"/>
            <a:t>au niveau des établissements et de la communauté</a:t>
          </a:r>
          <a:endParaRPr lang="fr-BE" sz="1600" kern="1200" dirty="0"/>
        </a:p>
      </dsp:txBody>
      <dsp:txXfrm>
        <a:off x="3286" y="516960"/>
        <a:ext cx="3203971" cy="1712880"/>
      </dsp:txXfrm>
    </dsp:sp>
    <dsp:sp modelId="{CF4EF4E3-3B9C-4D98-A60A-8E85E49E8436}">
      <dsp:nvSpPr>
        <dsp:cNvPr id="0" name=""/>
        <dsp:cNvSpPr/>
      </dsp:nvSpPr>
      <dsp:spPr>
        <a:xfrm>
          <a:off x="3655814" y="56160"/>
          <a:ext cx="3203971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 2.2: </a:t>
          </a:r>
        </a:p>
      </dsp:txBody>
      <dsp:txXfrm>
        <a:off x="3655814" y="56160"/>
        <a:ext cx="3203971" cy="460800"/>
      </dsp:txXfrm>
    </dsp:sp>
    <dsp:sp modelId="{434E0E97-03ED-4AF2-BD24-CAEFCD3D23B0}">
      <dsp:nvSpPr>
        <dsp:cNvPr id="0" name=""/>
        <dsp:cNvSpPr/>
      </dsp:nvSpPr>
      <dsp:spPr>
        <a:xfrm>
          <a:off x="3655814" y="516960"/>
          <a:ext cx="3203971" cy="1712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b="1" kern="1200" dirty="0"/>
            <a:t>Amélioration engagement du secteur privé </a:t>
          </a:r>
          <a:r>
            <a:rPr lang="fr-FR" sz="1800" kern="1200" dirty="0"/>
            <a:t>engagés</a:t>
          </a:r>
          <a:endParaRPr lang="en-US" sz="1800" kern="1200" dirty="0"/>
        </a:p>
      </dsp:txBody>
      <dsp:txXfrm>
        <a:off x="3655814" y="516960"/>
        <a:ext cx="3203971" cy="1712880"/>
      </dsp:txXfrm>
    </dsp:sp>
    <dsp:sp modelId="{2FCE6676-1BC3-47FE-9E03-9002AE8F0A43}">
      <dsp:nvSpPr>
        <dsp:cNvPr id="0" name=""/>
        <dsp:cNvSpPr/>
      </dsp:nvSpPr>
      <dsp:spPr>
        <a:xfrm>
          <a:off x="7308342" y="56160"/>
          <a:ext cx="3203971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 2.3:</a:t>
          </a:r>
        </a:p>
      </dsp:txBody>
      <dsp:txXfrm>
        <a:off x="7308342" y="56160"/>
        <a:ext cx="3203971" cy="460800"/>
      </dsp:txXfrm>
    </dsp:sp>
    <dsp:sp modelId="{664DDBD6-12B8-4DF2-AC7E-7593E3950579}">
      <dsp:nvSpPr>
        <dsp:cNvPr id="0" name=""/>
        <dsp:cNvSpPr/>
      </dsp:nvSpPr>
      <dsp:spPr>
        <a:xfrm>
          <a:off x="7308342" y="516960"/>
          <a:ext cx="3203971" cy="1712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b="1" kern="1200" dirty="0"/>
            <a:t>Engagement accru des communautés locales </a:t>
          </a:r>
          <a:r>
            <a:rPr lang="fr-FR" sz="1800" kern="1200" dirty="0"/>
            <a:t>et des parties prenantes dans les activités de santé</a:t>
          </a:r>
        </a:p>
      </dsp:txBody>
      <dsp:txXfrm>
        <a:off x="7308342" y="516960"/>
        <a:ext cx="3203971" cy="1712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72F8F-9EAD-45D5-8AA2-03011E933C24}">
      <dsp:nvSpPr>
        <dsp:cNvPr id="0" name=""/>
        <dsp:cNvSpPr/>
      </dsp:nvSpPr>
      <dsp:spPr>
        <a:xfrm>
          <a:off x="4164" y="41567"/>
          <a:ext cx="2503815" cy="432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RI 3.1</a:t>
          </a:r>
        </a:p>
      </dsp:txBody>
      <dsp:txXfrm>
        <a:off x="4164" y="41567"/>
        <a:ext cx="2503815" cy="432000"/>
      </dsp:txXfrm>
    </dsp:sp>
    <dsp:sp modelId="{DBC4FF65-C9E9-4FD2-B4E2-7860CE96D064}">
      <dsp:nvSpPr>
        <dsp:cNvPr id="0" name=""/>
        <dsp:cNvSpPr/>
      </dsp:nvSpPr>
      <dsp:spPr>
        <a:xfrm>
          <a:off x="4164" y="473567"/>
          <a:ext cx="2503815" cy="17113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b="1" kern="1200" dirty="0">
              <a:solidFill>
                <a:schemeClr val="tx1"/>
              </a:solidFill>
              <a:cs typeface="Calibri"/>
            </a:rPr>
            <a:t>Amélioration de la performance et de la redevabilité </a:t>
          </a:r>
          <a:r>
            <a:rPr lang="fr-FR" sz="1800" kern="1200" dirty="0">
              <a:solidFill>
                <a:schemeClr val="tx1"/>
              </a:solidFill>
              <a:cs typeface="Calibri"/>
            </a:rPr>
            <a:t>du Ministère de la Santé à tous les niveaux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164" y="473567"/>
        <a:ext cx="2503815" cy="1711335"/>
      </dsp:txXfrm>
    </dsp:sp>
    <dsp:sp modelId="{41C922D6-C652-4407-91B4-3A5A3AE9678E}">
      <dsp:nvSpPr>
        <dsp:cNvPr id="0" name=""/>
        <dsp:cNvSpPr/>
      </dsp:nvSpPr>
      <dsp:spPr>
        <a:xfrm>
          <a:off x="2858513" y="41567"/>
          <a:ext cx="2503815" cy="432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RI 3.2:</a:t>
          </a:r>
          <a:endParaRPr lang="en-US" sz="1500" kern="1200">
            <a:solidFill>
              <a:schemeClr val="tx1"/>
            </a:solidFill>
          </a:endParaRPr>
        </a:p>
      </dsp:txBody>
      <dsp:txXfrm>
        <a:off x="2858513" y="41567"/>
        <a:ext cx="2503815" cy="432000"/>
      </dsp:txXfrm>
    </dsp:sp>
    <dsp:sp modelId="{8E0A5FB0-6A34-46FC-A2DB-664B063C5FA6}">
      <dsp:nvSpPr>
        <dsp:cNvPr id="0" name=""/>
        <dsp:cNvSpPr/>
      </dsp:nvSpPr>
      <dsp:spPr>
        <a:xfrm>
          <a:off x="2858513" y="473567"/>
          <a:ext cx="2503815" cy="17113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b="1" kern="1200" dirty="0">
              <a:solidFill>
                <a:schemeClr val="tx1"/>
              </a:solidFill>
              <a:cs typeface="Calibri"/>
            </a:rPr>
            <a:t>Données de qualité collectées et gérées pour une prise de décision rapide </a:t>
          </a:r>
          <a:r>
            <a:rPr lang="fr-FR" sz="1800" kern="1200" dirty="0">
              <a:solidFill>
                <a:schemeClr val="tx1"/>
              </a:solidFill>
              <a:cs typeface="Calibri"/>
            </a:rPr>
            <a:t>à tous les niveaux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858513" y="473567"/>
        <a:ext cx="2503815" cy="1711335"/>
      </dsp:txXfrm>
    </dsp:sp>
    <dsp:sp modelId="{4E16586D-D0F3-4DBB-8A35-B5D0EF4DAFE6}">
      <dsp:nvSpPr>
        <dsp:cNvPr id="0" name=""/>
        <dsp:cNvSpPr/>
      </dsp:nvSpPr>
      <dsp:spPr>
        <a:xfrm>
          <a:off x="5712863" y="41567"/>
          <a:ext cx="2503815" cy="432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RI 3.3: </a:t>
          </a:r>
          <a:endParaRPr lang="en-US" sz="1500" kern="1200">
            <a:solidFill>
              <a:schemeClr val="tx1"/>
            </a:solidFill>
          </a:endParaRPr>
        </a:p>
      </dsp:txBody>
      <dsp:txXfrm>
        <a:off x="5712863" y="41567"/>
        <a:ext cx="2503815" cy="432000"/>
      </dsp:txXfrm>
    </dsp:sp>
    <dsp:sp modelId="{6BB9E800-0E4F-4934-A5D3-F9BB3266E9DB}">
      <dsp:nvSpPr>
        <dsp:cNvPr id="0" name=""/>
        <dsp:cNvSpPr/>
      </dsp:nvSpPr>
      <dsp:spPr>
        <a:xfrm>
          <a:off x="5712863" y="473567"/>
          <a:ext cx="2503815" cy="17113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b="1" kern="1200" dirty="0"/>
            <a:t>Renforcement de la capacité </a:t>
          </a:r>
          <a:r>
            <a:rPr lang="fr-FR" sz="1500" kern="1200" dirty="0"/>
            <a:t>des entités de gestion et d'administration </a:t>
          </a:r>
          <a:r>
            <a:rPr lang="fr-FR" sz="1500" b="1" kern="1200" dirty="0"/>
            <a:t>à gérer, financer et coordonner les activités de santé de manière transparente</a:t>
          </a:r>
          <a:endParaRPr lang="en-US" sz="1500" b="1" kern="1200" dirty="0"/>
        </a:p>
      </dsp:txBody>
      <dsp:txXfrm>
        <a:off x="5712863" y="473567"/>
        <a:ext cx="2503815" cy="1711335"/>
      </dsp:txXfrm>
    </dsp:sp>
    <dsp:sp modelId="{934D66AC-D2AB-48E4-A0CB-5943F1D66558}">
      <dsp:nvSpPr>
        <dsp:cNvPr id="0" name=""/>
        <dsp:cNvSpPr/>
      </dsp:nvSpPr>
      <dsp:spPr>
        <a:xfrm>
          <a:off x="8567212" y="41567"/>
          <a:ext cx="2503815" cy="432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RI 3.4: </a:t>
          </a:r>
          <a:endParaRPr lang="en-US" sz="1500" kern="1200" dirty="0">
            <a:latin typeface="Gill Sans MT" panose="020B0502020104020203"/>
          </a:endParaRPr>
        </a:p>
      </dsp:txBody>
      <dsp:txXfrm>
        <a:off x="8567212" y="41567"/>
        <a:ext cx="2503815" cy="432000"/>
      </dsp:txXfrm>
    </dsp:sp>
    <dsp:sp modelId="{4184EEC0-2F42-4B46-9EB6-447159AA35FB}">
      <dsp:nvSpPr>
        <dsp:cNvPr id="0" name=""/>
        <dsp:cNvSpPr/>
      </dsp:nvSpPr>
      <dsp:spPr>
        <a:xfrm>
          <a:off x="8567212" y="473567"/>
          <a:ext cx="2503815" cy="17113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solidFill>
                <a:schemeClr val="tx1"/>
              </a:solidFill>
            </a:rPr>
            <a:t>Mise en œuvre effective des politiques et directives du secteur de la santé</a:t>
          </a:r>
          <a:endParaRPr lang="en-US" sz="16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500" kern="1200" dirty="0">
            <a:latin typeface="Gill Sans MT" panose="020B0502020104020203"/>
            <a:cs typeface="Calibri"/>
          </a:endParaRPr>
        </a:p>
      </dsp:txBody>
      <dsp:txXfrm>
        <a:off x="8567212" y="473567"/>
        <a:ext cx="2503815" cy="1711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559EB-42BF-40E1-B1C1-36FDFFDAD457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07645-CDC3-45B4-85B1-A459BB2BA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65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effectLst/>
                <a:latin typeface="Segoe UI Web (West European)"/>
              </a:rPr>
              <a:t>Élaborer conjointement un plan de transfert des cours existants validés par le ministère de la Santé vers une plateforme d’apprentissage en ligne.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ff2b580c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Vu que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capture plus 50% de </a:t>
            </a:r>
            <a:r>
              <a:rPr lang="en-US" dirty="0" err="1"/>
              <a:t>l’offre</a:t>
            </a:r>
            <a:r>
              <a:rPr lang="en-US" dirty="0"/>
              <a:t> de </a:t>
            </a:r>
            <a:r>
              <a:rPr lang="en-US" dirty="0" err="1"/>
              <a:t>soins</a:t>
            </a:r>
            <a:r>
              <a:rPr lang="en-US" dirty="0"/>
              <a:t>… </a:t>
            </a:r>
            <a:r>
              <a:rPr lang="en-US" i="1" dirty="0"/>
              <a:t>lire RI 2.2</a:t>
            </a:r>
            <a:endParaRPr dirty="0"/>
          </a:p>
        </p:txBody>
      </p:sp>
      <p:sp>
        <p:nvSpPr>
          <p:cNvPr id="164" name="Google Shape;164;g1ff2b580c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f2b580c0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latin typeface="Gill Sans MT"/>
                <a:ea typeface="Calibri"/>
                <a:cs typeface="Calibri"/>
              </a:rPr>
              <a:t>RI 3.1 </a:t>
            </a:r>
            <a:r>
              <a:rPr lang="en-US" sz="1200">
                <a:latin typeface="Gill Sans MT"/>
                <a:ea typeface="Calibri"/>
                <a:cs typeface="Calibri"/>
              </a:rPr>
              <a:t>Seances de planification </a:t>
            </a:r>
            <a:r>
              <a:rPr lang="en-US" sz="1200" err="1">
                <a:latin typeface="Gill Sans MT"/>
                <a:ea typeface="Calibri"/>
                <a:cs typeface="Calibri"/>
              </a:rPr>
              <a:t>conjointes</a:t>
            </a:r>
            <a:r>
              <a:rPr lang="en-US" sz="1200">
                <a:latin typeface="Gill Sans MT"/>
                <a:ea typeface="Calibri"/>
                <a:cs typeface="Calibri"/>
              </a:rPr>
              <a:t> avec les </a:t>
            </a:r>
            <a:r>
              <a:rPr lang="en-US" sz="1200" err="1">
                <a:latin typeface="Gill Sans MT"/>
                <a:ea typeface="Calibri"/>
                <a:cs typeface="Calibri"/>
              </a:rPr>
              <a:t>principales</a:t>
            </a:r>
            <a:r>
              <a:rPr lang="en-US" sz="1200">
                <a:latin typeface="Gill Sans MT"/>
                <a:ea typeface="Calibri"/>
                <a:cs typeface="Calibri"/>
              </a:rPr>
              <a:t> parties </a:t>
            </a:r>
            <a:r>
              <a:rPr lang="en-US" sz="1200" err="1">
                <a:latin typeface="Gill Sans MT"/>
                <a:ea typeface="Calibri"/>
                <a:cs typeface="Calibri"/>
              </a:rPr>
              <a:t>prenantes</a:t>
            </a:r>
            <a:r>
              <a:rPr lang="en-US" sz="1200">
                <a:latin typeface="Gill Sans MT"/>
                <a:ea typeface="Calibri"/>
                <a:cs typeface="Calibri"/>
              </a:rPr>
              <a:t> pour adapter </a:t>
            </a:r>
            <a:r>
              <a:rPr lang="en-US" sz="1200" err="1">
                <a:latin typeface="Gill Sans MT"/>
                <a:ea typeface="Calibri"/>
                <a:cs typeface="Calibri"/>
              </a:rPr>
              <a:t>l'Accélérateur</a:t>
            </a:r>
            <a:r>
              <a:rPr lang="en-US" sz="1200">
                <a:latin typeface="Gill Sans MT"/>
                <a:ea typeface="Calibri"/>
                <a:cs typeface="Calibri"/>
              </a:rPr>
              <a:t> de leadership et de gestion (LMA) dans le </a:t>
            </a:r>
            <a:r>
              <a:rPr lang="en-US" sz="1200" err="1">
                <a:latin typeface="Gill Sans MT"/>
                <a:ea typeface="Calibri"/>
                <a:cs typeface="Calibri"/>
              </a:rPr>
              <a:t>contexte</a:t>
            </a:r>
            <a:r>
              <a:rPr lang="en-US" sz="1200">
                <a:latin typeface="Gill Sans MT"/>
                <a:ea typeface="Calibri"/>
                <a:cs typeface="Calibri"/>
              </a:rPr>
              <a:t> de RSS du </a:t>
            </a:r>
            <a:r>
              <a:rPr lang="en-US" sz="1200" err="1">
                <a:latin typeface="Gill Sans MT"/>
                <a:ea typeface="Calibri"/>
                <a:cs typeface="Calibri"/>
              </a:rPr>
              <a:t>Bénin</a:t>
            </a:r>
            <a:endParaRPr lang="en-US" sz="1200">
              <a:latin typeface="Gill Sans M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latin typeface="Gill Sans MT"/>
                <a:ea typeface="Calibri"/>
                <a:cs typeface="Calibri"/>
              </a:rPr>
              <a:t>RI 3.2 </a:t>
            </a:r>
            <a:r>
              <a:rPr lang="en-US" sz="1200" err="1">
                <a:latin typeface="Gill Sans MT"/>
                <a:ea typeface="Calibri"/>
                <a:cs typeface="Calibri"/>
              </a:rPr>
              <a:t>Développer</a:t>
            </a:r>
            <a:r>
              <a:rPr lang="en-US" sz="1200">
                <a:latin typeface="Gill Sans MT"/>
                <a:ea typeface="Calibri"/>
                <a:cs typeface="Calibri"/>
              </a:rPr>
              <a:t> et </a:t>
            </a:r>
            <a:r>
              <a:rPr lang="en-US" sz="1200" err="1">
                <a:latin typeface="Gill Sans MT"/>
                <a:ea typeface="Calibri"/>
                <a:cs typeface="Calibri"/>
              </a:rPr>
              <a:t>valider</a:t>
            </a:r>
            <a:r>
              <a:rPr lang="en-US" sz="1200">
                <a:latin typeface="Gill Sans MT"/>
                <a:ea typeface="Calibri"/>
                <a:cs typeface="Calibri"/>
              </a:rPr>
              <a:t> la </a:t>
            </a:r>
            <a:r>
              <a:rPr lang="en-US" sz="1200" err="1">
                <a:latin typeface="Gill Sans MT"/>
                <a:ea typeface="Calibri"/>
                <a:cs typeface="Calibri"/>
              </a:rPr>
              <a:t>méthodologie</a:t>
            </a:r>
            <a:r>
              <a:rPr lang="en-US" sz="1200">
                <a:latin typeface="Gill Sans MT"/>
                <a:ea typeface="Calibri"/>
                <a:cs typeface="Calibri"/>
              </a:rPr>
              <a:t> et les </a:t>
            </a:r>
            <a:r>
              <a:rPr lang="en-US" sz="1200" err="1">
                <a:latin typeface="Gill Sans MT"/>
                <a:ea typeface="Calibri"/>
                <a:cs typeface="Calibri"/>
              </a:rPr>
              <a:t>outils</a:t>
            </a:r>
            <a:r>
              <a:rPr lang="en-US" sz="1200">
                <a:latin typeface="Gill Sans MT"/>
                <a:ea typeface="Calibri"/>
                <a:cs typeface="Calibri"/>
              </a:rPr>
              <a:t> </a:t>
            </a:r>
            <a:r>
              <a:rPr lang="en-US" sz="1200" err="1">
                <a:latin typeface="Gill Sans MT"/>
                <a:ea typeface="Calibri"/>
                <a:cs typeface="Calibri"/>
              </a:rPr>
              <a:t>d'évaluation</a:t>
            </a:r>
            <a:r>
              <a:rPr lang="en-US" sz="1200">
                <a:latin typeface="Gill Sans MT"/>
                <a:ea typeface="Calibri"/>
                <a:cs typeface="Calibri"/>
              </a:rPr>
              <a:t> de la </a:t>
            </a:r>
            <a:r>
              <a:rPr lang="en-US" sz="1200" err="1">
                <a:latin typeface="Gill Sans MT"/>
                <a:ea typeface="Calibri"/>
                <a:cs typeface="Calibri"/>
              </a:rPr>
              <a:t>maturité</a:t>
            </a:r>
            <a:r>
              <a:rPr lang="en-US" sz="1200">
                <a:latin typeface="Gill Sans MT"/>
                <a:ea typeface="Calibri"/>
                <a:cs typeface="Calibri"/>
              </a:rPr>
              <a:t> des </a:t>
            </a:r>
            <a:r>
              <a:rPr lang="en-US" sz="1200" err="1">
                <a:latin typeface="Gill Sans MT"/>
                <a:ea typeface="Calibri"/>
                <a:cs typeface="Calibri"/>
              </a:rPr>
              <a:t>systèmes</a:t>
            </a:r>
            <a:r>
              <a:rPr lang="en-US" sz="1200">
                <a:latin typeface="Gill Sans MT"/>
                <a:ea typeface="Calibri"/>
                <a:cs typeface="Calibri"/>
              </a:rPr>
              <a:t> </a:t>
            </a:r>
            <a:r>
              <a:rPr lang="en-US" sz="1200" err="1">
                <a:latin typeface="Gill Sans MT"/>
                <a:ea typeface="Calibri"/>
                <a:cs typeface="Calibri"/>
              </a:rPr>
              <a:t>d'information</a:t>
            </a:r>
            <a:r>
              <a:rPr lang="en-US" sz="1200">
                <a:latin typeface="Gill Sans MT"/>
                <a:ea typeface="Calibri"/>
                <a:cs typeface="Calibri"/>
              </a:rPr>
              <a:t> de gestion de la </a:t>
            </a:r>
            <a:r>
              <a:rPr lang="en-US" sz="1200" err="1">
                <a:latin typeface="Gill Sans MT"/>
                <a:ea typeface="Calibri"/>
                <a:cs typeface="Calibri"/>
              </a:rPr>
              <a:t>santé</a:t>
            </a:r>
            <a:r>
              <a:rPr lang="en-US" sz="1200">
                <a:latin typeface="Gill Sans MT"/>
                <a:ea typeface="Calibri"/>
                <a:cs typeface="Calibri"/>
              </a:rPr>
              <a:t>, </a:t>
            </a:r>
            <a:r>
              <a:rPr lang="en-US" sz="1200" err="1">
                <a:latin typeface="Gill Sans MT"/>
                <a:ea typeface="Calibri"/>
                <a:cs typeface="Calibri"/>
              </a:rPr>
              <a:t>en</a:t>
            </a:r>
            <a:r>
              <a:rPr lang="en-US" sz="1200">
                <a:latin typeface="Gill Sans MT"/>
                <a:ea typeface="Calibri"/>
                <a:cs typeface="Calibri"/>
              </a:rPr>
              <a:t> collaboration avec la DSI</a:t>
            </a:r>
            <a:endParaRPr lang="en-US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/>
              <a:t>RI 3.3 </a:t>
            </a:r>
            <a:r>
              <a:rPr lang="en-US" sz="1200" err="1"/>
              <a:t>Accompagner</a:t>
            </a:r>
            <a:r>
              <a:rPr lang="en-US" sz="1200"/>
              <a:t> les DDS dans </a:t>
            </a:r>
            <a:r>
              <a:rPr lang="en-US" sz="1200" err="1"/>
              <a:t>l’évaluation</a:t>
            </a:r>
            <a:r>
              <a:rPr lang="en-US" sz="1200"/>
              <a:t> et </a:t>
            </a:r>
            <a:r>
              <a:rPr lang="en-US" sz="1200" err="1"/>
              <a:t>l’optimisation</a:t>
            </a:r>
            <a:r>
              <a:rPr lang="en-US" sz="1200"/>
              <a:t> de </a:t>
            </a:r>
            <a:r>
              <a:rPr lang="en-US" sz="1200" err="1"/>
              <a:t>leurs</a:t>
            </a:r>
            <a:r>
              <a:rPr lang="en-US" sz="1200"/>
              <a:t> </a:t>
            </a:r>
            <a:r>
              <a:rPr lang="en-US" sz="1200" err="1"/>
              <a:t>réunions</a:t>
            </a:r>
            <a:r>
              <a:rPr lang="en-US" sz="1200"/>
              <a:t> </a:t>
            </a:r>
            <a:r>
              <a:rPr lang="en-US" sz="1200" err="1"/>
              <a:t>trimestrielles</a:t>
            </a:r>
            <a:r>
              <a:rPr lang="en-US" sz="1200"/>
              <a:t> </a:t>
            </a:r>
            <a:r>
              <a:rPr lang="en-US" sz="1200" err="1"/>
              <a:t>d’évaluation</a:t>
            </a:r>
            <a:r>
              <a:rPr lang="en-US" sz="1200"/>
              <a:t> des performances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/>
              <a:t>RI 3.4 </a:t>
            </a:r>
            <a:r>
              <a:rPr lang="fr-FR" sz="1200"/>
              <a:t>Développer des guides de facilitation pour les DDS afin de présider des laboratoires semestriels des politiques, en appui à l'initiative avec le CNSSP pour la mise en œuvre des directives sur la qualité des soins et la information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1ff2b580c0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d2701082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2d2701082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86013CD-F79E-0BA9-3B76-5257DD786998}"/>
              </a:ext>
            </a:extLst>
          </p:cNvPr>
          <p:cNvGrpSpPr/>
          <p:nvPr userDrawn="1"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300530-77A4-AA6D-2B72-7938F9E754B4}"/>
                </a:ext>
              </a:extLst>
            </p:cNvPr>
            <p:cNvSpPr/>
            <p:nvPr userDrawn="1"/>
          </p:nvSpPr>
          <p:spPr>
            <a:xfrm>
              <a:off x="0" y="1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CBD7FF8-ACBF-CF32-1456-353C893D55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200" y="5760720"/>
              <a:ext cx="1828800" cy="5524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D38C056-5FCE-B9AF-7415-03FF230548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16233" y="5718810"/>
              <a:ext cx="1449511" cy="59436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CB8AAAA-99C5-BFB8-EFC2-15175891D54E}"/>
              </a:ext>
            </a:extLst>
          </p:cNvPr>
          <p:cNvSpPr/>
          <p:nvPr userDrawn="1"/>
        </p:nvSpPr>
        <p:spPr>
          <a:xfrm>
            <a:off x="0" y="0"/>
            <a:ext cx="12192000" cy="4011283"/>
          </a:xfrm>
          <a:prstGeom prst="rect">
            <a:avLst/>
          </a:prstGeom>
          <a:gradFill flip="none" rotWithShape="1">
            <a:gsLst>
              <a:gs pos="26000">
                <a:schemeClr val="accent1">
                  <a:shade val="30000"/>
                  <a:satMod val="115000"/>
                </a:schemeClr>
              </a:gs>
              <a:gs pos="7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605C2-7032-23E5-8A83-CFEE62F14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80225"/>
            <a:ext cx="10515600" cy="263105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57200" rIns="457200" anchor="ctr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CC5EF-38DA-37EA-17F7-CFD66EAAA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83810"/>
            <a:ext cx="10515600" cy="10739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729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8AA3C-60E0-AB25-CB13-A0DA2DD81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075E1-347F-8179-F2B6-A77DC4B59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18FB0-1E5E-D250-C95B-42213F0A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D032A-3362-9403-D1ED-9E0CBBAA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492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2651A4-A723-E80D-F400-93543F92C13B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4D987-631D-4AA8-EDA5-BB3757990CF1}"/>
              </a:ext>
            </a:extLst>
          </p:cNvPr>
          <p:cNvSpPr/>
          <p:nvPr userDrawn="1"/>
        </p:nvSpPr>
        <p:spPr>
          <a:xfrm>
            <a:off x="0" y="1705893"/>
            <a:ext cx="12192000" cy="360657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760E16-DFBE-88C5-8F83-2282BAD6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68500"/>
            <a:ext cx="10515600" cy="199548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206A-AA44-9B0F-1EF6-809D6E037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64204"/>
            <a:ext cx="10515600" cy="992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7365BFD-19D3-DAFC-7565-F4E890653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891417"/>
            <a:ext cx="1828800" cy="5524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7C8F848-85FA-8624-A2B5-E5530DC85B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16233" y="5849507"/>
            <a:ext cx="1449511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2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AB63-FB9D-E869-DE35-DE58C6DF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4D24-3589-70AD-15E0-9568CD254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06599"/>
            <a:ext cx="5181600" cy="4170363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224F1-6C2A-72AD-90D5-41AAFA843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06599"/>
            <a:ext cx="5181600" cy="41703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FEF7D-7402-4AB7-634D-A88F1B85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1B217-34C2-4906-0708-16C9F8D2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10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C094-C6FB-27A8-6B5C-CF67C72C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32611-6025-0139-BD68-3C19548DB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40AF2-58A8-1243-7CEF-ED7BB324F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1BFCDB-C051-AEB3-E7A0-47988BDCC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AA9A4-96E7-27D7-5E40-704806DB1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8C57AC-A56B-10EB-2ED4-DBB74C44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C5CA6-AC03-CD5E-CA14-B6613781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8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E4CE-C8C2-0279-1599-3A79D274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184D1-3C82-B670-B3A9-2532790E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51D0C-59FB-58E1-35D5-80B77E4D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68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8EC519-D5BD-2C9B-544E-D95CCF19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D6988-A2CD-344E-60F3-3D4149FC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3DCB7-5867-4801-82B0-07C22955829A}"/>
              </a:ext>
            </a:extLst>
          </p:cNvPr>
          <p:cNvSpPr/>
          <p:nvPr userDrawn="1"/>
        </p:nvSpPr>
        <p:spPr>
          <a:xfrm>
            <a:off x="0" y="0"/>
            <a:ext cx="12192000" cy="2846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1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7EA1-8184-4A25-0195-AD497C15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2424" cy="12382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24AE8-5225-0925-D4FF-44ECEB9A5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36C01-8847-04A9-8E11-8B862738B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1B884-A85A-73CE-834D-36C9BC75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B9E17-BF48-D061-141D-3222686C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46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45A8-1F0C-ACED-1A87-7EA3786D2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4012" cy="12287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7E49A-B59D-77E4-15AD-19EBA6BDD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78000"/>
            <a:ext cx="6172200" cy="4083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464B0-8CEB-3DB3-87E8-82A918B18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86560-8D99-4BEC-5AF0-B7E86A248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857B9-5D5B-1996-8FE9-6322FF2C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8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86013CD-F79E-0BA9-3B76-5257DD786998}"/>
              </a:ext>
            </a:extLst>
          </p:cNvPr>
          <p:cNvGrpSpPr/>
          <p:nvPr userDrawn="1"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300530-77A4-AA6D-2B72-7938F9E754B4}"/>
                </a:ext>
              </a:extLst>
            </p:cNvPr>
            <p:cNvSpPr/>
            <p:nvPr userDrawn="1"/>
          </p:nvSpPr>
          <p:spPr>
            <a:xfrm>
              <a:off x="0" y="1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CBD7FF8-ACBF-CF32-1456-353C893D55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200" y="5760720"/>
              <a:ext cx="1828800" cy="5524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D38C056-5FCE-B9AF-7415-03FF230548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16233" y="5718810"/>
              <a:ext cx="1449511" cy="59436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CB8AAAA-99C5-BFB8-EFC2-15175891D54E}"/>
              </a:ext>
            </a:extLst>
          </p:cNvPr>
          <p:cNvSpPr/>
          <p:nvPr userDrawn="1"/>
        </p:nvSpPr>
        <p:spPr>
          <a:xfrm>
            <a:off x="0" y="0"/>
            <a:ext cx="12192000" cy="4011283"/>
          </a:xfrm>
          <a:prstGeom prst="rect">
            <a:avLst/>
          </a:prstGeom>
          <a:gradFill flip="none" rotWithShape="1">
            <a:gsLst>
              <a:gs pos="26000">
                <a:schemeClr val="accent1">
                  <a:shade val="30000"/>
                  <a:satMod val="115000"/>
                </a:schemeClr>
              </a:gs>
              <a:gs pos="7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605C2-7032-23E5-8A83-CFEE62F14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80225"/>
            <a:ext cx="10515600" cy="263105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57200" rIns="457200" anchor="ctr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CC5EF-38DA-37EA-17F7-CFD66EAAA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83810"/>
            <a:ext cx="10515600" cy="10739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83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8AA3C-60E0-AB25-CB13-A0DA2DD81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075E1-347F-8179-F2B6-A77DC4B59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18FB0-1E5E-D250-C95B-42213F0A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D032A-3362-9403-D1ED-9E0CBBAA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820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2651A4-A723-E80D-F400-93543F92C13B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4D987-631D-4AA8-EDA5-BB3757990CF1}"/>
              </a:ext>
            </a:extLst>
          </p:cNvPr>
          <p:cNvSpPr/>
          <p:nvPr userDrawn="1"/>
        </p:nvSpPr>
        <p:spPr>
          <a:xfrm>
            <a:off x="0" y="1705893"/>
            <a:ext cx="12192000" cy="360657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760E16-DFBE-88C5-8F83-2282BAD6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68500"/>
            <a:ext cx="10515600" cy="199548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206A-AA44-9B0F-1EF6-809D6E037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64204"/>
            <a:ext cx="10515600" cy="992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7365BFD-19D3-DAFC-7565-F4E890653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891417"/>
            <a:ext cx="1828800" cy="5524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7C8F848-85FA-8624-A2B5-E5530DC85B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16233" y="5849507"/>
            <a:ext cx="1449511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96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AB63-FB9D-E869-DE35-DE58C6DF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4D24-3589-70AD-15E0-9568CD254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06599"/>
            <a:ext cx="5181600" cy="4170363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224F1-6C2A-72AD-90D5-41AAFA843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06599"/>
            <a:ext cx="5181600" cy="4170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FEF7D-7402-4AB7-634D-A88F1B85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1B217-34C2-4906-0708-16C9F8D2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82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C094-C6FB-27A8-6B5C-CF67C72C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32611-6025-0139-BD68-3C19548DB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40AF2-58A8-1243-7CEF-ED7BB324F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1BFCDB-C051-AEB3-E7A0-47988BDCC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AA9A4-96E7-27D7-5E40-704806DB1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8C57AC-A56B-10EB-2ED4-DBB74C44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C5CA6-AC03-CD5E-CA14-B6613781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388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E4CE-C8C2-0279-1599-3A79D274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184D1-3C82-B670-B3A9-2532790E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51D0C-59FB-58E1-35D5-80B77E4D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673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8EC519-D5BD-2C9B-544E-D95CCF19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D6988-A2CD-344E-60F3-3D4149FC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3DCB7-5867-4801-82B0-07C22955829A}"/>
              </a:ext>
            </a:extLst>
          </p:cNvPr>
          <p:cNvSpPr/>
          <p:nvPr userDrawn="1"/>
        </p:nvSpPr>
        <p:spPr>
          <a:xfrm>
            <a:off x="0" y="0"/>
            <a:ext cx="12192000" cy="2846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90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7EA1-8184-4A25-0195-AD497C15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2424" cy="12382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24AE8-5225-0925-D4FF-44ECEB9A5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36C01-8847-04A9-8E11-8B862738B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1B884-A85A-73CE-834D-36C9BC75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B9E17-BF48-D061-141D-3222686C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239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45A8-1F0C-ACED-1A87-7EA3786D2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4012" cy="12287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7E49A-B59D-77E4-15AD-19EBA6BDD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78000"/>
            <a:ext cx="6172200" cy="4083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464B0-8CEB-3DB3-87E8-82A918B18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86560-8D99-4BEC-5AF0-B7E86A248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857B9-5D5B-1996-8FE9-6322FF2C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75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794528-FBB0-9921-C9E5-B3BCAA60C02F}"/>
              </a:ext>
            </a:extLst>
          </p:cNvPr>
          <p:cNvSpPr/>
          <p:nvPr userDrawn="1"/>
        </p:nvSpPr>
        <p:spPr>
          <a:xfrm>
            <a:off x="0" y="0"/>
            <a:ext cx="12192000" cy="173162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6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E692D-0153-ADA1-49FA-A20A0C968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2244A-15AD-A1FE-14EC-2FBA32F5B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5813"/>
            <a:ext cx="10515600" cy="4017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87C94-F936-9E77-00A0-F936568F1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047" y="6331786"/>
            <a:ext cx="57190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Health Systems Strengthening Activity (HSSA)</a:t>
            </a:r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20E33-737D-2C9B-632B-71677766D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9320" y="6331786"/>
            <a:ext cx="1009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A7005-02B5-4503-A981-28313D38009D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C48BBD-F0D2-039C-FDA9-B869D62E61C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6308469"/>
            <a:ext cx="1363063" cy="41175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507DD4A-1C5C-758E-6337-5D30FB8BE10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73433" y="6292850"/>
            <a:ext cx="1080367" cy="44299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439065-DE33-3055-151C-F690DC260C0F}"/>
              </a:ext>
            </a:extLst>
          </p:cNvPr>
          <p:cNvCxnSpPr>
            <a:cxnSpLocks/>
          </p:cNvCxnSpPr>
          <p:nvPr userDrawn="1"/>
        </p:nvCxnSpPr>
        <p:spPr>
          <a:xfrm>
            <a:off x="8791575" y="6422908"/>
            <a:ext cx="0" cy="182880"/>
          </a:xfrm>
          <a:prstGeom prst="line">
            <a:avLst/>
          </a:prstGeom>
          <a:ln w="63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93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ourier New" panose="02070309020205020404" pitchFamily="49" charset="0"/>
        <a:buChar char="o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l Sans MT" panose="020B0502020104020203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794528-FBB0-9921-C9E5-B3BCAA60C02F}"/>
              </a:ext>
            </a:extLst>
          </p:cNvPr>
          <p:cNvSpPr/>
          <p:nvPr userDrawn="1"/>
        </p:nvSpPr>
        <p:spPr>
          <a:xfrm>
            <a:off x="0" y="0"/>
            <a:ext cx="12192000" cy="173162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6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E692D-0153-ADA1-49FA-A20A0C968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2244A-15AD-A1FE-14EC-2FBA32F5B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5813"/>
            <a:ext cx="10515600" cy="4017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87C94-F936-9E77-00A0-F936568F1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047" y="6331786"/>
            <a:ext cx="57190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20E33-737D-2C9B-632B-71677766D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9320" y="6331786"/>
            <a:ext cx="1009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A7005-02B5-4503-A981-28313D38009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C48BBD-F0D2-039C-FDA9-B869D62E61C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6308469"/>
            <a:ext cx="1363063" cy="41175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507DD4A-1C5C-758E-6337-5D30FB8BE10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73433" y="6292850"/>
            <a:ext cx="1080367" cy="44299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439065-DE33-3055-151C-F690DC260C0F}"/>
              </a:ext>
            </a:extLst>
          </p:cNvPr>
          <p:cNvCxnSpPr>
            <a:cxnSpLocks/>
          </p:cNvCxnSpPr>
          <p:nvPr userDrawn="1"/>
        </p:nvCxnSpPr>
        <p:spPr>
          <a:xfrm>
            <a:off x="8791575" y="6422908"/>
            <a:ext cx="0" cy="182880"/>
          </a:xfrm>
          <a:prstGeom prst="line">
            <a:avLst/>
          </a:prstGeom>
          <a:ln w="63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19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ourier New" panose="02070309020205020404" pitchFamily="49" charset="0"/>
        <a:buChar char="o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l Sans MT" panose="020B0502020104020203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43124F5-31E1-279E-83C4-89C7431F4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80225"/>
            <a:ext cx="10515600" cy="2631058"/>
          </a:xfrm>
        </p:spPr>
        <p:txBody>
          <a:bodyPr>
            <a:normAutofit/>
          </a:bodyPr>
          <a:lstStyle/>
          <a:p>
            <a:r>
              <a:rPr lang="en-US" sz="6000" dirty="0" err="1"/>
              <a:t>Projet</a:t>
            </a:r>
            <a:r>
              <a:rPr lang="en-US" sz="6000" dirty="0"/>
              <a:t> de </a:t>
            </a:r>
            <a:r>
              <a:rPr lang="en-US" sz="6000" dirty="0" err="1"/>
              <a:t>Renforcement</a:t>
            </a:r>
            <a:r>
              <a:rPr lang="en-US" sz="6000" dirty="0"/>
              <a:t> des </a:t>
            </a:r>
            <a:r>
              <a:rPr lang="en-US" sz="6000" dirty="0" err="1"/>
              <a:t>Systèmes</a:t>
            </a:r>
            <a:r>
              <a:rPr lang="en-US" sz="6000" dirty="0"/>
              <a:t> de </a:t>
            </a:r>
            <a:r>
              <a:rPr lang="en-US" sz="6000" dirty="0" err="1"/>
              <a:t>Santé</a:t>
            </a:r>
            <a:r>
              <a:rPr lang="en-US" sz="6000" dirty="0"/>
              <a:t> (</a:t>
            </a:r>
            <a:r>
              <a:rPr lang="en-US" sz="6000" dirty="0" err="1"/>
              <a:t>PReSS</a:t>
            </a:r>
            <a:r>
              <a:rPr lang="en-US" sz="6000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7DDBA-6A30-6A26-9B9D-B277FCA39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3725"/>
            <a:ext cx="10515600" cy="1074737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Septembre 2024 </a:t>
            </a:r>
          </a:p>
          <a:p>
            <a:r>
              <a:rPr lang="fr-FR" dirty="0"/>
              <a:t>Cotonou, Benin </a:t>
            </a:r>
          </a:p>
        </p:txBody>
      </p:sp>
    </p:spTree>
    <p:extLst>
      <p:ext uri="{BB962C8B-B14F-4D97-AF65-F5344CB8AC3E}">
        <p14:creationId xmlns:p14="http://schemas.microsoft.com/office/powerpoint/2010/main" val="362674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ECA16-2DB1-60A9-6BA6-160762D0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présentation</a:t>
            </a:r>
            <a:endParaRPr lang="fr-BJ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006F8E-941A-BB4A-2139-BBA6C0E26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Généralités sur le projet </a:t>
            </a:r>
            <a:r>
              <a:rPr lang="fr-FR" dirty="0" err="1"/>
              <a:t>PReSS</a:t>
            </a:r>
            <a:endParaRPr lang="fr-FR" dirty="0"/>
          </a:p>
          <a:p>
            <a:pPr>
              <a:lnSpc>
                <a:spcPct val="150000"/>
              </a:lnSpc>
            </a:pPr>
            <a:r>
              <a:rPr lang="fr-FR" dirty="0"/>
              <a:t>But et résultats attendus</a:t>
            </a:r>
          </a:p>
          <a:p>
            <a:pPr>
              <a:lnSpc>
                <a:spcPct val="150000"/>
              </a:lnSpc>
            </a:pPr>
            <a:r>
              <a:rPr lang="fr-FR" dirty="0"/>
              <a:t>Priorités en cours de mise en œuvre</a:t>
            </a:r>
          </a:p>
          <a:p>
            <a:pPr>
              <a:lnSpc>
                <a:spcPct val="150000"/>
              </a:lnSpc>
            </a:pPr>
            <a:r>
              <a:rPr lang="fr-FR" dirty="0"/>
              <a:t>Approche genre du projet</a:t>
            </a:r>
          </a:p>
          <a:p>
            <a:pPr>
              <a:lnSpc>
                <a:spcPct val="150000"/>
              </a:lnSpc>
            </a:pPr>
            <a:r>
              <a:rPr lang="fr-FR" b="1" dirty="0"/>
              <a:t>Zoom sur les interventions au profit du secteur privé</a:t>
            </a:r>
            <a:endParaRPr lang="fr-BJ" b="1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B31B0D-656A-D1BF-0104-F1975ED00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74AC93-09CD-DE4B-168F-07F88B91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01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r>
              <a:rPr lang="en-US" dirty="0" err="1"/>
              <a:t>Généralités</a:t>
            </a:r>
            <a:r>
              <a:rPr lang="en-US" dirty="0"/>
              <a:t> sur le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PReSS</a:t>
            </a:r>
            <a:endParaRPr lang="en-US" dirty="0"/>
          </a:p>
        </p:txBody>
      </p:sp>
      <p:sp>
        <p:nvSpPr>
          <p:cNvPr id="150" name="Google Shape;150;p24"/>
          <p:cNvSpPr txBox="1">
            <a:spLocks noGrp="1"/>
          </p:cNvSpPr>
          <p:nvPr>
            <p:ph idx="1"/>
          </p:nvPr>
        </p:nvSpPr>
        <p:spPr>
          <a:xfrm>
            <a:off x="3960667" y="2002642"/>
            <a:ext cx="3733801" cy="4017183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spcFirstLastPara="1" vert="horz" wrap="square" lIns="120930" tIns="60448" rIns="120930" bIns="60448" rtlCol="0" anchor="t" anchorCtr="0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fr-FR" dirty="0"/>
              <a:t>Domaines d’intervention: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200" dirty="0"/>
              <a:t>Financement de la Santé; 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200" dirty="0"/>
              <a:t>Couverture Sanitaire Universelle (CSU)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200" dirty="0"/>
              <a:t>Leadership, Management et Gouvernance;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200" dirty="0"/>
              <a:t>Santé numérique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200" dirty="0"/>
              <a:t>Ressources Humaines pour la santé (e-learning); 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3EB35-04E2-6561-4FA2-13EA5B77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Benin Health Systems Strengthening Activity (HSSA)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1EDDB-CD42-98F5-8EB3-F6110F20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A7005-02B5-4503-A981-28313D38009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Google Shape;150;p24">
            <a:extLst>
              <a:ext uri="{FF2B5EF4-FFF2-40B4-BE49-F238E27FC236}">
                <a16:creationId xmlns:a16="http://schemas.microsoft.com/office/drawing/2014/main" id="{C4E286D2-BE3B-AC9F-91F5-B127EF0DC9EF}"/>
              </a:ext>
            </a:extLst>
          </p:cNvPr>
          <p:cNvSpPr txBox="1">
            <a:spLocks/>
          </p:cNvSpPr>
          <p:nvPr/>
        </p:nvSpPr>
        <p:spPr>
          <a:xfrm>
            <a:off x="7801637" y="2002642"/>
            <a:ext cx="4063792" cy="40171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spcFirstLastPara="1" vert="horz" wrap="square" lIns="120930" tIns="60448" rIns="120930" bIns="60448" rtlCol="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Partenaires de mise en œuvre 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Centre de Recherche en Reproduction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Humaine et en Démographie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(CERRHUD)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Plateforme du Secteur Sanitaire Privé du Bénin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(PSSP)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United Capital for </a:t>
            </a:r>
            <a:r>
              <a:rPr kumimoji="0" lang="fr-FR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Africa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SA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(UCA)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Bluesquare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Dimagi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7B9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Gill Sans MT" panose="020B0502020104020203"/>
              </a:rPr>
              <a:t>Fédération des Associations des Personnes Handicapées </a:t>
            </a:r>
            <a:r>
              <a:rPr lang="fr-FR" sz="2200" b="1" dirty="0">
                <a:solidFill>
                  <a:prstClr val="black"/>
                </a:solidFill>
                <a:latin typeface="Gill Sans MT" panose="020B0502020104020203"/>
              </a:rPr>
              <a:t>(FAPHB)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Google Shape;150;p24">
            <a:extLst>
              <a:ext uri="{FF2B5EF4-FFF2-40B4-BE49-F238E27FC236}">
                <a16:creationId xmlns:a16="http://schemas.microsoft.com/office/drawing/2014/main" id="{40A45582-7B10-580C-8DE7-3A3A14F11F87}"/>
              </a:ext>
            </a:extLst>
          </p:cNvPr>
          <p:cNvSpPr txBox="1">
            <a:spLocks/>
          </p:cNvSpPr>
          <p:nvPr/>
        </p:nvSpPr>
        <p:spPr>
          <a:xfrm>
            <a:off x="243198" y="2002641"/>
            <a:ext cx="3465080" cy="40171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spcFirstLastPara="1" vert="horz" wrap="square" lIns="120930" tIns="60448" rIns="120930" bIns="60448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Couverture géo: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NATIONALE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Durée: 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5 ans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Budget : $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20 millions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4 Bureaux: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</a:t>
            </a:r>
            <a:r>
              <a:rPr lang="fr-FR" sz="2000" dirty="0">
                <a:solidFill>
                  <a:schemeClr val="tx1"/>
                </a:solidFill>
                <a:latin typeface="Gill Sans MT" panose="020B0502020104020203"/>
              </a:rPr>
              <a:t>National (Cotonou), 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Régionaux (Atlantique,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F6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Donga, Mono)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CDDB51-E972-B034-A54D-B811D094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But et résultats attendus de </a:t>
            </a:r>
            <a:r>
              <a:rPr lang="fr-FR" dirty="0" err="1"/>
              <a:t>PReSS</a:t>
            </a:r>
            <a:endParaRPr lang="fr-BJ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8935FB-E628-9D37-434F-8EB30477E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/>
              <a:t>But du projet: </a:t>
            </a:r>
            <a:r>
              <a:rPr lang="fr-FR" dirty="0"/>
              <a:t>Soutenir le Gouvernement du Bénin dans ses efforts continus pour réformer le système de santé et étendre l'utilisation de services de santé (accessibles, de qualité)</a:t>
            </a:r>
          </a:p>
          <a:p>
            <a:r>
              <a:rPr lang="fr-CA" sz="3200" b="1" dirty="0">
                <a:sym typeface="Gill Sans"/>
              </a:rPr>
              <a:t>Résultats attendus: </a:t>
            </a:r>
          </a:p>
          <a:p>
            <a:pPr lvl="1"/>
            <a:r>
              <a:rPr lang="fr-CA" sz="2800" dirty="0">
                <a:sym typeface="Gill Sans"/>
              </a:rPr>
              <a:t>Résultat 1. </a:t>
            </a:r>
            <a:r>
              <a:rPr lang="fr-FR" sz="2800" dirty="0"/>
              <a:t>Renforcement des systèmes de santé</a:t>
            </a:r>
          </a:p>
          <a:p>
            <a:pPr lvl="1"/>
            <a:r>
              <a:rPr lang="fr-CA" sz="2800" dirty="0">
                <a:sym typeface="Gill Sans"/>
              </a:rPr>
              <a:t>Résultat 2. </a:t>
            </a:r>
            <a:r>
              <a:rPr lang="fr-FR" sz="2800" dirty="0"/>
              <a:t>Augmentation de la demande, de l'accès et de la qualité des services</a:t>
            </a:r>
          </a:p>
          <a:p>
            <a:pPr lvl="1"/>
            <a:r>
              <a:rPr lang="fr-CA" sz="2800" dirty="0">
                <a:sym typeface="Gill Sans"/>
              </a:rPr>
              <a:t>Résultat</a:t>
            </a:r>
            <a:r>
              <a:rPr lang="fr-FR" sz="2800" dirty="0"/>
              <a:t> 3 : Renforcement du leadership, de la gestion, de la redevabilité</a:t>
            </a:r>
            <a:r>
              <a:rPr lang="fr-CA" sz="2800" dirty="0">
                <a:sym typeface="Gill Sans"/>
              </a:rPr>
              <a:t> </a:t>
            </a:r>
            <a:r>
              <a:rPr lang="fr-FR" sz="2800" dirty="0"/>
              <a:t>et de la gouvernance du secteur de la santé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fr-BJ" b="1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C6C1F3-9EFC-CD1B-7363-F8190BBC6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D59F4F9-15C1-8C94-B460-76EA30B6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4</a:t>
            </a:fld>
            <a:endParaRPr lang="fr-FR"/>
          </a:p>
        </p:txBody>
      </p:sp>
      <p:pic>
        <p:nvPicPr>
          <p:cNvPr id="6" name="Picture 2" descr="C:\Users\ctonoukouen\Desktop\Objectif général.jpg">
            <a:extLst>
              <a:ext uri="{FF2B5EF4-FFF2-40B4-BE49-F238E27FC236}">
                <a16:creationId xmlns:a16="http://schemas.microsoft.com/office/drawing/2014/main" id="{0E037F93-BCFB-34B6-9621-948C2494E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118" y="2851394"/>
            <a:ext cx="1479364" cy="1602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4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118011" cy="1325563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r>
              <a:rPr lang="fr-FR" dirty="0"/>
              <a:t>Résultat</a:t>
            </a:r>
            <a:r>
              <a:rPr lang="en-US" dirty="0"/>
              <a:t> 1: </a:t>
            </a:r>
            <a:r>
              <a:rPr lang="en-US" dirty="0" err="1"/>
              <a:t>Renforcement</a:t>
            </a:r>
            <a:r>
              <a:rPr lang="en-US" dirty="0"/>
              <a:t> des </a:t>
            </a:r>
            <a:r>
              <a:rPr lang="en-US" dirty="0" err="1"/>
              <a:t>Systèmes</a:t>
            </a:r>
            <a:r>
              <a:rPr lang="en-US" dirty="0"/>
              <a:t> de </a:t>
            </a:r>
            <a:r>
              <a:rPr lang="en-US" dirty="0" err="1"/>
              <a:t>Santé</a:t>
            </a:r>
            <a:endParaRPr lang="en-US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2977694-475D-B9CA-B4E7-D8FA21C3EB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322617"/>
              </p:ext>
            </p:extLst>
          </p:nvPr>
        </p:nvGraphicFramePr>
        <p:xfrm>
          <a:off x="834080" y="1690688"/>
          <a:ext cx="10519720" cy="265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8" name="Google Shape;158;p25"/>
          <p:cNvSpPr txBox="1"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Autofit/>
          </a:bodyPr>
          <a:lstStyle/>
          <a:p>
            <a:r>
              <a:rPr lang="en-US" dirty="0"/>
              <a:t>Benin Health Systems Strengthening Activity (HSSA)</a:t>
            </a:r>
          </a:p>
        </p:txBody>
      </p:sp>
      <p:sp>
        <p:nvSpPr>
          <p:cNvPr id="159" name="Google Shape;159;p25"/>
          <p:cNvSpPr txBox="1"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241B05-3AAF-848C-4628-2CDC508A551C}"/>
              </a:ext>
            </a:extLst>
          </p:cNvPr>
          <p:cNvSpPr txBox="1"/>
          <p:nvPr/>
        </p:nvSpPr>
        <p:spPr>
          <a:xfrm>
            <a:off x="8153400" y="4380663"/>
            <a:ext cx="3290023" cy="1353237"/>
          </a:xfrm>
          <a:prstGeom prst="rect">
            <a:avLst/>
          </a:prstGeom>
          <a:noFill/>
        </p:spPr>
        <p:txBody>
          <a:bodyPr wrap="square" lIns="120949" tIns="60475" rIns="120949" bIns="60475" rtlCol="0" anchor="t">
            <a:spAutoFit/>
          </a:bodyPr>
          <a:lstStyle/>
          <a:p>
            <a:r>
              <a:rPr lang="en-US" sz="2000" dirty="0">
                <a:ea typeface="+mn-lt"/>
                <a:cs typeface="+mn-lt"/>
              </a:rPr>
              <a:t>        </a:t>
            </a:r>
            <a:r>
              <a:rPr lang="en-US" sz="2000" b="1" dirty="0" err="1">
                <a:ea typeface="+mn-lt"/>
                <a:cs typeface="+mn-lt"/>
              </a:rPr>
              <a:t>Profils</a:t>
            </a:r>
            <a:r>
              <a:rPr lang="en-US" sz="2000" b="1" dirty="0">
                <a:ea typeface="+mn-lt"/>
                <a:cs typeface="+mn-lt"/>
              </a:rPr>
              <a:t> de </a:t>
            </a:r>
            <a:r>
              <a:rPr lang="en-US" sz="2000" b="1" dirty="0" err="1">
                <a:ea typeface="+mn-lt"/>
                <a:cs typeface="+mn-lt"/>
              </a:rPr>
              <a:t>risque</a:t>
            </a:r>
            <a:r>
              <a:rPr lang="en-US" sz="2000" b="1" dirty="0">
                <a:ea typeface="+mn-lt"/>
                <a:cs typeface="+mn-lt"/>
              </a:rPr>
              <a:t> financier et </a:t>
            </a:r>
            <a:r>
              <a:rPr lang="en-US" sz="2000" b="1" dirty="0" err="1">
                <a:ea typeface="+mn-lt"/>
                <a:cs typeface="+mn-lt"/>
              </a:rPr>
              <a:t>d’impact</a:t>
            </a:r>
            <a:r>
              <a:rPr lang="en-US" sz="2000" b="1" dirty="0">
                <a:ea typeface="+mn-lt"/>
                <a:cs typeface="+mn-lt"/>
              </a:rPr>
              <a:t> social </a:t>
            </a:r>
            <a:r>
              <a:rPr lang="en-US" sz="2000" dirty="0">
                <a:ea typeface="+mn-lt"/>
                <a:cs typeface="+mn-lt"/>
              </a:rPr>
              <a:t>des </a:t>
            </a:r>
            <a:r>
              <a:rPr lang="en-US" sz="2000" dirty="0" err="1">
                <a:ea typeface="+mn-lt"/>
                <a:cs typeface="+mn-lt"/>
              </a:rPr>
              <a:t>entreprises</a:t>
            </a:r>
            <a:r>
              <a:rPr lang="en-US" sz="2000" dirty="0">
                <a:ea typeface="+mn-lt"/>
                <a:cs typeface="+mn-lt"/>
              </a:rPr>
              <a:t> du </a:t>
            </a:r>
            <a:r>
              <a:rPr lang="en-US" sz="2000" dirty="0" err="1">
                <a:ea typeface="+mn-lt"/>
                <a:cs typeface="+mn-lt"/>
              </a:rPr>
              <a:t>secteur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privé</a:t>
            </a:r>
            <a:r>
              <a:rPr lang="en-US" sz="2000" dirty="0">
                <a:ea typeface="+mn-lt"/>
                <a:cs typeface="+mn-lt"/>
              </a:rPr>
              <a:t> de la </a:t>
            </a:r>
            <a:r>
              <a:rPr lang="en-US" sz="2000" dirty="0" err="1">
                <a:ea typeface="+mn-lt"/>
                <a:cs typeface="+mn-lt"/>
              </a:rPr>
              <a:t>santé</a:t>
            </a:r>
            <a:r>
              <a:rPr lang="en-US" sz="2000" dirty="0">
                <a:ea typeface="+mn-lt"/>
                <a:cs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AFE730-A759-6CF2-37F5-91696695C11F}"/>
              </a:ext>
            </a:extLst>
          </p:cNvPr>
          <p:cNvSpPr txBox="1"/>
          <p:nvPr/>
        </p:nvSpPr>
        <p:spPr>
          <a:xfrm>
            <a:off x="4592782" y="4385961"/>
            <a:ext cx="3290023" cy="737684"/>
          </a:xfrm>
          <a:prstGeom prst="rect">
            <a:avLst/>
          </a:prstGeom>
          <a:noFill/>
        </p:spPr>
        <p:txBody>
          <a:bodyPr wrap="square" lIns="120949" tIns="60475" rIns="120949" bIns="60475" rtlCol="0" anchor="t">
            <a:spAutoFit/>
          </a:bodyPr>
          <a:lstStyle/>
          <a:p>
            <a:r>
              <a:rPr lang="en-US" sz="2000" dirty="0">
                <a:ea typeface="+mn-lt"/>
                <a:cs typeface="+mn-lt"/>
              </a:rPr>
              <a:t>      </a:t>
            </a:r>
            <a:r>
              <a:rPr lang="en-US" sz="2000" b="1" dirty="0" err="1">
                <a:ea typeface="+mn-lt"/>
                <a:cs typeface="+mn-lt"/>
              </a:rPr>
              <a:t>Alafiacomm</a:t>
            </a:r>
            <a:r>
              <a:rPr lang="en-US" sz="2000" b="1" dirty="0">
                <a:ea typeface="+mn-lt"/>
                <a:cs typeface="+mn-lt"/>
              </a:rPr>
              <a:t> et carte sanitaire</a:t>
            </a:r>
            <a:r>
              <a:rPr lang="en-US" sz="2000" dirty="0">
                <a:ea typeface="+mn-lt"/>
                <a:cs typeface="+mn-lt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A40F06-3F04-8E88-58B6-6662479B9B64}"/>
              </a:ext>
            </a:extLst>
          </p:cNvPr>
          <p:cNvSpPr txBox="1"/>
          <p:nvPr/>
        </p:nvSpPr>
        <p:spPr>
          <a:xfrm>
            <a:off x="838200" y="4411572"/>
            <a:ext cx="3290023" cy="737684"/>
          </a:xfrm>
          <a:prstGeom prst="rect">
            <a:avLst/>
          </a:prstGeom>
          <a:noFill/>
        </p:spPr>
        <p:txBody>
          <a:bodyPr wrap="square" lIns="120949" tIns="60475" rIns="120949" bIns="60475" rtlCol="0" anchor="t">
            <a:spAutoFit/>
          </a:bodyPr>
          <a:lstStyle/>
          <a:p>
            <a:r>
              <a:rPr lang="fr-FR" sz="2000" dirty="0">
                <a:ea typeface="+mn-lt"/>
                <a:cs typeface="+mn-lt"/>
              </a:rPr>
              <a:t>      </a:t>
            </a:r>
            <a:r>
              <a:rPr lang="fr-FR" sz="2000" b="1" dirty="0">
                <a:ea typeface="+mn-lt"/>
                <a:cs typeface="+mn-lt"/>
              </a:rPr>
              <a:t>E-learning</a:t>
            </a:r>
          </a:p>
          <a:p>
            <a:endParaRPr lang="en-US" sz="2000" dirty="0">
              <a:ea typeface="+mn-lt"/>
              <a:cs typeface="+mn-lt"/>
            </a:endParaRP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E4AF04B1-9154-0B96-315C-EB1F776A5207}"/>
              </a:ext>
            </a:extLst>
          </p:cNvPr>
          <p:cNvSpPr/>
          <p:nvPr/>
        </p:nvSpPr>
        <p:spPr>
          <a:xfrm>
            <a:off x="834080" y="4484472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7498AE99-D990-0594-B499-41908A8AA437}"/>
              </a:ext>
            </a:extLst>
          </p:cNvPr>
          <p:cNvSpPr/>
          <p:nvPr/>
        </p:nvSpPr>
        <p:spPr>
          <a:xfrm>
            <a:off x="4592593" y="4453580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16A4478D-9824-AC18-EBD0-A27665E89D6F}"/>
              </a:ext>
            </a:extLst>
          </p:cNvPr>
          <p:cNvSpPr/>
          <p:nvPr/>
        </p:nvSpPr>
        <p:spPr>
          <a:xfrm>
            <a:off x="8155458" y="4453580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195943" y="365125"/>
            <a:ext cx="11854543" cy="1325563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r>
              <a:rPr lang="fr-FR" dirty="0"/>
              <a:t>Résultat 2 :  Augmentation de demande, accès et qualité des services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2129A34-1B0A-A302-6A02-A0A6C91C86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439427"/>
              </p:ext>
            </p:extLst>
          </p:nvPr>
        </p:nvGraphicFramePr>
        <p:xfrm>
          <a:off x="838200" y="2055813"/>
          <a:ext cx="10515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9" name="Google Shape;169;p26"/>
          <p:cNvSpPr txBox="1"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Autofit/>
          </a:bodyPr>
          <a:lstStyle/>
          <a:p>
            <a:r>
              <a:rPr lang="en-US"/>
              <a:t>Benin Health Systems Strengthening Activity (HSSA)</a:t>
            </a:r>
          </a:p>
        </p:txBody>
      </p:sp>
      <p:sp>
        <p:nvSpPr>
          <p:cNvPr id="170" name="Google Shape;170;p26"/>
          <p:cNvSpPr txBox="1"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fld id="{00000000-1234-1234-1234-123412341234}" type="slidenum">
              <a:rPr lang="en-US"/>
              <a:pPr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0227B-5DCC-A00E-6C7D-C17CE9A0FAF1}"/>
              </a:ext>
            </a:extLst>
          </p:cNvPr>
          <p:cNvSpPr txBox="1"/>
          <p:nvPr/>
        </p:nvSpPr>
        <p:spPr>
          <a:xfrm>
            <a:off x="838200" y="4489613"/>
            <a:ext cx="3200400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700" dirty="0">
                <a:ea typeface="+mn-lt"/>
                <a:cs typeface="+mn-lt"/>
              </a:rPr>
              <a:t>        </a:t>
            </a:r>
            <a:r>
              <a:rPr lang="en-US" sz="1700" dirty="0" err="1">
                <a:ea typeface="+mn-lt"/>
                <a:cs typeface="+mn-lt"/>
              </a:rPr>
              <a:t>Cartographie</a:t>
            </a:r>
            <a:r>
              <a:rPr lang="en-US" sz="1700" dirty="0">
                <a:ea typeface="+mn-lt"/>
                <a:cs typeface="+mn-lt"/>
              </a:rPr>
              <a:t> des </a:t>
            </a:r>
            <a:r>
              <a:rPr lang="en-US" sz="1700" b="1" dirty="0" err="1">
                <a:ea typeface="+mn-lt"/>
                <a:cs typeface="+mn-lt"/>
              </a:rPr>
              <a:t>consommateurs</a:t>
            </a:r>
            <a:r>
              <a:rPr lang="en-US" sz="1700" b="1" dirty="0">
                <a:ea typeface="+mn-lt"/>
                <a:cs typeface="+mn-lt"/>
              </a:rPr>
              <a:t> de </a:t>
            </a:r>
            <a:r>
              <a:rPr lang="en-US" sz="1700" b="1" dirty="0" err="1">
                <a:ea typeface="+mn-lt"/>
                <a:cs typeface="+mn-lt"/>
              </a:rPr>
              <a:t>produits</a:t>
            </a:r>
            <a:r>
              <a:rPr lang="en-US" sz="1700" b="1" dirty="0">
                <a:ea typeface="+mn-lt"/>
                <a:cs typeface="+mn-lt"/>
              </a:rPr>
              <a:t> </a:t>
            </a:r>
            <a:r>
              <a:rPr lang="en-US" sz="1700" b="1" dirty="0" err="1">
                <a:ea typeface="+mn-lt"/>
                <a:cs typeface="+mn-lt"/>
              </a:rPr>
              <a:t>d’assurance</a:t>
            </a:r>
            <a:r>
              <a:rPr lang="en-US" sz="1700" b="1" dirty="0">
                <a:ea typeface="+mn-lt"/>
                <a:cs typeface="+mn-lt"/>
              </a:rPr>
              <a:t>.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04D4C-A7A5-D008-4862-9EF51E483019}"/>
              </a:ext>
            </a:extLst>
          </p:cNvPr>
          <p:cNvSpPr txBox="1"/>
          <p:nvPr/>
        </p:nvSpPr>
        <p:spPr>
          <a:xfrm>
            <a:off x="4364966" y="4489613"/>
            <a:ext cx="341606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700" b="1" dirty="0">
                <a:ea typeface="+mn-lt"/>
                <a:cs typeface="+mn-lt"/>
              </a:rPr>
              <a:t>         </a:t>
            </a:r>
            <a:r>
              <a:rPr lang="en-US" sz="1700" b="1" dirty="0" err="1">
                <a:ea typeface="+mn-lt"/>
                <a:cs typeface="+mn-lt"/>
              </a:rPr>
              <a:t>Contractualisation</a:t>
            </a:r>
            <a:r>
              <a:rPr lang="en-US" sz="1700" b="1" dirty="0">
                <a:ea typeface="+mn-lt"/>
                <a:cs typeface="+mn-lt"/>
              </a:rPr>
              <a:t> des FOSA </a:t>
            </a:r>
            <a:r>
              <a:rPr lang="en-US" sz="1700" b="1" dirty="0" err="1">
                <a:ea typeface="+mn-lt"/>
                <a:cs typeface="+mn-lt"/>
              </a:rPr>
              <a:t>privées</a:t>
            </a:r>
            <a:r>
              <a:rPr lang="en-US" sz="1700" b="1" dirty="0">
                <a:ea typeface="+mn-lt"/>
                <a:cs typeface="+mn-lt"/>
              </a:rPr>
              <a:t> dans </a:t>
            </a:r>
            <a:r>
              <a:rPr lang="en-US" sz="1700" b="1" dirty="0" err="1">
                <a:ea typeface="+mn-lt"/>
                <a:cs typeface="+mn-lt"/>
              </a:rPr>
              <a:t>l’AM</a:t>
            </a:r>
            <a:r>
              <a:rPr lang="en-US" sz="1700" b="1" dirty="0">
                <a:ea typeface="+mn-lt"/>
                <a:cs typeface="+mn-lt"/>
              </a:rPr>
              <a:t>-ARCH 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E6366-5C49-24F8-43DE-AC1DF8A0AFBE}"/>
              </a:ext>
            </a:extLst>
          </p:cNvPr>
          <p:cNvSpPr txBox="1"/>
          <p:nvPr/>
        </p:nvSpPr>
        <p:spPr>
          <a:xfrm>
            <a:off x="8128884" y="4489613"/>
            <a:ext cx="3416060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700" dirty="0">
                <a:ea typeface="+mn-lt"/>
                <a:cs typeface="+mn-lt"/>
              </a:rPr>
              <a:t>       Implication des </a:t>
            </a:r>
            <a:r>
              <a:rPr lang="en-US" sz="1700" b="1" dirty="0" err="1">
                <a:ea typeface="+mn-lt"/>
                <a:cs typeface="+mn-lt"/>
              </a:rPr>
              <a:t>acteurs</a:t>
            </a:r>
            <a:r>
              <a:rPr lang="en-US" sz="1700" b="1" dirty="0">
                <a:ea typeface="+mn-lt"/>
                <a:cs typeface="+mn-lt"/>
              </a:rPr>
              <a:t> non </a:t>
            </a:r>
            <a:r>
              <a:rPr lang="en-US" sz="1700" b="1" dirty="0" err="1">
                <a:ea typeface="+mn-lt"/>
                <a:cs typeface="+mn-lt"/>
              </a:rPr>
              <a:t>étatiques</a:t>
            </a:r>
            <a:r>
              <a:rPr lang="en-US" sz="1700" dirty="0">
                <a:ea typeface="+mn-lt"/>
                <a:cs typeface="+mn-lt"/>
              </a:rPr>
              <a:t> à la </a:t>
            </a:r>
            <a:r>
              <a:rPr lang="en-US" sz="1700" b="1" dirty="0">
                <a:ea typeface="+mn-lt"/>
                <a:cs typeface="+mn-lt"/>
              </a:rPr>
              <a:t>performance de </a:t>
            </a:r>
            <a:r>
              <a:rPr lang="en-US" sz="1700" b="1" dirty="0" err="1">
                <a:ea typeface="+mn-lt"/>
                <a:cs typeface="+mn-lt"/>
              </a:rPr>
              <a:t>l’AM</a:t>
            </a:r>
            <a:r>
              <a:rPr lang="en-US" sz="1700" b="1" dirty="0">
                <a:ea typeface="+mn-lt"/>
                <a:cs typeface="+mn-lt"/>
              </a:rPr>
              <a:t>-ARCH</a:t>
            </a:r>
            <a:endParaRPr lang="en-US" b="1" dirty="0">
              <a:ea typeface="+mn-lt"/>
              <a:cs typeface="+mn-lt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50194DB-AC48-0B5D-45AC-19B22C784F51}"/>
              </a:ext>
            </a:extLst>
          </p:cNvPr>
          <p:cNvSpPr/>
          <p:nvPr/>
        </p:nvSpPr>
        <p:spPr>
          <a:xfrm>
            <a:off x="910282" y="4549788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C058498-A805-420D-2452-CF305AA0265D}"/>
              </a:ext>
            </a:extLst>
          </p:cNvPr>
          <p:cNvSpPr/>
          <p:nvPr/>
        </p:nvSpPr>
        <p:spPr>
          <a:xfrm>
            <a:off x="4516200" y="4567360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ADAF42A-F026-17AF-0A68-621A0093E53B}"/>
              </a:ext>
            </a:extLst>
          </p:cNvPr>
          <p:cNvSpPr/>
          <p:nvPr/>
        </p:nvSpPr>
        <p:spPr>
          <a:xfrm>
            <a:off x="8116625" y="4549788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185057" y="365125"/>
            <a:ext cx="11832771" cy="1325563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r>
              <a:rPr lang="fr-FR" dirty="0"/>
              <a:t>Résultat </a:t>
            </a:r>
            <a:r>
              <a:rPr lang="en-US" dirty="0"/>
              <a:t>3 : </a:t>
            </a:r>
            <a:r>
              <a:rPr lang="en-US" dirty="0" err="1"/>
              <a:t>Renforcement</a:t>
            </a:r>
            <a:r>
              <a:rPr lang="en-US" dirty="0"/>
              <a:t> leadership, gestion, </a:t>
            </a:r>
            <a:r>
              <a:rPr lang="en-US" dirty="0" err="1"/>
              <a:t>redevabilité</a:t>
            </a:r>
            <a:r>
              <a:rPr lang="en-US" dirty="0"/>
              <a:t>, </a:t>
            </a:r>
            <a:r>
              <a:rPr lang="en-US" dirty="0" err="1"/>
              <a:t>gouvernance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de la </a:t>
            </a:r>
            <a:r>
              <a:rPr lang="en-US" dirty="0" err="1"/>
              <a:t>santé</a:t>
            </a:r>
            <a:endParaRPr lang="en-US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3CDC4FC-050B-8B1A-87AD-746DE872B3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0076" y="2055813"/>
          <a:ext cx="11075192" cy="2226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0" name="Google Shape;180;p27"/>
          <p:cNvSpPr txBox="1"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Autofit/>
          </a:bodyPr>
          <a:lstStyle/>
          <a:p>
            <a:r>
              <a:rPr lang="en-US" dirty="0"/>
              <a:t>Benin Health Systems Strengthening Activity (HSSA)</a:t>
            </a:r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fld id="{00000000-1234-1234-1234-123412341234}" type="slidenum">
              <a:rPr lang="en-US"/>
              <a:pPr/>
              <a:t>7</a:t>
            </a:fld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07C67F-291C-C134-BB37-42CBC5909C3A}"/>
              </a:ext>
            </a:extLst>
          </p:cNvPr>
          <p:cNvSpPr txBox="1"/>
          <p:nvPr/>
        </p:nvSpPr>
        <p:spPr>
          <a:xfrm>
            <a:off x="628650" y="4283869"/>
            <a:ext cx="26836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Gill Sans MT"/>
                <a:ea typeface="Calibri"/>
                <a:cs typeface="Calibri"/>
              </a:rPr>
              <a:t>   </a:t>
            </a:r>
            <a:r>
              <a:rPr lang="en-US" b="1" dirty="0" err="1">
                <a:latin typeface="Gill Sans MT"/>
                <a:ea typeface="Calibri"/>
                <a:cs typeface="Calibri"/>
              </a:rPr>
              <a:t>Accélérateur</a:t>
            </a:r>
            <a:r>
              <a:rPr lang="en-US" b="1" dirty="0">
                <a:latin typeface="Gill Sans MT"/>
                <a:ea typeface="Calibri"/>
                <a:cs typeface="Calibri"/>
              </a:rPr>
              <a:t> de leadership et de gestion </a:t>
            </a:r>
            <a:r>
              <a:rPr lang="en-US" dirty="0">
                <a:latin typeface="Gill Sans MT"/>
                <a:ea typeface="Calibri"/>
                <a:cs typeface="Calibri"/>
              </a:rPr>
              <a:t>(LMA)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3C74D9-37CF-D361-9BF9-E0768B941477}"/>
              </a:ext>
            </a:extLst>
          </p:cNvPr>
          <p:cNvSpPr txBox="1"/>
          <p:nvPr/>
        </p:nvSpPr>
        <p:spPr>
          <a:xfrm>
            <a:off x="3471862" y="4283869"/>
            <a:ext cx="26836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Gill Sans MT"/>
                <a:ea typeface="Calibri"/>
                <a:cs typeface="Calibri"/>
              </a:rPr>
              <a:t>      </a:t>
            </a:r>
            <a:r>
              <a:rPr lang="en-US" b="1" dirty="0" err="1">
                <a:latin typeface="Gill Sans MT"/>
                <a:ea typeface="Calibri"/>
                <a:cs typeface="Calibri"/>
              </a:rPr>
              <a:t>Maturité</a:t>
            </a:r>
            <a:r>
              <a:rPr lang="en-US" b="1" dirty="0">
                <a:latin typeface="Gill Sans MT"/>
                <a:ea typeface="Calibri"/>
                <a:cs typeface="Calibri"/>
              </a:rPr>
              <a:t> des SIS</a:t>
            </a:r>
            <a:endParaRPr lang="en-US" sz="16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E17ED5-C783-532B-5F7F-6016F8D90455}"/>
              </a:ext>
            </a:extLst>
          </p:cNvPr>
          <p:cNvSpPr txBox="1"/>
          <p:nvPr/>
        </p:nvSpPr>
        <p:spPr>
          <a:xfrm>
            <a:off x="6367462" y="4283868"/>
            <a:ext cx="269045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       </a:t>
            </a:r>
            <a:r>
              <a:rPr lang="en-US" dirty="0" err="1"/>
              <a:t>Appui</a:t>
            </a:r>
            <a:r>
              <a:rPr lang="en-US" dirty="0"/>
              <a:t> à </a:t>
            </a:r>
            <a:r>
              <a:rPr lang="en-US" dirty="0" err="1"/>
              <a:t>l</a:t>
            </a:r>
            <a:r>
              <a:rPr lang="en-US" b="1" dirty="0" err="1"/>
              <a:t>’évaluation</a:t>
            </a:r>
            <a:r>
              <a:rPr lang="en-US" b="1" dirty="0"/>
              <a:t> des performances des DDS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2FA17D-217E-4410-E8C0-0A12CDBE0C79}"/>
              </a:ext>
            </a:extLst>
          </p:cNvPr>
          <p:cNvSpPr txBox="1"/>
          <p:nvPr/>
        </p:nvSpPr>
        <p:spPr>
          <a:xfrm>
            <a:off x="9057913" y="4319587"/>
            <a:ext cx="30551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        </a:t>
            </a:r>
            <a:r>
              <a:rPr lang="en-US" dirty="0" err="1"/>
              <a:t>Optimisation</a:t>
            </a:r>
            <a:r>
              <a:rPr lang="en-US" dirty="0"/>
              <a:t> de </a:t>
            </a:r>
            <a:r>
              <a:rPr lang="en-US" b="1" dirty="0" err="1"/>
              <a:t>l’utilisation</a:t>
            </a:r>
            <a:r>
              <a:rPr lang="en-US" b="1" dirty="0"/>
              <a:t> des documents de politique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1A1FFCF-C48B-1158-8BDD-C39B84B78607}"/>
              </a:ext>
            </a:extLst>
          </p:cNvPr>
          <p:cNvSpPr/>
          <p:nvPr/>
        </p:nvSpPr>
        <p:spPr>
          <a:xfrm>
            <a:off x="420100" y="4342152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DB2D987-6FF4-2DA0-7E88-DCD7A1A3609E}"/>
              </a:ext>
            </a:extLst>
          </p:cNvPr>
          <p:cNvSpPr/>
          <p:nvPr/>
        </p:nvSpPr>
        <p:spPr>
          <a:xfrm>
            <a:off x="3475243" y="4343287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2337A3E-160C-FDBC-5390-5AFC768265C0}"/>
              </a:ext>
            </a:extLst>
          </p:cNvPr>
          <p:cNvSpPr/>
          <p:nvPr/>
        </p:nvSpPr>
        <p:spPr>
          <a:xfrm>
            <a:off x="6348398" y="4342152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8453ABA-49C5-FD3F-80C3-2309C45D2012}"/>
              </a:ext>
            </a:extLst>
          </p:cNvPr>
          <p:cNvSpPr/>
          <p:nvPr/>
        </p:nvSpPr>
        <p:spPr>
          <a:xfrm>
            <a:off x="9157604" y="4363924"/>
            <a:ext cx="453081" cy="2162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>
            <a:spLocks noGrp="1"/>
          </p:cNvSpPr>
          <p:nvPr>
            <p:ph type="title"/>
          </p:nvPr>
        </p:nvSpPr>
        <p:spPr>
          <a:xfrm>
            <a:off x="381000" y="365126"/>
            <a:ext cx="11658600" cy="952046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b" anchorCtr="0">
            <a:normAutofit/>
          </a:bodyPr>
          <a:lstStyle/>
          <a:p>
            <a:r>
              <a:rPr lang="fr-FR" dirty="0"/>
              <a:t>Synergie avec les partenaires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C24D1-EC49-CE70-6650-47ED2209C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975757"/>
            <a:ext cx="11658600" cy="435602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algn="just">
              <a:lnSpc>
                <a:spcPct val="110000"/>
              </a:lnSpc>
            </a:pPr>
            <a:r>
              <a:rPr lang="fr-FR" b="1" dirty="0"/>
              <a:t>MS</a:t>
            </a:r>
            <a:r>
              <a:rPr lang="fr-FR" dirty="0"/>
              <a:t> (CNSSP, ANSSP, HR, DSI, DPAF, DNSP, Programmes....)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ARS </a:t>
            </a:r>
            <a:r>
              <a:rPr lang="fr-FR" dirty="0"/>
              <a:t>: Initiatives sur (I) la carte sanitaire; (ii) sécurité des soins (système informatique pour formations sanitaires – accréditation, certification, sécurité des soins) 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MTFP </a:t>
            </a:r>
            <a:r>
              <a:rPr lang="fr-FR" dirty="0"/>
              <a:t>: Institutionnalisation des mutuelles de santé 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MASM (ANPS) </a:t>
            </a:r>
            <a:r>
              <a:rPr lang="fr-FR" dirty="0"/>
              <a:t>: Systèmes de gestion plus efficients pour l'assurance maladie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DSI/</a:t>
            </a:r>
            <a:r>
              <a:rPr lang="fr-FR" dirty="0"/>
              <a:t>Ministère du Numérique et de la Digitalisation  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FAPHB</a:t>
            </a:r>
            <a:r>
              <a:rPr lang="fr-FR" dirty="0"/>
              <a:t>, Secteur privé (au-delà des CS) </a:t>
            </a:r>
          </a:p>
          <a:p>
            <a:pPr algn="just">
              <a:lnSpc>
                <a:spcPct val="110000"/>
              </a:lnSpc>
            </a:pPr>
            <a:r>
              <a:rPr lang="fr-FR" b="1" dirty="0"/>
              <a:t>Institutions bancaires </a:t>
            </a:r>
            <a:r>
              <a:rPr lang="fr-FR" dirty="0"/>
              <a:t>: Mobilisation des ressources du secteur privé en faveur de la santé</a:t>
            </a:r>
          </a:p>
        </p:txBody>
      </p:sp>
      <p:sp>
        <p:nvSpPr>
          <p:cNvPr id="200" name="Google Shape;200;p29"/>
          <p:cNvSpPr txBox="1"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Autofit/>
          </a:bodyPr>
          <a:lstStyle/>
          <a:p>
            <a:r>
              <a:rPr lang="en-US" dirty="0"/>
              <a:t>Benin Health Systems Strengthening Activity (HSSA)</a:t>
            </a:r>
          </a:p>
        </p:txBody>
      </p:sp>
      <p:sp>
        <p:nvSpPr>
          <p:cNvPr id="201" name="Google Shape;201;p29"/>
          <p:cNvSpPr txBox="1"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  <a:noFill/>
          <a:ln>
            <a:noFill/>
          </a:ln>
        </p:spPr>
        <p:txBody>
          <a:bodyPr spcFirstLastPara="1" vert="horz" wrap="square" lIns="120930" tIns="60448" rIns="120930" bIns="60448" rtlCol="0" anchor="ctr" anchorCtr="0">
            <a:normAutofit/>
          </a:bodyPr>
          <a:lstStyle/>
          <a:p>
            <a:fld id="{00000000-1234-1234-1234-123412341234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E790333-A0B0-E91C-F57E-DE91CA60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Priorités</a:t>
            </a:r>
            <a:r>
              <a:rPr lang="en-US" dirty="0"/>
              <a:t> de </a:t>
            </a:r>
            <a:r>
              <a:rPr lang="en-US" dirty="0" err="1"/>
              <a:t>PReSS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 de mise </a:t>
            </a:r>
            <a:r>
              <a:rPr lang="en-US" dirty="0" err="1"/>
              <a:t>en</a:t>
            </a:r>
            <a:r>
              <a:rPr lang="en-US" dirty="0"/>
              <a:t> oeuvre (1/3)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0E5A3EA-231A-C9FE-422B-F47B719E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017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b="1" dirty="0" err="1"/>
              <a:t>Résultat</a:t>
            </a:r>
            <a:r>
              <a:rPr lang="en-US" b="1" dirty="0"/>
              <a:t> 1: </a:t>
            </a:r>
            <a:r>
              <a:rPr lang="en-US" b="1" dirty="0" err="1"/>
              <a:t>Renforcement</a:t>
            </a:r>
            <a:r>
              <a:rPr lang="en-US" b="1" dirty="0"/>
              <a:t> des </a:t>
            </a:r>
            <a:r>
              <a:rPr lang="en-US" b="1" dirty="0" err="1"/>
              <a:t>systèmes</a:t>
            </a:r>
            <a:r>
              <a:rPr lang="en-US" b="1" dirty="0"/>
              <a:t> de </a:t>
            </a:r>
            <a:r>
              <a:rPr lang="en-US" b="1" dirty="0" err="1"/>
              <a:t>santé</a:t>
            </a:r>
            <a:r>
              <a:rPr lang="en-US" b="1" dirty="0"/>
              <a:t> :</a:t>
            </a:r>
          </a:p>
          <a:p>
            <a:pPr lvl="1" algn="just"/>
            <a:r>
              <a:rPr lang="en-US" dirty="0" err="1"/>
              <a:t>Collaborer</a:t>
            </a:r>
            <a:r>
              <a:rPr lang="en-US" dirty="0"/>
              <a:t> avec ARS, </a:t>
            </a:r>
            <a:r>
              <a:rPr lang="en-US" dirty="0" err="1"/>
              <a:t>Département</a:t>
            </a:r>
            <a:r>
              <a:rPr lang="en-US" dirty="0"/>
              <a:t> des RHS du </a:t>
            </a:r>
            <a:r>
              <a:rPr lang="en-US" dirty="0" err="1"/>
              <a:t>Ministère</a:t>
            </a:r>
            <a:r>
              <a:rPr lang="en-US" dirty="0"/>
              <a:t> de la </a:t>
            </a:r>
            <a:r>
              <a:rPr lang="en-US" dirty="0" err="1"/>
              <a:t>Santé</a:t>
            </a:r>
            <a:r>
              <a:rPr lang="en-US" dirty="0"/>
              <a:t>, la DPAF et la DSI pour </a:t>
            </a:r>
            <a:r>
              <a:rPr lang="en-US" dirty="0" err="1"/>
              <a:t>mieux</a:t>
            </a:r>
            <a:r>
              <a:rPr lang="en-US" dirty="0"/>
              <a:t> </a:t>
            </a:r>
            <a:r>
              <a:rPr lang="en-US" dirty="0" err="1"/>
              <a:t>comprendre</a:t>
            </a:r>
            <a:r>
              <a:rPr lang="en-US" dirty="0"/>
              <a:t> les gaps, les </a:t>
            </a:r>
            <a:r>
              <a:rPr lang="en-US" dirty="0" err="1"/>
              <a:t>défis</a:t>
            </a:r>
            <a:r>
              <a:rPr lang="en-US" dirty="0"/>
              <a:t>, les </a:t>
            </a:r>
            <a:r>
              <a:rPr lang="en-US" dirty="0" err="1"/>
              <a:t>opportunités</a:t>
            </a:r>
            <a:r>
              <a:rPr lang="en-US" dirty="0"/>
              <a:t>, et les </a:t>
            </a:r>
            <a:r>
              <a:rPr lang="en-US" dirty="0" err="1"/>
              <a:t>priorités</a:t>
            </a:r>
            <a:r>
              <a:rPr lang="en-US" dirty="0"/>
              <a:t> pour la mise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œuvre</a:t>
            </a:r>
            <a:r>
              <a:rPr lang="en-US" dirty="0"/>
              <a:t> du prochain Plan National de Développement Sanitaire.</a:t>
            </a:r>
          </a:p>
          <a:p>
            <a:pPr lvl="1" algn="just"/>
            <a:endParaRPr lang="en-US" dirty="0"/>
          </a:p>
          <a:p>
            <a:pPr lvl="1" algn="just"/>
            <a:r>
              <a:rPr lang="fr-FR" dirty="0"/>
              <a:t>Etablir des partenariats avec </a:t>
            </a:r>
            <a:r>
              <a:rPr lang="en-US" dirty="0"/>
              <a:t>les institutions </a:t>
            </a:r>
            <a:r>
              <a:rPr lang="en-US" dirty="0" err="1"/>
              <a:t>financières</a:t>
            </a:r>
            <a:r>
              <a:rPr lang="en-US" dirty="0"/>
              <a:t> locales et les </a:t>
            </a:r>
            <a:r>
              <a:rPr lang="en-US" dirty="0" err="1"/>
              <a:t>établissements</a:t>
            </a:r>
            <a:r>
              <a:rPr lang="en-US" dirty="0"/>
              <a:t> sanitaires </a:t>
            </a:r>
            <a:r>
              <a:rPr lang="en-US" dirty="0" err="1"/>
              <a:t>privés</a:t>
            </a:r>
            <a:r>
              <a:rPr lang="en-US" dirty="0"/>
              <a:t>,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fr-FR" dirty="0"/>
              <a:t>créer un climat d'affaires propice à une mobilisation accrue des capitaux privés et commerciaux au profit du secteur privé de la santé.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BB308-9563-1203-E703-39CA0D1D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</p:spPr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1EBB2-E48B-4043-216E-D90B4103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</p:spPr>
        <p:txBody>
          <a:bodyPr/>
          <a:lstStyle/>
          <a:p>
            <a:fld id="{6F9A7005-02B5-4503-A981-28313D38009D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344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E790333-A0B0-E91C-F57E-DE91CA60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Priorités</a:t>
            </a:r>
            <a:r>
              <a:rPr lang="en-US" dirty="0"/>
              <a:t> de </a:t>
            </a:r>
            <a:r>
              <a:rPr lang="en-US" dirty="0" err="1"/>
              <a:t>PReSS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 de mise </a:t>
            </a:r>
            <a:r>
              <a:rPr lang="en-US" dirty="0" err="1"/>
              <a:t>en</a:t>
            </a:r>
            <a:r>
              <a:rPr lang="en-US" dirty="0"/>
              <a:t> oeuvre (2/3)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0E5A3EA-231A-C9FE-422B-F47B719E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017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b="1" dirty="0" err="1"/>
              <a:t>Résultat</a:t>
            </a:r>
            <a:r>
              <a:rPr lang="en-US" b="1" dirty="0"/>
              <a:t> 2.  Augmentation de la </a:t>
            </a:r>
            <a:r>
              <a:rPr lang="en-US" b="1" dirty="0" err="1"/>
              <a:t>demande</a:t>
            </a:r>
            <a:r>
              <a:rPr lang="en-US" b="1" dirty="0"/>
              <a:t>, de </a:t>
            </a:r>
            <a:r>
              <a:rPr lang="en-US" b="1" dirty="0" err="1"/>
              <a:t>l'accès</a:t>
            </a:r>
            <a:r>
              <a:rPr lang="en-US" b="1" dirty="0"/>
              <a:t> et de la </a:t>
            </a:r>
            <a:r>
              <a:rPr lang="en-US" b="1" dirty="0" err="1"/>
              <a:t>qualité</a:t>
            </a:r>
            <a:r>
              <a:rPr lang="en-US" b="1" dirty="0"/>
              <a:t> des services</a:t>
            </a:r>
          </a:p>
          <a:p>
            <a:pPr lvl="1" algn="just"/>
            <a:r>
              <a:rPr lang="en-US" dirty="0" err="1"/>
              <a:t>Travailler</a:t>
            </a:r>
            <a:r>
              <a:rPr lang="en-US" dirty="0"/>
              <a:t> avec le </a:t>
            </a:r>
            <a:r>
              <a:rPr lang="en-US" dirty="0" err="1"/>
              <a:t>Ministère</a:t>
            </a:r>
            <a:r>
              <a:rPr lang="en-US" dirty="0"/>
              <a:t> des Affaires </a:t>
            </a:r>
            <a:r>
              <a:rPr lang="en-US" dirty="0" err="1"/>
              <a:t>Sociales</a:t>
            </a:r>
            <a:r>
              <a:rPr lang="en-US" dirty="0"/>
              <a:t> et de la Microfinance pour:</a:t>
            </a:r>
          </a:p>
          <a:p>
            <a:pPr lvl="2" algn="just"/>
            <a:r>
              <a:rPr lang="en-US" dirty="0" err="1"/>
              <a:t>Rémédier</a:t>
            </a:r>
            <a:r>
              <a:rPr lang="en-US" dirty="0"/>
              <a:t> aux faiblesses du </a:t>
            </a:r>
            <a:r>
              <a:rPr lang="en-US" dirty="0" err="1"/>
              <a:t>programme</a:t>
            </a:r>
            <a:r>
              <a:rPr lang="en-US" dirty="0"/>
              <a:t> AM-ARCH </a:t>
            </a:r>
            <a:r>
              <a:rPr lang="en-US" dirty="0" err="1"/>
              <a:t>identifiées</a:t>
            </a:r>
            <a:r>
              <a:rPr lang="en-US" dirty="0"/>
              <a:t> </a:t>
            </a:r>
            <a:r>
              <a:rPr lang="en-US" dirty="0" err="1"/>
              <a:t>lors</a:t>
            </a:r>
            <a:r>
              <a:rPr lang="en-US" dirty="0"/>
              <a:t> de </a:t>
            </a:r>
            <a:r>
              <a:rPr lang="en-US" dirty="0" err="1"/>
              <a:t>l'évaluation</a:t>
            </a:r>
            <a:r>
              <a:rPr lang="en-US" dirty="0"/>
              <a:t> </a:t>
            </a:r>
            <a:r>
              <a:rPr lang="en-US" dirty="0" err="1"/>
              <a:t>pilote</a:t>
            </a:r>
            <a:r>
              <a:rPr lang="en-US" dirty="0"/>
              <a:t>,</a:t>
            </a:r>
          </a:p>
          <a:p>
            <a:pPr lvl="2" algn="just"/>
            <a:r>
              <a:rPr lang="en-US" dirty="0" err="1"/>
              <a:t>Faciliter</a:t>
            </a:r>
            <a:r>
              <a:rPr lang="en-US" dirty="0"/>
              <a:t> la collaboration entre les parties </a:t>
            </a:r>
            <a:r>
              <a:rPr lang="en-US" dirty="0" err="1"/>
              <a:t>prenantes</a:t>
            </a:r>
            <a:r>
              <a:rPr lang="en-US" dirty="0"/>
              <a:t> </a:t>
            </a:r>
            <a:r>
              <a:rPr lang="en-US" dirty="0" err="1"/>
              <a:t>impliqués</a:t>
            </a:r>
            <a:r>
              <a:rPr lang="en-US" dirty="0"/>
              <a:t> dans la mise </a:t>
            </a:r>
            <a:r>
              <a:rPr lang="en-US" dirty="0" err="1"/>
              <a:t>en</a:t>
            </a:r>
            <a:r>
              <a:rPr lang="en-US" dirty="0"/>
              <a:t> oeuvre de AM-ARCH (</a:t>
            </a:r>
            <a:r>
              <a:rPr lang="en-US" dirty="0" err="1"/>
              <a:t>communautés</a:t>
            </a:r>
            <a:r>
              <a:rPr lang="en-US" dirty="0"/>
              <a:t>, </a:t>
            </a:r>
            <a:r>
              <a:rPr lang="en-US" dirty="0" err="1"/>
              <a:t>l’InStaD</a:t>
            </a:r>
            <a:r>
              <a:rPr lang="en-US" dirty="0"/>
              <a:t>,, </a:t>
            </a:r>
            <a:r>
              <a:rPr lang="en-US" dirty="0" err="1"/>
              <a:t>établissements</a:t>
            </a:r>
            <a:r>
              <a:rPr lang="en-US" dirty="0"/>
              <a:t> de </a:t>
            </a:r>
            <a:r>
              <a:rPr lang="en-US" dirty="0" err="1"/>
              <a:t>santé</a:t>
            </a:r>
            <a:r>
              <a:rPr lang="en-US" dirty="0"/>
              <a:t> publics et </a:t>
            </a:r>
            <a:r>
              <a:rPr lang="en-US" dirty="0" err="1"/>
              <a:t>privés</a:t>
            </a:r>
            <a:r>
              <a:rPr lang="en-US" dirty="0"/>
              <a:t>) </a:t>
            </a:r>
          </a:p>
          <a:p>
            <a:pPr lvl="2" algn="just"/>
            <a:r>
              <a:rPr lang="en-US" dirty="0" err="1"/>
              <a:t>Renforcer</a:t>
            </a:r>
            <a:r>
              <a:rPr lang="en-US" dirty="0"/>
              <a:t> la mise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œuvre</a:t>
            </a:r>
            <a:r>
              <a:rPr lang="en-US" dirty="0"/>
              <a:t> de AM-ARCH; phase </a:t>
            </a:r>
            <a:r>
              <a:rPr lang="en-US" dirty="0" err="1"/>
              <a:t>d’Assurance</a:t>
            </a:r>
            <a:r>
              <a:rPr lang="en-US" dirty="0"/>
              <a:t> </a:t>
            </a:r>
            <a:r>
              <a:rPr lang="en-US" dirty="0" err="1"/>
              <a:t>Maladie</a:t>
            </a:r>
            <a:r>
              <a:rPr lang="en-US" dirty="0"/>
              <a:t> </a:t>
            </a:r>
            <a:r>
              <a:rPr lang="en-US" dirty="0" err="1"/>
              <a:t>Obligatoire</a:t>
            </a:r>
            <a:endParaRPr lang="en-US" dirty="0"/>
          </a:p>
          <a:p>
            <a:pPr lvl="2" algn="just"/>
            <a:r>
              <a:rPr lang="en-US" dirty="0" err="1"/>
              <a:t>Renforcer</a:t>
            </a:r>
            <a:r>
              <a:rPr lang="en-US" dirty="0"/>
              <a:t> la communication </a:t>
            </a:r>
            <a:r>
              <a:rPr lang="en-US" dirty="0" err="1"/>
              <a:t>autour</a:t>
            </a:r>
            <a:r>
              <a:rPr lang="en-US" dirty="0"/>
              <a:t> de AM-ARCH avec </a:t>
            </a:r>
            <a:r>
              <a:rPr lang="en-US" dirty="0" err="1"/>
              <a:t>l’implication</a:t>
            </a:r>
            <a:r>
              <a:rPr lang="en-US" dirty="0"/>
              <a:t> des Agents de </a:t>
            </a:r>
            <a:r>
              <a:rPr lang="en-US" dirty="0" err="1"/>
              <a:t>Santé</a:t>
            </a:r>
            <a:r>
              <a:rPr lang="en-US" dirty="0"/>
              <a:t> </a:t>
            </a:r>
            <a:r>
              <a:rPr lang="en-US" dirty="0" err="1"/>
              <a:t>Communautaires</a:t>
            </a:r>
            <a:endParaRPr lang="en-US" dirty="0"/>
          </a:p>
          <a:p>
            <a:pPr lvl="2" algn="just"/>
            <a:r>
              <a:rPr lang="en-US" dirty="0" err="1"/>
              <a:t>Améliorer</a:t>
            </a:r>
            <a:r>
              <a:rPr lang="en-US" dirty="0"/>
              <a:t> le </a:t>
            </a:r>
            <a:r>
              <a:rPr lang="en-US" dirty="0" err="1"/>
              <a:t>mécanisme</a:t>
            </a:r>
            <a:r>
              <a:rPr lang="en-US" dirty="0"/>
              <a:t> de </a:t>
            </a:r>
            <a:r>
              <a:rPr lang="en-US" dirty="0" err="1"/>
              <a:t>remboursement</a:t>
            </a:r>
            <a:r>
              <a:rPr lang="en-US" dirty="0"/>
              <a:t> des </a:t>
            </a:r>
            <a:r>
              <a:rPr lang="en-US" dirty="0" err="1"/>
              <a:t>prestataires</a:t>
            </a:r>
            <a:endParaRPr lang="en-US" dirty="0"/>
          </a:p>
          <a:p>
            <a:pPr lvl="2" algn="just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BB308-9563-1203-E703-39CA0D1D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</p:spPr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1EBB2-E48B-4043-216E-D90B4103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</p:spPr>
        <p:txBody>
          <a:bodyPr/>
          <a:lstStyle/>
          <a:p>
            <a:fld id="{6F9A7005-02B5-4503-A981-28313D38009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245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E790333-A0B0-E91C-F57E-DE91CA60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Priorités</a:t>
            </a:r>
            <a:r>
              <a:rPr lang="en-US" dirty="0"/>
              <a:t> de </a:t>
            </a:r>
            <a:r>
              <a:rPr lang="en-US" dirty="0" err="1"/>
              <a:t>PReSS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 de mise </a:t>
            </a:r>
            <a:r>
              <a:rPr lang="en-US" dirty="0" err="1"/>
              <a:t>en</a:t>
            </a:r>
            <a:r>
              <a:rPr lang="en-US" dirty="0"/>
              <a:t> oeuvre (3/3)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0E5A3EA-231A-C9FE-422B-F47B719E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017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r-FR" b="1" dirty="0"/>
              <a:t>Résultat 3. Renforcement du leadership, de la gestion, de la redevabilité , et de la gouvernance du secteur de la santé</a:t>
            </a:r>
            <a:endParaRPr lang="en-US" b="1" dirty="0"/>
          </a:p>
          <a:p>
            <a:pPr lvl="1" algn="just"/>
            <a:r>
              <a:rPr lang="en-US" dirty="0" err="1"/>
              <a:t>Travailler</a:t>
            </a:r>
            <a:r>
              <a:rPr lang="en-US" dirty="0"/>
              <a:t> avec </a:t>
            </a:r>
            <a:r>
              <a:rPr lang="en-US" dirty="0" err="1"/>
              <a:t>l’ARS</a:t>
            </a:r>
            <a:r>
              <a:rPr lang="en-US" dirty="0"/>
              <a:t> et le CNSSP pour </a:t>
            </a:r>
            <a:r>
              <a:rPr lang="en-US" dirty="0" err="1"/>
              <a:t>renforcer</a:t>
            </a:r>
            <a:r>
              <a:rPr lang="en-US" dirty="0"/>
              <a:t> la coordination et la surveillance de la prestation de services dans les </a:t>
            </a:r>
            <a:r>
              <a:rPr lang="en-US" dirty="0" err="1"/>
              <a:t>secteurs</a:t>
            </a:r>
            <a:r>
              <a:rPr lang="en-US" dirty="0"/>
              <a:t> de la </a:t>
            </a:r>
            <a:r>
              <a:rPr lang="en-US" dirty="0" err="1"/>
              <a:t>santé</a:t>
            </a:r>
            <a:r>
              <a:rPr lang="en-US" dirty="0"/>
              <a:t> publics et </a:t>
            </a:r>
            <a:r>
              <a:rPr lang="en-US" dirty="0" err="1"/>
              <a:t>privés</a:t>
            </a:r>
            <a:r>
              <a:rPr lang="en-US" dirty="0"/>
              <a:t>. </a:t>
            </a:r>
          </a:p>
          <a:p>
            <a:pPr lvl="1" algn="just"/>
            <a:r>
              <a:rPr lang="en-US" dirty="0" err="1"/>
              <a:t>Renforcer</a:t>
            </a:r>
            <a:r>
              <a:rPr lang="en-US" dirty="0"/>
              <a:t> les </a:t>
            </a:r>
            <a:r>
              <a:rPr lang="en-US" dirty="0" err="1"/>
              <a:t>capacités</a:t>
            </a:r>
            <a:r>
              <a:rPr lang="en-US" dirty="0"/>
              <a:t> LMAG </a:t>
            </a:r>
            <a:r>
              <a:rPr lang="en-US" dirty="0" err="1"/>
              <a:t>individuelles</a:t>
            </a:r>
            <a:r>
              <a:rPr lang="en-US" dirty="0"/>
              <a:t> et </a:t>
            </a:r>
            <a:r>
              <a:rPr lang="en-US" dirty="0" err="1"/>
              <a:t>organisationnelles</a:t>
            </a:r>
            <a:r>
              <a:rPr lang="en-US" dirty="0"/>
              <a:t> des </a:t>
            </a:r>
            <a:r>
              <a:rPr lang="en-US" dirty="0" err="1"/>
              <a:t>gestionnaires</a:t>
            </a:r>
            <a:r>
              <a:rPr lang="en-US" dirty="0"/>
              <a:t> et des équipes de </a:t>
            </a:r>
            <a:r>
              <a:rPr lang="en-US" dirty="0" err="1"/>
              <a:t>santé</a:t>
            </a:r>
            <a:r>
              <a:rPr lang="en-US" dirty="0"/>
              <a:t> aux </a:t>
            </a:r>
            <a:r>
              <a:rPr lang="en-US" dirty="0" err="1"/>
              <a:t>niveaux</a:t>
            </a:r>
            <a:r>
              <a:rPr lang="en-US" dirty="0"/>
              <a:t> central et </a:t>
            </a:r>
            <a:r>
              <a:rPr lang="en-US" dirty="0" err="1"/>
              <a:t>départemental</a:t>
            </a:r>
            <a:r>
              <a:rPr lang="en-US" dirty="0"/>
              <a:t> pour </a:t>
            </a:r>
            <a:r>
              <a:rPr lang="en-US" dirty="0" err="1"/>
              <a:t>remplir</a:t>
            </a:r>
            <a:r>
              <a:rPr lang="en-US" dirty="0"/>
              <a:t> </a:t>
            </a:r>
            <a:r>
              <a:rPr lang="en-US" dirty="0" err="1"/>
              <a:t>leurs</a:t>
            </a:r>
            <a:r>
              <a:rPr lang="en-US" dirty="0"/>
              <a:t> </a:t>
            </a:r>
            <a:r>
              <a:rPr lang="en-US" dirty="0" err="1"/>
              <a:t>mandats</a:t>
            </a:r>
            <a:r>
              <a:rPr lang="en-US" dirty="0"/>
              <a:t>, </a:t>
            </a:r>
            <a:r>
              <a:rPr lang="en-US" dirty="0" err="1"/>
              <a:t>traduire</a:t>
            </a:r>
            <a:r>
              <a:rPr lang="en-US" dirty="0"/>
              <a:t> un </a:t>
            </a:r>
            <a:r>
              <a:rPr lang="en-US" dirty="0" err="1"/>
              <a:t>accès</a:t>
            </a:r>
            <a:r>
              <a:rPr lang="en-US" dirty="0"/>
              <a:t> </a:t>
            </a:r>
            <a:r>
              <a:rPr lang="en-US" dirty="0" err="1"/>
              <a:t>amélioré</a:t>
            </a:r>
            <a:r>
              <a:rPr lang="en-US" dirty="0"/>
              <a:t> à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utilisation</a:t>
            </a:r>
            <a:r>
              <a:rPr lang="en-US" dirty="0"/>
              <a:t> accrue des services, </a:t>
            </a:r>
            <a:r>
              <a:rPr lang="en-US" dirty="0" err="1"/>
              <a:t>atténuer</a:t>
            </a:r>
            <a:r>
              <a:rPr lang="en-US" dirty="0"/>
              <a:t> et </a:t>
            </a:r>
            <a:r>
              <a:rPr lang="en-US" dirty="0" err="1"/>
              <a:t>répondre</a:t>
            </a:r>
            <a:r>
              <a:rPr lang="en-US" dirty="0"/>
              <a:t> aux crises, et </a:t>
            </a:r>
            <a:r>
              <a:rPr lang="en-US" dirty="0" err="1"/>
              <a:t>sauvegarder</a:t>
            </a:r>
            <a:r>
              <a:rPr lang="en-US" dirty="0"/>
              <a:t> le droit à la </a:t>
            </a:r>
            <a:r>
              <a:rPr lang="en-US" dirty="0" err="1"/>
              <a:t>santé</a:t>
            </a:r>
            <a:r>
              <a:rPr lang="en-US" dirty="0"/>
              <a:t> pour les </a:t>
            </a:r>
            <a:r>
              <a:rPr lang="en-US" dirty="0" err="1"/>
              <a:t>communautés</a:t>
            </a:r>
            <a:r>
              <a:rPr lang="en-US" dirty="0"/>
              <a:t> </a:t>
            </a:r>
            <a:r>
              <a:rPr lang="en-US" dirty="0" err="1"/>
              <a:t>qu’ils</a:t>
            </a:r>
            <a:r>
              <a:rPr lang="en-US" dirty="0"/>
              <a:t> </a:t>
            </a:r>
            <a:r>
              <a:rPr lang="en-US" dirty="0" err="1"/>
              <a:t>servent</a:t>
            </a:r>
            <a:r>
              <a:rPr lang="en-US" dirty="0"/>
              <a:t>. </a:t>
            </a:r>
          </a:p>
          <a:p>
            <a:pPr lvl="2" algn="just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BB308-9563-1203-E703-39CA0D1D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</p:spPr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1EBB2-E48B-4043-216E-D90B4103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</p:spPr>
        <p:txBody>
          <a:bodyPr/>
          <a:lstStyle/>
          <a:p>
            <a:fld id="{6F9A7005-02B5-4503-A981-28313D38009D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06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C66B59-178B-8D1E-FFE2-FC24D0DB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Approche Genre du Projet (1/2)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F1739-8DBC-05E3-7643-2C72FA925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017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lvl="1" indent="0" algn="just">
              <a:buNone/>
            </a:pPr>
            <a:endParaRPr lang="en-US" dirty="0"/>
          </a:p>
          <a:p>
            <a:pPr lvl="1" algn="just"/>
            <a:r>
              <a:rPr lang="en-US" dirty="0" err="1"/>
              <a:t>Travailler</a:t>
            </a:r>
            <a:r>
              <a:rPr lang="en-US" dirty="0"/>
              <a:t> avec </a:t>
            </a:r>
            <a:r>
              <a:rPr lang="en-US" dirty="0" err="1"/>
              <a:t>l’USAID</a:t>
            </a:r>
            <a:r>
              <a:rPr lang="en-US" dirty="0"/>
              <a:t> pour </a:t>
            </a:r>
            <a:r>
              <a:rPr lang="en-US" dirty="0" err="1"/>
              <a:t>finaliser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stratégie</a:t>
            </a:r>
            <a:r>
              <a:rPr lang="en-US" dirty="0"/>
              <a:t> de genre et un plan </a:t>
            </a:r>
            <a:r>
              <a:rPr lang="en-US" dirty="0" err="1"/>
              <a:t>d’intégration</a:t>
            </a:r>
            <a:r>
              <a:rPr lang="en-US" dirty="0"/>
              <a:t> du genre qui </a:t>
            </a:r>
            <a:r>
              <a:rPr lang="en-US" dirty="0" err="1"/>
              <a:t>s’aligne</a:t>
            </a:r>
            <a:r>
              <a:rPr lang="en-US" dirty="0"/>
              <a:t> sur les politiques </a:t>
            </a:r>
            <a:r>
              <a:rPr lang="en-US" dirty="0" err="1"/>
              <a:t>nationales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matière et sur la politique de </a:t>
            </a:r>
            <a:r>
              <a:rPr lang="en-US" dirty="0" err="1"/>
              <a:t>l’USAID</a:t>
            </a:r>
            <a:r>
              <a:rPr lang="en-US" dirty="0"/>
              <a:t> sur </a:t>
            </a:r>
            <a:r>
              <a:rPr lang="en-US" dirty="0" err="1"/>
              <a:t>l’égalité</a:t>
            </a:r>
            <a:r>
              <a:rPr lang="en-US" dirty="0"/>
              <a:t> des sexes et </a:t>
            </a:r>
            <a:r>
              <a:rPr lang="en-US" dirty="0" err="1"/>
              <a:t>l’autonomisation</a:t>
            </a:r>
            <a:r>
              <a:rPr lang="en-US" dirty="0"/>
              <a:t> des femmes. </a:t>
            </a:r>
          </a:p>
          <a:p>
            <a:pPr lvl="1" algn="just"/>
            <a:r>
              <a:rPr lang="en-US" dirty="0" err="1"/>
              <a:t>Ventiler</a:t>
            </a:r>
            <a:r>
              <a:rPr lang="en-US" dirty="0"/>
              <a:t> les données pour </a:t>
            </a:r>
            <a:r>
              <a:rPr lang="en-US" dirty="0" err="1"/>
              <a:t>révéler</a:t>
            </a:r>
            <a:r>
              <a:rPr lang="en-US" dirty="0"/>
              <a:t> les </a:t>
            </a:r>
            <a:r>
              <a:rPr lang="en-US" dirty="0" err="1"/>
              <a:t>inégalités</a:t>
            </a:r>
            <a:r>
              <a:rPr lang="en-US" dirty="0"/>
              <a:t> et les obstacles </a:t>
            </a:r>
            <a:r>
              <a:rPr lang="en-US" dirty="0" err="1"/>
              <a:t>affectant</a:t>
            </a:r>
            <a:r>
              <a:rPr lang="en-US" dirty="0"/>
              <a:t> les femmes </a:t>
            </a:r>
            <a:r>
              <a:rPr lang="en-US" dirty="0" err="1"/>
              <a:t>puis</a:t>
            </a:r>
            <a:r>
              <a:rPr lang="en-US" dirty="0"/>
              <a:t> </a:t>
            </a:r>
            <a:r>
              <a:rPr lang="en-US" dirty="0" err="1"/>
              <a:t>développer</a:t>
            </a:r>
            <a:r>
              <a:rPr lang="en-US" dirty="0"/>
              <a:t> des interventions pour </a:t>
            </a:r>
            <a:r>
              <a:rPr lang="en-US" dirty="0" err="1"/>
              <a:t>surmonter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obstacles.</a:t>
            </a:r>
          </a:p>
          <a:p>
            <a:pPr lvl="1" algn="just"/>
            <a:r>
              <a:rPr lang="en-US" dirty="0"/>
              <a:t>Adopter de manière proactive des pratiques de </a:t>
            </a:r>
            <a:r>
              <a:rPr lang="en-US" dirty="0" err="1"/>
              <a:t>recrutement</a:t>
            </a:r>
            <a:r>
              <a:rPr lang="en-US" dirty="0"/>
              <a:t> et de dotation </a:t>
            </a:r>
            <a:r>
              <a:rPr lang="en-US" dirty="0" err="1"/>
              <a:t>inclusives</a:t>
            </a:r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3405B-18A1-E11C-C4AE-7A2358DC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</p:spPr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6581A-D52C-2A24-B48D-3D47AFF2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</p:spPr>
        <p:txBody>
          <a:bodyPr/>
          <a:lstStyle/>
          <a:p>
            <a:fld id="{6F9A7005-02B5-4503-A981-28313D38009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09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C66B59-178B-8D1E-FFE2-FC24D0DB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Approche Genre du Projet (</a:t>
            </a:r>
            <a:r>
              <a:rPr lang="fr-FR" i="1" dirty="0"/>
              <a:t>2/2)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F1739-8DBC-05E3-7643-2C72FA925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017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lvl="1" indent="0" algn="just">
              <a:buNone/>
            </a:pPr>
            <a:endParaRPr lang="en-US" dirty="0"/>
          </a:p>
          <a:p>
            <a:pPr lvl="1" algn="just"/>
            <a:r>
              <a:rPr lang="en-US" dirty="0" err="1"/>
              <a:t>Impliquer</a:t>
            </a:r>
            <a:r>
              <a:rPr lang="en-US" dirty="0"/>
              <a:t> </a:t>
            </a:r>
            <a:r>
              <a:rPr lang="en-US" dirty="0" err="1"/>
              <a:t>systématiquement</a:t>
            </a:r>
            <a:r>
              <a:rPr lang="en-US" dirty="0"/>
              <a:t> les </a:t>
            </a:r>
            <a:r>
              <a:rPr lang="en-US" dirty="0" err="1"/>
              <a:t>groupes</a:t>
            </a:r>
            <a:r>
              <a:rPr lang="en-US" dirty="0"/>
              <a:t> </a:t>
            </a:r>
            <a:r>
              <a:rPr lang="en-US" dirty="0" err="1"/>
              <a:t>marginalisés</a:t>
            </a:r>
            <a:r>
              <a:rPr lang="en-US" dirty="0"/>
              <a:t> dans la conception des </a:t>
            </a:r>
            <a:r>
              <a:rPr lang="en-US" dirty="0" err="1"/>
              <a:t>activités</a:t>
            </a:r>
            <a:r>
              <a:rPr lang="en-US" dirty="0"/>
              <a:t> ; </a:t>
            </a:r>
          </a:p>
          <a:p>
            <a:pPr lvl="1" algn="just"/>
            <a:r>
              <a:rPr lang="en-US" dirty="0" err="1"/>
              <a:t>Intégrer</a:t>
            </a:r>
            <a:r>
              <a:rPr lang="en-US" dirty="0"/>
              <a:t> les </a:t>
            </a:r>
            <a:r>
              <a:rPr lang="en-US" dirty="0" err="1"/>
              <a:t>stratégies</a:t>
            </a:r>
            <a:r>
              <a:rPr lang="en-US" dirty="0"/>
              <a:t> </a:t>
            </a:r>
            <a:r>
              <a:rPr lang="en-US" dirty="0" err="1"/>
              <a:t>d’égalité</a:t>
            </a:r>
            <a:r>
              <a:rPr lang="en-US" dirty="0"/>
              <a:t> des sexes et </a:t>
            </a:r>
            <a:r>
              <a:rPr lang="en-US" dirty="0" err="1"/>
              <a:t>d’inclusion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 ; et </a:t>
            </a:r>
            <a:r>
              <a:rPr lang="en-US" dirty="0" err="1"/>
              <a:t>inclure</a:t>
            </a:r>
            <a:r>
              <a:rPr lang="en-US" dirty="0"/>
              <a:t> des </a:t>
            </a:r>
            <a:r>
              <a:rPr lang="en-US" dirty="0" err="1"/>
              <a:t>approches</a:t>
            </a:r>
            <a:r>
              <a:rPr lang="en-US" dirty="0"/>
              <a:t> pour </a:t>
            </a:r>
            <a:r>
              <a:rPr lang="en-US" dirty="0" err="1"/>
              <a:t>prévenir</a:t>
            </a:r>
            <a:r>
              <a:rPr lang="en-US" dirty="0"/>
              <a:t> la violence </a:t>
            </a:r>
            <a:r>
              <a:rPr lang="en-US" dirty="0" err="1"/>
              <a:t>sexiste</a:t>
            </a:r>
            <a:r>
              <a:rPr lang="en-US" dirty="0"/>
              <a:t>, le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échéant</a:t>
            </a:r>
            <a:r>
              <a:rPr lang="en-US" dirty="0"/>
              <a:t>.</a:t>
            </a:r>
          </a:p>
          <a:p>
            <a:pPr lvl="1" algn="just"/>
            <a:r>
              <a:rPr lang="en-US" dirty="0" err="1"/>
              <a:t>Encadrer</a:t>
            </a:r>
            <a:r>
              <a:rPr lang="en-US" dirty="0"/>
              <a:t> et </a:t>
            </a:r>
            <a:r>
              <a:rPr lang="en-US" dirty="0" err="1"/>
              <a:t>équiper</a:t>
            </a:r>
            <a:r>
              <a:rPr lang="en-US" dirty="0"/>
              <a:t> les </a:t>
            </a:r>
            <a:r>
              <a:rPr lang="en-US" dirty="0" err="1"/>
              <a:t>acteurs</a:t>
            </a:r>
            <a:r>
              <a:rPr lang="en-US" dirty="0"/>
              <a:t> </a:t>
            </a:r>
            <a:r>
              <a:rPr lang="en-US" dirty="0" err="1"/>
              <a:t>locaux</a:t>
            </a:r>
            <a:r>
              <a:rPr lang="en-US" dirty="0"/>
              <a:t>, y </a:t>
            </a:r>
            <a:r>
              <a:rPr lang="en-US" dirty="0" err="1"/>
              <a:t>compris</a:t>
            </a:r>
            <a:r>
              <a:rPr lang="en-US" dirty="0"/>
              <a:t> les </a:t>
            </a:r>
            <a:r>
              <a:rPr lang="en-US" dirty="0" err="1"/>
              <a:t>bénéficiaires</a:t>
            </a:r>
            <a:r>
              <a:rPr lang="en-US" dirty="0"/>
              <a:t> et les entrepreneurs, pour </a:t>
            </a:r>
            <a:r>
              <a:rPr lang="en-US" dirty="0" err="1"/>
              <a:t>qu'ils</a:t>
            </a:r>
            <a:r>
              <a:rPr lang="en-US" dirty="0"/>
              <a:t> </a:t>
            </a:r>
            <a:r>
              <a:rPr lang="en-US" dirty="0" err="1"/>
              <a:t>adoptent</a:t>
            </a:r>
            <a:r>
              <a:rPr lang="en-US" dirty="0"/>
              <a:t> des pratiques </a:t>
            </a:r>
            <a:r>
              <a:rPr lang="en-US" dirty="0" err="1"/>
              <a:t>inclusives</a:t>
            </a:r>
            <a:r>
              <a:rPr lang="en-US" dirty="0"/>
              <a:t> et </a:t>
            </a:r>
            <a:r>
              <a:rPr lang="en-US" dirty="0" err="1"/>
              <a:t>exigeront</a:t>
            </a:r>
            <a:r>
              <a:rPr lang="en-US" dirty="0"/>
              <a:t> </a:t>
            </a:r>
            <a:r>
              <a:rPr lang="en-US" dirty="0" err="1"/>
              <a:t>qu'ils</a:t>
            </a:r>
            <a:r>
              <a:rPr lang="en-US" dirty="0"/>
              <a:t> les </a:t>
            </a:r>
            <a:r>
              <a:rPr lang="en-US" dirty="0" err="1"/>
              <a:t>intègrent</a:t>
            </a:r>
            <a:r>
              <a:rPr lang="en-US" dirty="0"/>
              <a:t> dans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utilisation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du </a:t>
            </a:r>
            <a:r>
              <a:rPr lang="en-US" dirty="0" err="1"/>
              <a:t>projet</a:t>
            </a:r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3405B-18A1-E11C-C4AE-7A2358DC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8047" y="6331786"/>
            <a:ext cx="5719042" cy="365125"/>
          </a:xfrm>
        </p:spPr>
        <p:txBody>
          <a:bodyPr/>
          <a:lstStyle/>
          <a:p>
            <a:r>
              <a:rPr lang="en-US"/>
              <a:t>Health Systems Strengthening Activity (HSSA)</a:t>
            </a: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6581A-D52C-2A24-B48D-3D47AFF2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9320" y="6331786"/>
            <a:ext cx="1009650" cy="365125"/>
          </a:xfrm>
        </p:spPr>
        <p:txBody>
          <a:bodyPr/>
          <a:lstStyle/>
          <a:p>
            <a:fld id="{6F9A7005-02B5-4503-A981-28313D38009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515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53" t="12201" r="15078" b="12201"/>
          <a:stretch/>
        </p:blipFill>
        <p:spPr>
          <a:xfrm>
            <a:off x="491363" y="1227138"/>
            <a:ext cx="4419600" cy="401161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>
            <a:spLocks noGrp="1"/>
          </p:cNvSpPr>
          <p:nvPr>
            <p:ph type="ctrTitle"/>
          </p:nvPr>
        </p:nvSpPr>
        <p:spPr>
          <a:xfrm>
            <a:off x="5234050" y="965881"/>
            <a:ext cx="6387974" cy="2632075"/>
          </a:xfrm>
          <a:noFill/>
          <a:ln>
            <a:noFill/>
          </a:ln>
          <a:effectLst>
            <a:outerShdw blurRad="254000" algn="tl" rotWithShape="0">
              <a:srgbClr val="000000">
                <a:alpha val="20000"/>
              </a:srgbClr>
            </a:outerShdw>
          </a:effectLst>
        </p:spPr>
        <p:txBody>
          <a:bodyPr spcFirstLastPara="1" vert="horz" wrap="square" lIns="120930" tIns="60448" rIns="120930" bIns="60448" rtlCol="0" anchor="b" anchorCtr="0">
            <a:normAutofit/>
          </a:bodyPr>
          <a:lstStyle/>
          <a:p>
            <a:r>
              <a:rPr lang="fr-FR" sz="4800" dirty="0"/>
              <a:t>Interventions au profit du secteur sanitaire privé</a:t>
            </a:r>
          </a:p>
        </p:txBody>
      </p:sp>
      <p:sp>
        <p:nvSpPr>
          <p:cNvPr id="132" name="Google Shape;132;p22"/>
          <p:cNvSpPr txBox="1">
            <a:spLocks noGrp="1"/>
          </p:cNvSpPr>
          <p:nvPr>
            <p:ph type="subTitle" idx="1"/>
          </p:nvPr>
        </p:nvSpPr>
        <p:spPr>
          <a:xfrm>
            <a:off x="5234051" y="4183810"/>
            <a:ext cx="6466586" cy="1073989"/>
          </a:xfrm>
          <a:noFill/>
          <a:ln>
            <a:noFill/>
          </a:ln>
          <a:effectLst/>
        </p:spPr>
        <p:txBody>
          <a:bodyPr spcFirstLastPara="1" vert="horz" wrap="square" lIns="120930" tIns="60448" rIns="120930" bIns="60448" rtlCol="0" anchor="t" anchorCtr="0">
            <a:normAutofit fontScale="70000" lnSpcReduction="20000"/>
          </a:bodyPr>
          <a:lstStyle/>
          <a:p>
            <a:r>
              <a:rPr lang="fr-FR" sz="3600" dirty="0"/>
              <a:t>Projet de Renforcement des Systèmes de Santé </a:t>
            </a:r>
            <a:br>
              <a:rPr lang="fr-FR" sz="3600" dirty="0"/>
            </a:br>
            <a:endParaRPr lang="en-US" sz="3400" b="1" dirty="0"/>
          </a:p>
        </p:txBody>
      </p:sp>
      <p:sp>
        <p:nvSpPr>
          <p:cNvPr id="133" name="Google Shape;133;p22"/>
          <p:cNvSpPr txBox="1">
            <a:spLocks noGrp="1"/>
          </p:cNvSpPr>
          <p:nvPr>
            <p:ph type="body" idx="4294967295"/>
          </p:nvPr>
        </p:nvSpPr>
        <p:spPr>
          <a:xfrm rot="16200000">
            <a:off x="0" y="2527300"/>
            <a:ext cx="2743200" cy="2444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0930" tIns="60448" rIns="120930" bIns="60448" rtlCol="0" anchor="t" anchorCtr="0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US" sz="1000">
                <a:solidFill>
                  <a:schemeClr val="bg1"/>
                </a:solidFill>
              </a:rPr>
              <a:t>By Kike </a:t>
            </a:r>
            <a:r>
              <a:rPr lang="en-US" sz="1000" err="1">
                <a:solidFill>
                  <a:schemeClr val="bg1"/>
                </a:solidFill>
              </a:rPr>
              <a:t>Togbe</a:t>
            </a:r>
            <a:r>
              <a:rPr lang="en-US" sz="1000">
                <a:solidFill>
                  <a:schemeClr val="bg1"/>
                </a:solidFill>
              </a:rPr>
              <a:t> </a:t>
            </a:r>
            <a:r>
              <a:rPr lang="en-US" sz="1000" err="1">
                <a:solidFill>
                  <a:schemeClr val="bg1"/>
                </a:solidFill>
              </a:rPr>
              <a:t>Olory</a:t>
            </a:r>
            <a:endParaRPr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Généralités sur le secteur sanitaire privé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/>
              <a:t>Secteur privé de la santé représente environ 52% de l’offre de soins disponibles</a:t>
            </a:r>
          </a:p>
          <a:p>
            <a:pPr algn="just"/>
            <a:r>
              <a:rPr lang="fr-FR" dirty="0"/>
              <a:t>Au service tant du public que du privé </a:t>
            </a:r>
          </a:p>
          <a:p>
            <a:pPr algn="just"/>
            <a:r>
              <a:rPr lang="fr-FR" dirty="0"/>
              <a:t>Faiblement pris en compte dans les interventions des projets et programmes en santé notamment </a:t>
            </a:r>
          </a:p>
          <a:p>
            <a:pPr algn="just"/>
            <a:r>
              <a:rPr lang="fr-FR" dirty="0"/>
              <a:t>Peine à mobiliser des ressources sur le marché des capitaux privés</a:t>
            </a:r>
          </a:p>
          <a:p>
            <a:pPr algn="just"/>
            <a:r>
              <a:rPr lang="fr-FR" dirty="0"/>
              <a:t>Volume des prêts au secteur sanitaire représente 0,4% des prêts aux PME en 2023 au Bénin</a:t>
            </a:r>
          </a:p>
          <a:p>
            <a:endParaRPr lang="fr-BJ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761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Principaux obstacles au financement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>
                <a:latin typeface="Aptos" panose="020B0004020202020204" pitchFamily="34" charset="0"/>
              </a:rPr>
              <a:t>Faible capitalisation des entreprises en raison surtout de leur forme unipersonnelle</a:t>
            </a:r>
          </a:p>
          <a:p>
            <a:pPr algn="just"/>
            <a:r>
              <a:rPr lang="fr-FR" dirty="0">
                <a:latin typeface="Aptos" panose="020B0004020202020204" pitchFamily="34" charset="0"/>
              </a:rPr>
              <a:t>Mauvaise qualité des dossiers de demande de financement</a:t>
            </a:r>
          </a:p>
          <a:p>
            <a:pPr algn="just"/>
            <a:r>
              <a:rPr lang="fr-FR" dirty="0">
                <a:latin typeface="Aptos" panose="020B0004020202020204" pitchFamily="34" charset="0"/>
              </a:rPr>
              <a:t>Faible éducation financière et faible connaissance en gestion d’entreprise des acteurs du secteur</a:t>
            </a:r>
          </a:p>
          <a:p>
            <a:pPr algn="just"/>
            <a:r>
              <a:rPr lang="fr-FR" dirty="0">
                <a:latin typeface="Aptos" panose="020B0004020202020204" pitchFamily="34" charset="0"/>
              </a:rPr>
              <a:t>Faible connaissance du secteur, de ses spécificités et de son cycle d’exploitation par les banques et investisseurs</a:t>
            </a:r>
          </a:p>
          <a:p>
            <a:pPr algn="just"/>
            <a:r>
              <a:rPr lang="fr-FR" dirty="0">
                <a:latin typeface="Aptos" panose="020B0004020202020204" pitchFamily="34" charset="0"/>
              </a:rPr>
              <a:t>Difficultés à mobiliser des contreparties</a:t>
            </a:r>
          </a:p>
          <a:p>
            <a:endParaRPr lang="fr-BJ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77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Objectif général et sous-secteurs concernés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3080"/>
            <a:ext cx="11058144" cy="4548705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latin typeface="Aptos" panose="020B0004020202020204" pitchFamily="34" charset="0"/>
              </a:rPr>
              <a:t>But visé</a:t>
            </a: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Faciliter l’accès au financement des entreprises sanitaires privées</a:t>
            </a:r>
          </a:p>
          <a:p>
            <a:pPr algn="just"/>
            <a:r>
              <a:rPr lang="fr-FR" dirty="0">
                <a:latin typeface="Aptos" panose="020B0004020202020204" pitchFamily="34" charset="0"/>
              </a:rPr>
              <a:t>Sous-secteurs concernés:</a:t>
            </a:r>
          </a:p>
          <a:p>
            <a:pPr lvl="1" algn="just"/>
            <a:r>
              <a:rPr lang="fr-BJ" dirty="0">
                <a:latin typeface="Aptos" panose="020B0004020202020204" pitchFamily="34" charset="0"/>
              </a:rPr>
              <a:t>Formations sanitaires privées, </a:t>
            </a:r>
            <a:endParaRPr lang="fr-FR" dirty="0">
              <a:latin typeface="Aptos" panose="020B0004020202020204" pitchFamily="34" charset="0"/>
            </a:endParaRP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P</a:t>
            </a:r>
            <a:r>
              <a:rPr lang="fr-BJ" dirty="0" err="1">
                <a:latin typeface="Aptos" panose="020B0004020202020204" pitchFamily="34" charset="0"/>
              </a:rPr>
              <a:t>harmacies</a:t>
            </a:r>
            <a:r>
              <a:rPr lang="fr-FR" dirty="0">
                <a:latin typeface="Aptos" panose="020B0004020202020204" pitchFamily="34" charset="0"/>
              </a:rPr>
              <a:t> et </a:t>
            </a:r>
            <a:r>
              <a:rPr lang="fr-BJ" dirty="0">
                <a:latin typeface="Aptos" panose="020B0004020202020204" pitchFamily="34" charset="0"/>
              </a:rPr>
              <a:t>grossistes en pharmacie, </a:t>
            </a:r>
            <a:endParaRPr lang="fr-FR" dirty="0">
              <a:latin typeface="Aptos" panose="020B0004020202020204" pitchFamily="34" charset="0"/>
            </a:endParaRP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L</a:t>
            </a:r>
            <a:r>
              <a:rPr lang="fr-BJ" dirty="0" err="1">
                <a:latin typeface="Aptos" panose="020B0004020202020204" pitchFamily="34" charset="0"/>
              </a:rPr>
              <a:t>aboratoires</a:t>
            </a:r>
            <a:r>
              <a:rPr lang="fr-BJ" dirty="0">
                <a:latin typeface="Aptos" panose="020B0004020202020204" pitchFamily="34" charset="0"/>
              </a:rPr>
              <a:t> d’analyses, </a:t>
            </a:r>
            <a:endParaRPr lang="fr-FR" dirty="0">
              <a:latin typeface="Aptos" panose="020B0004020202020204" pitchFamily="34" charset="0"/>
            </a:endParaRP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S</a:t>
            </a:r>
            <a:r>
              <a:rPr lang="fr-BJ" dirty="0" err="1">
                <a:latin typeface="Aptos" panose="020B0004020202020204" pitchFamily="34" charset="0"/>
              </a:rPr>
              <a:t>ervices</a:t>
            </a:r>
            <a:r>
              <a:rPr lang="fr-BJ" dirty="0">
                <a:latin typeface="Aptos" panose="020B0004020202020204" pitchFamily="34" charset="0"/>
              </a:rPr>
              <a:t> de transport médical d’urgence, </a:t>
            </a:r>
            <a:endParaRPr lang="fr-FR" dirty="0">
              <a:latin typeface="Aptos" panose="020B0004020202020204" pitchFamily="34" charset="0"/>
            </a:endParaRP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S</a:t>
            </a:r>
            <a:r>
              <a:rPr lang="fr-BJ" dirty="0" err="1">
                <a:latin typeface="Aptos" panose="020B0004020202020204" pitchFamily="34" charset="0"/>
              </a:rPr>
              <a:t>ervices</a:t>
            </a:r>
            <a:r>
              <a:rPr lang="fr-BJ" dirty="0">
                <a:latin typeface="Aptos" panose="020B0004020202020204" pitchFamily="34" charset="0"/>
              </a:rPr>
              <a:t> de santé numérique, </a:t>
            </a:r>
            <a:endParaRPr lang="fr-FR" dirty="0">
              <a:latin typeface="Aptos" panose="020B0004020202020204" pitchFamily="34" charset="0"/>
            </a:endParaRPr>
          </a:p>
          <a:p>
            <a:pPr lvl="1" algn="just"/>
            <a:r>
              <a:rPr lang="fr-FR" dirty="0">
                <a:latin typeface="Aptos" panose="020B0004020202020204" pitchFamily="34" charset="0"/>
              </a:rPr>
              <a:t>E</a:t>
            </a:r>
            <a:r>
              <a:rPr lang="fr-BJ" dirty="0">
                <a:latin typeface="Aptos" panose="020B0004020202020204" pitchFamily="34" charset="0"/>
              </a:rPr>
              <a:t>quipementiers médicaux</a:t>
            </a:r>
            <a:r>
              <a:rPr lang="fr-BJ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dirty="0">
                <a:latin typeface="Aptos" panose="020B0004020202020204" pitchFamily="34" charset="0"/>
                <a:cs typeface="Arial" panose="020B0604020202020204" pitchFamily="34" charset="0"/>
              </a:rPr>
              <a:t>Cibles prioritaires:</a:t>
            </a:r>
          </a:p>
          <a:p>
            <a:pPr lvl="1" algn="just"/>
            <a:r>
              <a:rPr lang="fr-FR" dirty="0">
                <a:latin typeface="Aptos" panose="020B0004020202020204" pitchFamily="34" charset="0"/>
                <a:cs typeface="Arial" panose="020B0604020202020204" pitchFamily="34" charset="0"/>
              </a:rPr>
              <a:t>Entreprises détenues ou gérées par des femmes et ou des personnes handicapées</a:t>
            </a:r>
            <a:endParaRPr lang="fr-BJ" dirty="0">
              <a:latin typeface="Aptos" panose="020B0004020202020204" pitchFamily="34" charset="0"/>
            </a:endParaRPr>
          </a:p>
          <a:p>
            <a:pPr lvl="1"/>
            <a:endParaRPr lang="fr-FR" dirty="0"/>
          </a:p>
          <a:p>
            <a:endParaRPr lang="fr-BJ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85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Partenaires 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0554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dirty="0">
                <a:latin typeface="Aptos" panose="020B0004020202020204" pitchFamily="34" charset="0"/>
              </a:rPr>
              <a:t>Plateforme du Secteur Sanitaire Privé </a:t>
            </a:r>
          </a:p>
          <a:p>
            <a:pPr algn="just">
              <a:lnSpc>
                <a:spcPct val="150000"/>
              </a:lnSpc>
            </a:pPr>
            <a:r>
              <a:rPr lang="fr-FR" dirty="0">
                <a:latin typeface="Aptos" panose="020B0004020202020204" pitchFamily="34" charset="0"/>
              </a:rPr>
              <a:t>United Capital for </a:t>
            </a:r>
            <a:r>
              <a:rPr lang="fr-FR" dirty="0" err="1">
                <a:latin typeface="Aptos" panose="020B0004020202020204" pitchFamily="34" charset="0"/>
              </a:rPr>
              <a:t>Africa</a:t>
            </a:r>
            <a:r>
              <a:rPr lang="fr-FR" dirty="0">
                <a:latin typeface="Aptos" panose="020B0004020202020204" pitchFamily="34" charset="0"/>
              </a:rPr>
              <a:t> </a:t>
            </a:r>
            <a:endParaRPr lang="fr-BJ" dirty="0"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18</a:t>
            </a:fld>
            <a:endParaRPr lang="fr-FR"/>
          </a:p>
        </p:txBody>
      </p:sp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B80FB65B-B2F3-E725-810A-31E3918C23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30" y="3763009"/>
            <a:ext cx="2715775" cy="1500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6EBC6D-3B18-39E6-3CD5-EE4D5B41A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823" y="2455395"/>
            <a:ext cx="2498071" cy="13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47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Services non financiers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1920240"/>
            <a:ext cx="11228832" cy="432511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fr-BJ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Appui à la rédaction du plan d’affaires puis de la demande financement</a:t>
            </a:r>
            <a:endParaRPr lang="fr-F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BJ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Suivi de la demande de financement et assistance lors des rdvs avec l’établissement de crédit</a:t>
            </a:r>
            <a:endParaRPr lang="fr-F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BJ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Suivi de la vie du crédit (remboursement des échéances, évolution du projet financé...)</a:t>
            </a:r>
          </a:p>
          <a:p>
            <a:pPr algn="just">
              <a:lnSpc>
                <a:spcPct val="150000"/>
              </a:lnSpc>
            </a:pPr>
            <a:r>
              <a:rPr lang="fr-BJ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Renforcement des capacités des promoteurs et gérants du secteur sanitaire privé</a:t>
            </a:r>
            <a:r>
              <a:rPr lang="fr-F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fr-BJ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éducation financière  </a:t>
            </a:r>
            <a:endParaRPr lang="fr-FR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50000"/>
              </a:lnSpc>
            </a:pPr>
            <a:r>
              <a:rPr lang="fr-BJ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gestion d’entreprises (transformation institutionnelle, transmission d’entreprise, gestion quotidienne, relation avec les banques et les assureurs, gestion de la trésorerie…)</a:t>
            </a:r>
            <a:endParaRPr lang="fr-BJ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810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Services financiers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fr-BJ" sz="2400" kern="100" dirty="0">
                <a:latin typeface="Aptos" panose="020B0004020202020204" pitchFamily="34" charset="0"/>
                <a:cs typeface="Arial" panose="020B0604020202020204" pitchFamily="34" charset="0"/>
              </a:rPr>
              <a:t>Prise en charge intégrale des frais de montage et de structuration de la demande de financement, du business plan</a:t>
            </a:r>
            <a:r>
              <a:rPr lang="fr-FR" sz="24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fr-BJ" sz="2400" kern="100" dirty="0">
                <a:latin typeface="Aptos" panose="020B0004020202020204" pitchFamily="34" charset="0"/>
                <a:cs typeface="Arial" panose="020B0604020202020204" pitchFamily="34" charset="0"/>
              </a:rPr>
              <a:t>Appui à la demande financement</a:t>
            </a:r>
            <a:r>
              <a:rPr lang="fr-FR" sz="24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fr-BJ" sz="2400" kern="100" dirty="0">
                <a:latin typeface="Aptos" panose="020B0004020202020204" pitchFamily="34" charset="0"/>
                <a:cs typeface="Arial" panose="020B0604020202020204" pitchFamily="34" charset="0"/>
              </a:rPr>
              <a:t>Prise en charge des </a:t>
            </a:r>
            <a:r>
              <a:rPr lang="fr-FR" sz="2400" kern="100" dirty="0">
                <a:latin typeface="Aptos" panose="020B0004020202020204" pitchFamily="34" charset="0"/>
                <a:cs typeface="Arial" panose="020B0604020202020204" pitchFamily="34" charset="0"/>
              </a:rPr>
              <a:t>coûts de transaction </a:t>
            </a:r>
            <a:r>
              <a:rPr lang="fr-BJ" sz="2400" kern="100" dirty="0">
                <a:latin typeface="Aptos" panose="020B0004020202020204" pitchFamily="34" charset="0"/>
                <a:cs typeface="Arial" panose="020B0604020202020204" pitchFamily="34" charset="0"/>
              </a:rPr>
              <a:t>(frais de dossier, commissions diverses...) selon le profil d’impact social</a:t>
            </a:r>
            <a:r>
              <a:rPr lang="fr-FR" sz="2400" kern="10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fr-BJ" sz="2400" kern="1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kern="100" dirty="0">
                <a:latin typeface="Aptos" panose="020B0004020202020204" pitchFamily="34" charset="0"/>
                <a:cs typeface="Arial" panose="020B0604020202020204" pitchFamily="34" charset="0"/>
              </a:rPr>
              <a:t>Bonification </a:t>
            </a:r>
            <a:r>
              <a:rPr lang="fr-BJ" sz="2400" kern="100" dirty="0">
                <a:latin typeface="Aptos" panose="020B0004020202020204" pitchFamily="34" charset="0"/>
                <a:cs typeface="Arial" panose="020B0604020202020204" pitchFamily="34" charset="0"/>
              </a:rPr>
              <a:t>des intérêts sur prêts au cas par cas selon le profil d’impact social</a:t>
            </a:r>
            <a:r>
              <a:rPr lang="fr-FR" sz="2400" kern="1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fr-BJ" sz="2400" kern="1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85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Contreparties attendues des bénéficiaires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2" y="1822207"/>
            <a:ext cx="10515600" cy="4427283"/>
          </a:xfrm>
        </p:spPr>
        <p:txBody>
          <a:bodyPr>
            <a:normAutofit/>
          </a:bodyPr>
          <a:lstStyle/>
          <a:p>
            <a:pPr lvl="0" algn="just" rtl="0">
              <a:lnSpc>
                <a:spcPct val="150000"/>
              </a:lnSpc>
            </a:pP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Adhésion à une association membre de la PSSP</a:t>
            </a:r>
            <a:endParaRPr lang="fr-FR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lvl="0" algn="just" rtl="0">
              <a:lnSpc>
                <a:spcPct val="150000"/>
              </a:lnSpc>
            </a:pP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Intégration aux interventions RHS (visant la rétention et le développement du personnel des FOSA privées) :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BJ" dirty="0">
                <a:latin typeface="Aptos" panose="020B0004020202020204" pitchFamily="34" charset="0"/>
                <a:cs typeface="Arial" panose="020B0604020202020204" pitchFamily="34" charset="0"/>
              </a:rPr>
              <a:t>programme e-learning pour les agents de santé des FOSA,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BJ" dirty="0">
                <a:latin typeface="Aptos" panose="020B0004020202020204" pitchFamily="34" charset="0"/>
                <a:cs typeface="Arial" panose="020B0604020202020204" pitchFamily="34" charset="0"/>
              </a:rPr>
              <a:t>mécanisme de rétention du personnel,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BJ" dirty="0">
                <a:latin typeface="Aptos" panose="020B0004020202020204" pitchFamily="34" charset="0"/>
                <a:cs typeface="Arial" panose="020B0604020202020204" pitchFamily="34" charset="0"/>
              </a:rPr>
              <a:t>gestion des carrières...</a:t>
            </a:r>
          </a:p>
          <a:p>
            <a:pPr algn="just">
              <a:lnSpc>
                <a:spcPct val="150000"/>
              </a:lnSpc>
            </a:pP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Rapportage des données sanitaires</a:t>
            </a:r>
            <a:endParaRPr lang="fr-FR" sz="24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122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E4F9-729B-1468-7FDD-34AE72F7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464"/>
            <a:ext cx="11058144" cy="1325563"/>
          </a:xfrm>
        </p:spPr>
        <p:txBody>
          <a:bodyPr>
            <a:normAutofit/>
          </a:bodyPr>
          <a:lstStyle/>
          <a:p>
            <a:r>
              <a:rPr lang="fr-FR" dirty="0"/>
              <a:t>Contreparties attendues des bénéficiaires</a:t>
            </a:r>
            <a:endParaRPr lang="en-US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08ADAD0-863C-21B8-BAAB-D29656DC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42728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Collaboration pour intégrer le dispositif AM-ARCH</a:t>
            </a:r>
            <a:endParaRPr lang="fr-FR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latin typeface="Aptos" panose="020B0004020202020204" pitchFamily="34" charset="0"/>
                <a:cs typeface="Arial" panose="020B0604020202020204" pitchFamily="34" charset="0"/>
              </a:rPr>
              <a:t>Formation</a:t>
            </a: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 au programme LMAG (Leadership, Management, Redevabilité et Gouvernance)</a:t>
            </a:r>
            <a:endParaRPr lang="fr-FR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BJ" sz="2400" dirty="0">
                <a:latin typeface="Aptos" panose="020B0004020202020204" pitchFamily="34" charset="0"/>
                <a:cs typeface="Arial" panose="020B0604020202020204" pitchFamily="34" charset="0"/>
              </a:rPr>
              <a:t>Pour les FOSA, adhésion aux activités à l’endroit des personnes handicapées :</a:t>
            </a: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fr-BJ" dirty="0">
                <a:latin typeface="Aptos" panose="020B0004020202020204" pitchFamily="34" charset="0"/>
                <a:cs typeface="Arial" panose="020B0604020202020204" pitchFamily="34" charset="0"/>
              </a:rPr>
              <a:t>médecin-conseil pour la délivrance  du certificat de statut handicapé en vue de la délivrance de la carte égalité des chances,</a:t>
            </a:r>
            <a:endParaRPr lang="fr-FR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fr-BJ" dirty="0">
                <a:latin typeface="Aptos" panose="020B0004020202020204" pitchFamily="34" charset="0"/>
                <a:cs typeface="Arial" panose="020B0604020202020204" pitchFamily="34" charset="0"/>
              </a:rPr>
              <a:t>aménagements spécifiques pour la prise en charge des personnes handicapées</a:t>
            </a:r>
            <a:r>
              <a:rPr lang="fr-FR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fr-BJ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2C608-F2DD-A000-82E3-678A70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Benin Health Systems Strengthening Activity (HSSA)</a:t>
            </a: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6A5D2-C940-76A7-7EE7-DF2D5148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7005-02B5-4503-A981-28313D38009D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717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86;p16">
            <a:extLst>
              <a:ext uri="{FF2B5EF4-FFF2-40B4-BE49-F238E27FC236}">
                <a16:creationId xmlns:a16="http://schemas.microsoft.com/office/drawing/2014/main" id="{3C6B9EA6-BCFA-F438-0298-376DF03DCF9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/>
          <a:srcRect t="9960" b="57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D525D32-A67A-17A1-F20B-5302717C6946}"/>
              </a:ext>
            </a:extLst>
          </p:cNvPr>
          <p:cNvSpPr/>
          <p:nvPr/>
        </p:nvSpPr>
        <p:spPr>
          <a:xfrm>
            <a:off x="-635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alpha val="71000"/>
                </a:schemeClr>
              </a:gs>
              <a:gs pos="100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9EDC17-0253-1ADA-D6ED-6186CB10881A}"/>
              </a:ext>
            </a:extLst>
          </p:cNvPr>
          <p:cNvSpPr/>
          <p:nvPr/>
        </p:nvSpPr>
        <p:spPr>
          <a:xfrm>
            <a:off x="0" y="2409371"/>
            <a:ext cx="12192000" cy="2199618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  <a:alpha val="75000"/>
                </a:schemeClr>
              </a:gs>
              <a:gs pos="50000">
                <a:schemeClr val="tx2">
                  <a:shade val="67500"/>
                  <a:satMod val="115000"/>
                  <a:alpha val="75000"/>
                </a:schemeClr>
              </a:gs>
              <a:gs pos="100000">
                <a:schemeClr val="tx2">
                  <a:shade val="100000"/>
                  <a:satMod val="115000"/>
                  <a:alpha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9F3CBE9F-E63C-5FAA-673F-FAACB3592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5891417"/>
            <a:ext cx="1828800" cy="5524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839FCE4-D5DD-468B-0ED7-9CA936CB274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16233" y="5849507"/>
            <a:ext cx="1449511" cy="594360"/>
          </a:xfrm>
          <a:prstGeom prst="rect">
            <a:avLst/>
          </a:prstGeom>
        </p:spPr>
      </p:pic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/>
        <p:txBody>
          <a:bodyPr spcFirstLastPara="1" vert="horz" lIns="91440" tIns="45720" rIns="91440" bIns="45720" rtlCol="0" anchor="b" anchorCtr="0">
            <a:normAutofit/>
          </a:bodyPr>
          <a:lstStyle/>
          <a:p>
            <a:r>
              <a:rPr lang="en-US"/>
              <a:t>MERCI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F26C0A-CF04-CC35-573D-9009E71CEFDF}"/>
              </a:ext>
            </a:extLst>
          </p:cNvPr>
          <p:cNvSpPr txBox="1"/>
          <p:nvPr/>
        </p:nvSpPr>
        <p:spPr>
          <a:xfrm rot="16200000">
            <a:off x="9008189" y="2975577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-US" sz="1000">
                <a:solidFill>
                  <a:schemeClr val="bg1"/>
                </a:solidFill>
              </a:rPr>
              <a:t>By Kike </a:t>
            </a:r>
            <a:r>
              <a:rPr lang="en-US" sz="1000" err="1">
                <a:solidFill>
                  <a:schemeClr val="bg1"/>
                </a:solidFill>
              </a:rPr>
              <a:t>Togbe</a:t>
            </a:r>
            <a:r>
              <a:rPr lang="en-US" sz="1000">
                <a:solidFill>
                  <a:schemeClr val="bg1"/>
                </a:solidFill>
              </a:rPr>
              <a:t> </a:t>
            </a:r>
            <a:r>
              <a:rPr lang="en-US" sz="1000" err="1">
                <a:solidFill>
                  <a:schemeClr val="bg1"/>
                </a:solidFill>
              </a:rPr>
              <a:t>Olory</a:t>
            </a:r>
            <a:endParaRPr lang="en-US" sz="1000" b="0" i="0" u="none" strike="noStrike" cap="none">
              <a:solidFill>
                <a:schemeClr val="bg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SAID - MSH">
      <a:dk1>
        <a:sysClr val="windowText" lastClr="000000"/>
      </a:dk1>
      <a:lt1>
        <a:sysClr val="window" lastClr="FFFFFF"/>
      </a:lt1>
      <a:dk2>
        <a:srgbClr val="002F6C"/>
      </a:dk2>
      <a:lt2>
        <a:srgbClr val="CFCDC9"/>
      </a:lt2>
      <a:accent1>
        <a:srgbClr val="002F6C"/>
      </a:accent1>
      <a:accent2>
        <a:srgbClr val="0067B9"/>
      </a:accent2>
      <a:accent3>
        <a:srgbClr val="A7C6ED"/>
      </a:accent3>
      <a:accent4>
        <a:srgbClr val="8C8985"/>
      </a:accent4>
      <a:accent5>
        <a:srgbClr val="BA0C2F"/>
      </a:accent5>
      <a:accent6>
        <a:srgbClr val="0D6D15"/>
      </a:accent6>
      <a:hlink>
        <a:srgbClr val="0067B9"/>
      </a:hlink>
      <a:folHlink>
        <a:srgbClr val="6C6463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USAID - MSH">
      <a:dk1>
        <a:sysClr val="windowText" lastClr="000000"/>
      </a:dk1>
      <a:lt1>
        <a:sysClr val="window" lastClr="FFFFFF"/>
      </a:lt1>
      <a:dk2>
        <a:srgbClr val="002F6C"/>
      </a:dk2>
      <a:lt2>
        <a:srgbClr val="CFCDC9"/>
      </a:lt2>
      <a:accent1>
        <a:srgbClr val="002F6C"/>
      </a:accent1>
      <a:accent2>
        <a:srgbClr val="0067B9"/>
      </a:accent2>
      <a:accent3>
        <a:srgbClr val="A7C6ED"/>
      </a:accent3>
      <a:accent4>
        <a:srgbClr val="8C8985"/>
      </a:accent4>
      <a:accent5>
        <a:srgbClr val="BA0C2F"/>
      </a:accent5>
      <a:accent6>
        <a:srgbClr val="0D6D15"/>
      </a:accent6>
      <a:hlink>
        <a:srgbClr val="0067B9"/>
      </a:hlink>
      <a:folHlink>
        <a:srgbClr val="6C6463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5A39DF6CE624468A066C817DDD57F6" ma:contentTypeVersion="20" ma:contentTypeDescription="Create a new document." ma:contentTypeScope="" ma:versionID="024f92a8556c986381d64e03c21ebe64">
  <xsd:schema xmlns:xsd="http://www.w3.org/2001/XMLSchema" xmlns:xs="http://www.w3.org/2001/XMLSchema" xmlns:p="http://schemas.microsoft.com/office/2006/metadata/properties" xmlns:ns2="8c813e63-c33a-400e-8ffd-1ae91a7b6c3e" xmlns:ns3="2cd3132b-fa35-41aa-a1c7-a1d7593fbecf" xmlns:ns4="b6e4cf99-c102-4343-aee4-63a0bb87078f" targetNamespace="http://schemas.microsoft.com/office/2006/metadata/properties" ma:root="true" ma:fieldsID="4e8286f79a6ac017a37d382623cd1103" ns2:_="" ns3:_="" ns4:_="">
    <xsd:import namespace="8c813e63-c33a-400e-8ffd-1ae91a7b6c3e"/>
    <xsd:import namespace="2cd3132b-fa35-41aa-a1c7-a1d7593fbecf"/>
    <xsd:import namespace="b6e4cf99-c102-4343-aee4-63a0bb8707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notes" minOccurs="0"/>
                <xsd:element ref="ns2:wher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813e63-c33a-400e-8ffd-1ae91a7b6c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69c14b0-6271-4106-a615-6588954279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otes" ma:index="23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where" ma:index="24" nillable="true" ma:displayName="where" ma:format="Hyperlink" ma:internalName="whe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3132b-fa35-41aa-a1c7-a1d7593fbec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e4cf99-c102-4343-aee4-63a0bb87078f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69651b7-961e-4e5a-91be-38364784bb5b}" ma:internalName="TaxCatchAll" ma:showField="CatchAllData" ma:web="2cd3132b-fa35-41aa-a1c7-a1d7593fbe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e4cf99-c102-4343-aee4-63a0bb87078f" xsi:nil="true"/>
    <lcf76f155ced4ddcb4097134ff3c332f xmlns="8c813e63-c33a-400e-8ffd-1ae91a7b6c3e">
      <Terms xmlns="http://schemas.microsoft.com/office/infopath/2007/PartnerControls"/>
    </lcf76f155ced4ddcb4097134ff3c332f>
    <where xmlns="8c813e63-c33a-400e-8ffd-1ae91a7b6c3e">
      <Url xsi:nil="true"/>
      <Description xsi:nil="true"/>
    </where>
    <notes xmlns="8c813e63-c33a-400e-8ffd-1ae91a7b6c3e" xsi:nil="true"/>
  </documentManagement>
</p:properties>
</file>

<file path=customXml/itemProps1.xml><?xml version="1.0" encoding="utf-8"?>
<ds:datastoreItem xmlns:ds="http://schemas.openxmlformats.org/officeDocument/2006/customXml" ds:itemID="{30ADAD55-8F85-4A4C-9988-16E76C0AFA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813e63-c33a-400e-8ffd-1ae91a7b6c3e"/>
    <ds:schemaRef ds:uri="2cd3132b-fa35-41aa-a1c7-a1d7593fbecf"/>
    <ds:schemaRef ds:uri="b6e4cf99-c102-4343-aee4-63a0bb8707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65E6E6-E06A-44D5-B945-7107351B63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0488A4-7514-4263-A025-E78DFFAAC60F}">
  <ds:schemaRefs>
    <ds:schemaRef ds:uri="http://www.w3.org/XML/1998/namespace"/>
    <ds:schemaRef ds:uri="2cd3132b-fa35-41aa-a1c7-a1d7593fbecf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8c813e63-c33a-400e-8ffd-1ae91a7b6c3e"/>
    <ds:schemaRef ds:uri="http://purl.org/dc/terms/"/>
    <ds:schemaRef ds:uri="http://schemas.microsoft.com/office/infopath/2007/PartnerControls"/>
    <ds:schemaRef ds:uri="b6e4cf99-c102-4343-aee4-63a0bb87078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1968</Words>
  <Application>Microsoft Office PowerPoint</Application>
  <PresentationFormat>Grand écran</PresentationFormat>
  <Paragraphs>210</Paragraphs>
  <Slides>23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Aptos</vt:lpstr>
      <vt:lpstr>Arial</vt:lpstr>
      <vt:lpstr>Cabin</vt:lpstr>
      <vt:lpstr>Calibri</vt:lpstr>
      <vt:lpstr>Courier New</vt:lpstr>
      <vt:lpstr>Gill Sans</vt:lpstr>
      <vt:lpstr>Gill Sans MT</vt:lpstr>
      <vt:lpstr>Segoe UI Web (West European)</vt:lpstr>
      <vt:lpstr>Wingdings</vt:lpstr>
      <vt:lpstr>Office Theme</vt:lpstr>
      <vt:lpstr>1_Office Theme</vt:lpstr>
      <vt:lpstr>Projet de Renforcement des Systèmes de Santé (PReSS)</vt:lpstr>
      <vt:lpstr>Plan de présentation</vt:lpstr>
      <vt:lpstr>Généralités sur le Projet PReSS</vt:lpstr>
      <vt:lpstr>But et résultats attendus de PReSS</vt:lpstr>
      <vt:lpstr>Résultat 1: Renforcement des Systèmes de Santé</vt:lpstr>
      <vt:lpstr>Résultat 2 :  Augmentation de demande, accès et qualité des services</vt:lpstr>
      <vt:lpstr>Résultat 3 : Renforcement leadership, gestion, redevabilité, gouvernance du secteur de la santé</vt:lpstr>
      <vt:lpstr>Synergie avec les partenaires</vt:lpstr>
      <vt:lpstr>Priorités de PReSS en cours de mise en oeuvre (1/3)</vt:lpstr>
      <vt:lpstr>Priorités de PReSS en cours de mise en oeuvre (2/3)</vt:lpstr>
      <vt:lpstr>Priorités de PReSS en cours de mise en oeuvre (3/3)</vt:lpstr>
      <vt:lpstr>Approche Genre du Projet (1/2)</vt:lpstr>
      <vt:lpstr>Approche Genre du Projet (2/2)</vt:lpstr>
      <vt:lpstr>Interventions au profit du secteur sanitaire privé</vt:lpstr>
      <vt:lpstr>Généralités sur le secteur sanitaire privé</vt:lpstr>
      <vt:lpstr>Principaux obstacles au financement</vt:lpstr>
      <vt:lpstr>Objectif général et sous-secteurs concernés</vt:lpstr>
      <vt:lpstr>Partenaires </vt:lpstr>
      <vt:lpstr>Services non financiers</vt:lpstr>
      <vt:lpstr>Services financiers</vt:lpstr>
      <vt:lpstr>Contreparties attendues des bénéficiaires</vt:lpstr>
      <vt:lpstr>Contreparties attendues des bénéficiaires</vt:lpstr>
      <vt:lpstr>MERCI</vt:lpstr>
    </vt:vector>
  </TitlesOfParts>
  <Company>Management Sciences for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Niyuhire,Floride</dc:creator>
  <cp:lastModifiedBy>Sounouvou,Romaric</cp:lastModifiedBy>
  <cp:revision>24</cp:revision>
  <dcterms:created xsi:type="dcterms:W3CDTF">2024-04-16T13:47:14Z</dcterms:created>
  <dcterms:modified xsi:type="dcterms:W3CDTF">2024-09-12T11:13:02Z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0x010100B75A39DF6CE624468A066C817DDD57F6</vt:lpwstr>
  </property>
  <property fmtid="{D5CDD505-2E9C-101B-9397-08002B2CF9AE}" pid="3" name="Order">
    <vt:r8>429678300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