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7" r:id="rId5"/>
    <p:sldId id="270" r:id="rId6"/>
    <p:sldId id="271" r:id="rId7"/>
    <p:sldId id="272" r:id="rId8"/>
    <p:sldId id="274" r:id="rId9"/>
    <p:sldId id="275" r:id="rId10"/>
    <p:sldId id="265" r:id="rId11"/>
    <p:sldId id="27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Kollektif Bold" panose="020B0604020202020204" charset="0"/>
      <p:regular r:id="rId18"/>
    </p:embeddedFont>
    <p:embeddedFont>
      <p:font typeface="Poppins" panose="020B0604020202020204" charset="0"/>
      <p:regular r:id="rId19"/>
      <p:bold r:id="rId20"/>
      <p:italic r:id="rId21"/>
      <p:boldItalic r:id="rId22"/>
    </p:embeddedFont>
    <p:embeddedFont>
      <p:font typeface="Poppins Bold" panose="020B0604020202020204" charset="0"/>
      <p:regular r:id="rId23"/>
    </p:embeddedFont>
    <p:embeddedFont>
      <p:font typeface="Bahnschrift SemiBold" panose="020B0502040204020203" pitchFamily="34" charset="0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5910D-DE84-4CD5-9EA3-B95E4AA3379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F08FE-8C2E-4900-85FB-621D000D39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469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ME PRESENTER ET EVOQUER LE NOM DU PRESIDENT ET DES 2 REPRESENTANTS A l’APSPB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F08FE-8C2E-4900-85FB-621D000D390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99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jp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8.svg"/><Relationship Id="rId3" Type="http://schemas.openxmlformats.org/officeDocument/2006/relationships/image" Target="../media/image6.svg"/><Relationship Id="rId7" Type="http://schemas.openxmlformats.org/officeDocument/2006/relationships/image" Target="../media/image22.svg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4.sv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8.svg"/><Relationship Id="rId3" Type="http://schemas.openxmlformats.org/officeDocument/2006/relationships/image" Target="../media/image6.svg"/><Relationship Id="rId7" Type="http://schemas.openxmlformats.org/officeDocument/2006/relationships/image" Target="../media/image22.svg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4.sv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8.svg"/><Relationship Id="rId3" Type="http://schemas.openxmlformats.org/officeDocument/2006/relationships/image" Target="../media/image6.svg"/><Relationship Id="rId7" Type="http://schemas.openxmlformats.org/officeDocument/2006/relationships/image" Target="../media/image22.svg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20.pn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4.sv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8.svg"/><Relationship Id="rId3" Type="http://schemas.openxmlformats.org/officeDocument/2006/relationships/image" Target="../media/image6.svg"/><Relationship Id="rId7" Type="http://schemas.openxmlformats.org/officeDocument/2006/relationships/image" Target="../media/image22.svg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4.sv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8.svg"/><Relationship Id="rId3" Type="http://schemas.openxmlformats.org/officeDocument/2006/relationships/image" Target="../media/image6.svg"/><Relationship Id="rId7" Type="http://schemas.openxmlformats.org/officeDocument/2006/relationships/image" Target="../media/image22.svg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4.sv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9.sv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37.svg"/><Relationship Id="rId5" Type="http://schemas.openxmlformats.org/officeDocument/2006/relationships/image" Target="../media/image5.png"/><Relationship Id="rId15" Type="http://schemas.openxmlformats.org/officeDocument/2006/relationships/image" Target="../media/image28.png"/><Relationship Id="rId10" Type="http://schemas.openxmlformats.org/officeDocument/2006/relationships/image" Target="../media/image26.png"/><Relationship Id="rId4" Type="http://schemas.openxmlformats.org/officeDocument/2006/relationships/image" Target="../media/image6.svg"/><Relationship Id="rId9" Type="http://schemas.openxmlformats.org/officeDocument/2006/relationships/image" Target="../media/image35.svg"/><Relationship Id="rId14" Type="http://schemas.openxmlformats.org/officeDocument/2006/relationships/hyperlink" Target="mailto:apspb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xmlns="" id="{D836C750-A77F-95C0-8C9A-593B50E16F8D}"/>
              </a:ext>
            </a:extLst>
          </p:cNvPr>
          <p:cNvSpPr/>
          <p:nvPr/>
        </p:nvSpPr>
        <p:spPr>
          <a:xfrm>
            <a:off x="10868763" y="1717420"/>
            <a:ext cx="7343037" cy="681278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reeform 3"/>
          <p:cNvSpPr/>
          <p:nvPr/>
        </p:nvSpPr>
        <p:spPr>
          <a:xfrm flipH="1">
            <a:off x="1028700" y="8446500"/>
            <a:ext cx="811800" cy="811800"/>
          </a:xfrm>
          <a:custGeom>
            <a:avLst/>
            <a:gdLst/>
            <a:ahLst/>
            <a:cxnLst/>
            <a:rect l="l" t="t" r="r" b="b"/>
            <a:pathLst>
              <a:path w="811800" h="811800">
                <a:moveTo>
                  <a:pt x="811800" y="0"/>
                </a:moveTo>
                <a:lnTo>
                  <a:pt x="0" y="0"/>
                </a:lnTo>
                <a:lnTo>
                  <a:pt x="0" y="811800"/>
                </a:lnTo>
                <a:lnTo>
                  <a:pt x="811800" y="811800"/>
                </a:lnTo>
                <a:lnTo>
                  <a:pt x="8118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305284" y="1102033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1192302" y="1717421"/>
            <a:ext cx="6812785" cy="6812785"/>
            <a:chOff x="0" y="0"/>
            <a:chExt cx="812800" cy="812800"/>
          </a:xfrm>
          <a:noFill/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3210838"/>
            <a:ext cx="8333964" cy="1068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4"/>
              </a:lnSpc>
              <a:spcBef>
                <a:spcPct val="0"/>
              </a:spcBef>
            </a:pPr>
            <a:r>
              <a:rPr lang="en-US" sz="6731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PRESENTATION DES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571148"/>
            <a:ext cx="8115300" cy="376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3009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  <a:r>
              <a:rPr lang="en-US" sz="4000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RÉALISATIONS DE  L’APSPB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8504" y="8489728"/>
            <a:ext cx="2922027" cy="325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  <a:spcBef>
                <a:spcPct val="0"/>
              </a:spcBef>
            </a:pPr>
            <a:r>
              <a:rPr lang="en-US" sz="182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Notre site web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8504" y="8692192"/>
            <a:ext cx="4573120" cy="92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21"/>
              </a:lnSpc>
              <a:spcBef>
                <a:spcPct val="0"/>
              </a:spcBef>
            </a:pPr>
            <a:r>
              <a:rPr lang="en-US" sz="2658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www.pediatrie-benin.org </a:t>
            </a:r>
          </a:p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8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5861519"/>
            <a:ext cx="8115300" cy="169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BE" sz="3200" dirty="0">
                <a:solidFill>
                  <a:schemeClr val="accent4">
                    <a:lumMod val="50000"/>
                  </a:schemeClr>
                </a:solidFill>
                <a:latin typeface="Bahnschrift SemiBold" panose="020B0502040204020203" pitchFamily="34" charset="0"/>
              </a:rPr>
              <a:t>Une association de professionnels de santé au service de la communauté.</a:t>
            </a:r>
            <a:br>
              <a:rPr lang="fr-BE" sz="3200" dirty="0">
                <a:solidFill>
                  <a:schemeClr val="accent4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fr-BE" sz="2800" dirty="0">
                <a:solidFill>
                  <a:srgbClr val="FFFFFF"/>
                </a:solidFill>
                <a:latin typeface="Bahnschrift SemiBold" panose="020B0502040204020203" pitchFamily="34" charset="0"/>
              </a:rPr>
              <a:t/>
            </a:r>
            <a:br>
              <a:rPr lang="fr-BE" sz="2800" dirty="0">
                <a:solidFill>
                  <a:srgbClr val="FFFFFF"/>
                </a:solidFill>
                <a:latin typeface="Bahnschrift SemiBold" panose="020B0502040204020203" pitchFamily="34" charset="0"/>
              </a:rPr>
            </a:br>
            <a:endParaRPr lang="en-US" sz="1829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465555" y="470051"/>
            <a:ext cx="13044654" cy="511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38"/>
              </a:lnSpc>
              <a:spcBef>
                <a:spcPct val="0"/>
              </a:spcBef>
            </a:pPr>
            <a:r>
              <a:rPr lang="en-US" sz="3600" spc="-6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ASSOCIATION DES PEDIATRES DU SECTEUR PRIVE DU BENIN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93AC0C2A-794E-279E-0157-593C5D8B00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96" y="415798"/>
            <a:ext cx="1655775" cy="21125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7765399" cy="9258300"/>
          </a:xfrm>
          <a:custGeom>
            <a:avLst/>
            <a:gdLst/>
            <a:ahLst/>
            <a:cxnLst/>
            <a:rect l="l" t="t" r="r" b="b"/>
            <a:pathLst>
              <a:path w="7765399" h="9258300">
                <a:moveTo>
                  <a:pt x="0" y="0"/>
                </a:moveTo>
                <a:lnTo>
                  <a:pt x="7765399" y="0"/>
                </a:lnTo>
                <a:lnTo>
                  <a:pt x="776539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00000">
            <a:off x="1261684" y="19996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l="-8726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1874528" y="1737107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86196" y="1782716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430252" y="1732534"/>
            <a:ext cx="685819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8"/>
              </a:lnSpc>
            </a:pPr>
            <a:r>
              <a:rPr lang="en-US" sz="861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Introduction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82EA855-193B-D973-4A18-2A5F4EF83DB1}"/>
              </a:ext>
            </a:extLst>
          </p:cNvPr>
          <p:cNvSpPr txBox="1"/>
          <p:nvPr/>
        </p:nvSpPr>
        <p:spPr>
          <a:xfrm>
            <a:off x="9190684" y="2697530"/>
            <a:ext cx="7979433" cy="7299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FR" sz="4000" dirty="0">
                <a:solidFill>
                  <a:srgbClr val="1A1A1A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Adhésion à la PSSP en 2020 </a:t>
            </a:r>
            <a:endParaRPr lang="en-US" sz="2229" dirty="0">
              <a:solidFill>
                <a:srgbClr val="1A1A1A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FR" sz="4000" dirty="0">
                <a:solidFill>
                  <a:srgbClr val="1A1A1A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36 Pédiatres membres APSPB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fr-FR" sz="3200" dirty="0">
              <a:solidFill>
                <a:srgbClr val="1A1A1A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fr-FR" sz="3200" dirty="0">
              <a:solidFill>
                <a:srgbClr val="1A1A1A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fr-FR" sz="3200" dirty="0">
              <a:solidFill>
                <a:srgbClr val="1A1A1A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fr-FR" sz="3200" dirty="0">
              <a:solidFill>
                <a:srgbClr val="1A1A1A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fr-FR" sz="3200" dirty="0">
              <a:solidFill>
                <a:srgbClr val="1A1A1A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FR" sz="4000" dirty="0">
                <a:solidFill>
                  <a:srgbClr val="1A1A1A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3 commissions permanentes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FR" sz="4000" dirty="0">
                <a:solidFill>
                  <a:srgbClr val="1A1A1A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Cotisations annuelles: 110 000F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CB93D767-8513-52FD-5A53-A5EEC59740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53874" y="4629150"/>
            <a:ext cx="1902117" cy="37920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D58F61A3-8B6D-A503-1CC6-01B2EA6239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22404" y="99537"/>
            <a:ext cx="1652159" cy="21154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1473456"/>
            <a:ext cx="7810814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1"/>
              </a:lnSpc>
            </a:pPr>
            <a:r>
              <a:rPr lang="en-US" sz="7548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Notre Vision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6315" y="3198899"/>
            <a:ext cx="8874251" cy="530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250000"/>
              </a:lnSpc>
              <a:spcBef>
                <a:spcPct val="0"/>
              </a:spcBef>
            </a:pPr>
            <a:r>
              <a:rPr lang="fr-BE" sz="32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Mettre en place un </a:t>
            </a:r>
            <a:r>
              <a:rPr lang="fr-BE" sz="3200" dirty="0">
                <a:solidFill>
                  <a:srgbClr val="232323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système de santé privé résilient</a:t>
            </a:r>
            <a:r>
              <a:rPr lang="fr-BE" sz="32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Contribuer de manière majeure à une </a:t>
            </a:r>
            <a:r>
              <a:rPr lang="fr-BE" sz="3200" dirty="0">
                <a:solidFill>
                  <a:srgbClr val="232323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offre moderne</a:t>
            </a:r>
            <a:r>
              <a:rPr lang="fr-BE" sz="32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la santé de l’enfant dans toutes ses dimensions</a:t>
            </a:r>
          </a:p>
          <a:p>
            <a:pPr algn="just">
              <a:lnSpc>
                <a:spcPts val="3120"/>
              </a:lnSpc>
              <a:spcBef>
                <a:spcPct val="0"/>
              </a:spcBef>
            </a:pPr>
            <a:endParaRPr lang="en-US" sz="2229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470643" y="2572148"/>
            <a:ext cx="4262113" cy="911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  <a:spcBef>
                <a:spcPct val="0"/>
              </a:spcBef>
            </a:pPr>
            <a:r>
              <a:rPr lang="fr-B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Mettre en place un système de santé privé  et contribuer de manière majeure à une offre moderne pour la santé de l’enfant dans toutes ses dimensions</a:t>
            </a:r>
          </a:p>
          <a:p>
            <a:pPr algn="just">
              <a:lnSpc>
                <a:spcPts val="1777"/>
              </a:lnSpc>
              <a:spcBef>
                <a:spcPct val="0"/>
              </a:spcBef>
            </a:pPr>
            <a:endParaRPr lang="en-US" sz="126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34093" y="1749256"/>
            <a:ext cx="2735214" cy="7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 dirty="0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Vision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34093" y="6041948"/>
            <a:ext cx="2735214" cy="7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Mission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1172A6DA-1077-C04B-DCF2-B0F897C10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0" y="1866900"/>
            <a:ext cx="7084210" cy="70122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EE0DCD9B-F9C2-54A8-4341-04ADAA092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0434" y="54743"/>
            <a:ext cx="1877731" cy="2395936"/>
          </a:xfrm>
          <a:prstGeom prst="rect">
            <a:avLst/>
          </a:prstGeom>
        </p:spPr>
      </p:pic>
      <p:sp>
        <p:nvSpPr>
          <p:cNvPr id="13" name="Freeform 3">
            <a:extLst>
              <a:ext uri="{FF2B5EF4-FFF2-40B4-BE49-F238E27FC236}">
                <a16:creationId xmlns:a16="http://schemas.microsoft.com/office/drawing/2014/main" xmlns="" id="{E6F7C395-34B1-1127-9147-2E23B6A10720}"/>
              </a:ext>
            </a:extLst>
          </p:cNvPr>
          <p:cNvSpPr/>
          <p:nvPr/>
        </p:nvSpPr>
        <p:spPr>
          <a:xfrm>
            <a:off x="16565" y="-35721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xmlns="" id="{04DD7371-755C-1A5A-7B34-0DF502E27235}"/>
              </a:ext>
            </a:extLst>
          </p:cNvPr>
          <p:cNvSpPr/>
          <p:nvPr/>
        </p:nvSpPr>
        <p:spPr>
          <a:xfrm flipH="1" flipV="1">
            <a:off x="14952992" y="6310836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1473456"/>
            <a:ext cx="7810814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1"/>
              </a:lnSpc>
            </a:pPr>
            <a:r>
              <a:rPr lang="en-US" sz="7548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Missions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FEFAD39E-DBE9-F70F-931D-D445716B8E46}"/>
              </a:ext>
            </a:extLst>
          </p:cNvPr>
          <p:cNvSpPr txBox="1">
            <a:spLocks/>
          </p:cNvSpPr>
          <p:nvPr/>
        </p:nvSpPr>
        <p:spPr>
          <a:xfrm>
            <a:off x="1065276" y="2589146"/>
            <a:ext cx="16765524" cy="74311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Promouvoir des soins de qualité au sein de toutes les structures des membres de l’association</a:t>
            </a:r>
          </a:p>
          <a:p>
            <a:pPr marL="457200" lvl="1" indent="0">
              <a:lnSpc>
                <a:spcPct val="160000"/>
              </a:lnSpc>
              <a:buFont typeface="Arial" pitchFamily="34" charset="0"/>
              <a:buNone/>
            </a:pPr>
            <a:r>
              <a:rPr lang="fr-BE" sz="3000" i="1" dirty="0">
                <a:latin typeface="Arial" panose="020B0604020202020204" pitchFamily="34" charset="0"/>
                <a:cs typeface="Arial" panose="020B0604020202020204" pitchFamily="34" charset="0"/>
              </a:rPr>
              <a:t>Etudes scientifiques, formations continues, procédures qualité et certification…</a:t>
            </a:r>
            <a:endParaRPr lang="fr-FR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Protéger et défendre les intérêts professionnels, matériels et moraux des pédiatres du Secteur Privé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57250" lvl="1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000" i="1" dirty="0">
                <a:latin typeface="Arial" panose="020B0604020202020204" pitchFamily="34" charset="0"/>
                <a:cs typeface="Arial" panose="020B0604020202020204" pitchFamily="34" charset="0"/>
              </a:rPr>
              <a:t>Promouvoir la notoriété, APSPB comme un acteur incontournable</a:t>
            </a:r>
          </a:p>
          <a:p>
            <a:pPr marL="857250" lvl="1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sz="3000" i="1" dirty="0">
                <a:latin typeface="Arial" panose="020B0604020202020204" pitchFamily="34" charset="0"/>
                <a:cs typeface="Arial" panose="020B0604020202020204" pitchFamily="34" charset="0"/>
              </a:rPr>
              <a:t>Sensibiliser à la prévention des litiges et au renforcement des bons comportements </a:t>
            </a:r>
          </a:p>
          <a:p>
            <a:pPr marL="85725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i="1" dirty="0">
                <a:latin typeface="Arial" panose="020B0604020202020204" pitchFamily="34" charset="0"/>
                <a:cs typeface="Arial" panose="020B0604020202020204" pitchFamily="34" charset="0"/>
              </a:rPr>
              <a:t>Entretenir et promouvoir la convivialité et l’esprit de communauté entre les membres 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fr-FR" sz="3600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</a:p>
          <a:p>
            <a:pPr marL="0" indent="0">
              <a:buFont typeface="Arial" pitchFamily="34" charset="0"/>
              <a:buNone/>
            </a:pP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4E5433A4-EBEC-0260-330A-BE3FC77C1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7829" y="277116"/>
            <a:ext cx="1877731" cy="23959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4427F361-CDAB-D16E-7F23-98FB467A9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" y="0"/>
            <a:ext cx="5169856" cy="616359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12420E25-554A-C600-C01F-134EB48ED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2800" y="6305967"/>
            <a:ext cx="3334801" cy="39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3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1079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principales réalisations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4953447"/>
            <a:ext cx="2344546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EPU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14198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38411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Knowledge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62623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09AB5A2F-F2E4-AFA7-0E5B-306E3A6169B3}"/>
              </a:ext>
            </a:extLst>
          </p:cNvPr>
          <p:cNvSpPr txBox="1"/>
          <p:nvPr/>
        </p:nvSpPr>
        <p:spPr>
          <a:xfrm>
            <a:off x="1752600" y="2552700"/>
            <a:ext cx="15240000" cy="6833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FORMATION CONTINUE DES MEMBRES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4 enseignements post universitaire 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(EPU) en 2023  et 2 (EPU) en 2024 avec l’appui de IMPACT MEDECINE  FORMATION et des laboratoires partenaires 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bourses de formations 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en Nutrition Pédiatrique en 2023 et  </a:t>
            </a: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3 bourses  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de formation  en  Nutrition des prématurés  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prises en charges pour des  congrès 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internationaux et régionaux en 2023 et 2024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C94ABFC8-5172-CF69-74F5-962B78BB04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213300" y="156764"/>
            <a:ext cx="1883827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20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1079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principales réalisations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4953447"/>
            <a:ext cx="2344546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EPU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14198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38411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Knowledge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62623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09AB5A2F-F2E4-AFA7-0E5B-306E3A6169B3}"/>
              </a:ext>
            </a:extLst>
          </p:cNvPr>
          <p:cNvSpPr txBox="1"/>
          <p:nvPr/>
        </p:nvSpPr>
        <p:spPr>
          <a:xfrm>
            <a:off x="2441526" y="2673688"/>
            <a:ext cx="15240000" cy="6537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AMELIORATION DE LA QUALITE DES SOINS 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Mise en place d’une commission dédiée à la qualité 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20 000 carnets pédiatriques avec le logo de l’APSPB  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Enquête sur l’accueil des structures pédiatriques membres de l’APSPB</a:t>
            </a:r>
          </a:p>
          <a:p>
            <a:pPr marL="914400" lvl="1" indent="-457200">
              <a:lnSpc>
                <a:spcPct val="15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fr-BE" sz="2800" i="1" dirty="0">
                <a:latin typeface="Arial" panose="020B0604020202020204" pitchFamily="34" charset="0"/>
                <a:cs typeface="Arial" panose="020B0604020202020204" pitchFamily="34" charset="0"/>
              </a:rPr>
              <a:t>3 mois d’enquête du 1er septembre au 31 Novembre 2023 dans 15 cliniques  de </a:t>
            </a:r>
            <a:r>
              <a:rPr lang="fr-BE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cotonou</a:t>
            </a:r>
            <a:r>
              <a:rPr lang="fr-BE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calavi</a:t>
            </a:r>
            <a:r>
              <a:rPr lang="fr-BE" sz="2800" i="1" dirty="0">
                <a:latin typeface="Arial" panose="020B0604020202020204" pitchFamily="34" charset="0"/>
                <a:cs typeface="Arial" panose="020B0604020202020204" pitchFamily="34" charset="0"/>
              </a:rPr>
              <a:t>, porto novo, </a:t>
            </a:r>
            <a:r>
              <a:rPr lang="fr-BE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parakou</a:t>
            </a:r>
            <a:r>
              <a:rPr lang="fr-BE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914400" lvl="1" indent="-457200">
              <a:lnSpc>
                <a:spcPct val="15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fr-BE" sz="2800" i="1" dirty="0">
                <a:latin typeface="Arial" panose="020B0604020202020204" pitchFamily="34" charset="0"/>
                <a:cs typeface="Arial" panose="020B0604020202020204" pitchFamily="34" charset="0"/>
              </a:rPr>
              <a:t>Analyse diagnostique de l’accueil pour identifier les causes racines de mauvais accueil dans nos structures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35CCAAF-AD58-AEEB-739D-4A4364D31C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154400" y="172203"/>
            <a:ext cx="1883827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8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1079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principales réalisations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4953447"/>
            <a:ext cx="2344546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EPU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14198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38411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Knowledge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62623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09AB5A2F-F2E4-AFA7-0E5B-306E3A6169B3}"/>
              </a:ext>
            </a:extLst>
          </p:cNvPr>
          <p:cNvSpPr txBox="1"/>
          <p:nvPr/>
        </p:nvSpPr>
        <p:spPr>
          <a:xfrm>
            <a:off x="2441526" y="2673688"/>
            <a:ext cx="15240000" cy="5848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AMELIORATION DE LA QUALITE DES SOINS </a:t>
            </a:r>
            <a:r>
              <a:rPr lang="fr-BE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Enquête sur l’accueil des structures pédiatriques membres de l’APSPB</a:t>
            </a: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endParaRPr lang="fr-B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endParaRPr lang="fr-B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endParaRPr lang="fr-B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endParaRPr lang="fr-B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E6DA6A33-A09F-B954-583F-C35D5E6081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3737" y="4778175"/>
            <a:ext cx="9032091" cy="51578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AD2752FB-848A-AC24-482E-3EACCFC9872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230600" y="148844"/>
            <a:ext cx="1883827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94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1079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principales réalisations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4953447"/>
            <a:ext cx="2344546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EPU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14198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38411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Knowledge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62623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09AB5A2F-F2E4-AFA7-0E5B-306E3A6169B3}"/>
              </a:ext>
            </a:extLst>
          </p:cNvPr>
          <p:cNvSpPr txBox="1"/>
          <p:nvPr/>
        </p:nvSpPr>
        <p:spPr>
          <a:xfrm>
            <a:off x="1219200" y="2673688"/>
            <a:ext cx="16462326" cy="5848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2060"/>
              </a:buClr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fr-BE" sz="32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AMELIORATION DE LA QUALITE DES SOINS </a:t>
            </a:r>
            <a:r>
              <a:rPr lang="fr-BE" sz="32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fr-BE" sz="32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Clr>
                <a:srgbClr val="002060"/>
              </a:buClr>
            </a:pPr>
            <a:r>
              <a:rPr lang="fr-BE" sz="3200" b="1" dirty="0">
                <a:latin typeface="Arial" panose="020B0604020202020204" pitchFamily="34" charset="0"/>
                <a:cs typeface="Arial" panose="020B0604020202020204" pitchFamily="34" charset="0"/>
              </a:rPr>
              <a:t>Enquête sur l’accueil des structures pédiatriques membres de l’APSPB: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Remarques, suggestions ou  commentaires des patients pertinents </a:t>
            </a:r>
          </a:p>
          <a:p>
            <a:pPr marL="914400" lvl="1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Former le personnel de l’accueil pour plus de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professionnalisme </a:t>
            </a:r>
          </a:p>
          <a:p>
            <a:pPr marL="914400" lvl="1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Confier l'entretien du cadre à des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structures spécialisées </a:t>
            </a:r>
          </a:p>
          <a:p>
            <a:pPr marL="914400" lvl="1" indent="-457200">
              <a:lnSpc>
                <a:spcPct val="200000"/>
              </a:lnSpc>
              <a:buClr>
                <a:srgbClr val="002060"/>
              </a:buClr>
              <a:buFont typeface="Wingdings" panose="05000000000000000000" pitchFamily="2" charset="2"/>
              <a:buChar char="v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Aménager un espace de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jeux instructifs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pour occuper les enfants lors de l'attente.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5F88995E-399D-DF03-CF56-967FDD7718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029454" y="273377"/>
            <a:ext cx="1883827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43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perspectives</a:t>
            </a:r>
          </a:p>
          <a:p>
            <a:pPr algn="ctr">
              <a:lnSpc>
                <a:spcPts val="7456"/>
              </a:lnSpc>
            </a:pPr>
            <a:endParaRPr lang="en-US" sz="6483" dirty="0">
              <a:solidFill>
                <a:srgbClr val="1A1A1A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589986" y="4953447"/>
            <a:ext cx="2344546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EPU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14198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38411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Knowledge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62623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09AB5A2F-F2E4-AFA7-0E5B-306E3A6169B3}"/>
              </a:ext>
            </a:extLst>
          </p:cNvPr>
          <p:cNvSpPr txBox="1"/>
          <p:nvPr/>
        </p:nvSpPr>
        <p:spPr>
          <a:xfrm>
            <a:off x="1219199" y="2673688"/>
            <a:ext cx="14790469" cy="7203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  <a:buFont typeface="Wingdings" panose="05000000000000000000" pitchFamily="2" charset="2"/>
              <a:buChar char="q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Projet de recrutement d’un cabinet pour accompagner nos structures dans l’amélioration de la qualité des prestations  et faciliter l’accréditation </a:t>
            </a:r>
          </a:p>
          <a:p>
            <a:pPr>
              <a:lnSpc>
                <a:spcPct val="300000"/>
              </a:lnSpc>
              <a:buFont typeface="Wingdings" panose="05000000000000000000" pitchFamily="2" charset="2"/>
              <a:buChar char="q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Projet de mutualisation des dossiers médicaux ( accès partagés aux dossiers médicaux des patients) </a:t>
            </a:r>
          </a:p>
          <a:p>
            <a:pPr>
              <a:lnSpc>
                <a:spcPct val="300000"/>
              </a:lnSpc>
              <a:buFont typeface="Wingdings" panose="05000000000000000000" pitchFamily="2" charset="2"/>
              <a:buChar char="q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Recherche de financement: PSSP, Laboratoires pharmaceutiques, MS….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BF82EF5-472A-A5D4-8E2D-A440F83257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009668" y="244349"/>
            <a:ext cx="1883827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97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9258716" y="-1859704"/>
            <a:ext cx="5603565" cy="8359800"/>
          </a:xfrm>
          <a:custGeom>
            <a:avLst/>
            <a:gdLst/>
            <a:ahLst/>
            <a:cxnLst/>
            <a:rect l="l" t="t" r="r" b="b"/>
            <a:pathLst>
              <a:path w="5603565" h="8359800">
                <a:moveTo>
                  <a:pt x="5603566" y="8359800"/>
                </a:moveTo>
                <a:lnTo>
                  <a:pt x="0" y="8359800"/>
                </a:lnTo>
                <a:lnTo>
                  <a:pt x="0" y="0"/>
                </a:lnTo>
                <a:lnTo>
                  <a:pt x="5603566" y="0"/>
                </a:lnTo>
                <a:lnTo>
                  <a:pt x="5603566" y="8359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8726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1140172" y="797627"/>
            <a:ext cx="7157353" cy="10495983"/>
          </a:xfrm>
          <a:custGeom>
            <a:avLst/>
            <a:gdLst/>
            <a:ahLst/>
            <a:cxnLst/>
            <a:rect l="l" t="t" r="r" b="b"/>
            <a:pathLst>
              <a:path w="7157353" h="10495983">
                <a:moveTo>
                  <a:pt x="0" y="0"/>
                </a:moveTo>
                <a:lnTo>
                  <a:pt x="7157353" y="0"/>
                </a:lnTo>
                <a:lnTo>
                  <a:pt x="7157353" y="10495983"/>
                </a:lnTo>
                <a:lnTo>
                  <a:pt x="0" y="10495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135949" t="-28181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1167004"/>
            <a:ext cx="7356912" cy="1792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1"/>
              </a:lnSpc>
            </a:pPr>
            <a:r>
              <a:rPr lang="en-US" sz="10714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Conclusion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1730" y="2734319"/>
            <a:ext cx="8063882" cy="4907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BE" sz="3600" b="1" dirty="0">
                <a:latin typeface="Arial" panose="020B0604020202020204" pitchFamily="34" charset="0"/>
                <a:cs typeface="Arial" panose="020B0604020202020204" pitchFamily="34" charset="0"/>
              </a:rPr>
              <a:t>Une association de professionnels de santé au service de la communauté.</a:t>
            </a:r>
            <a:endParaRPr lang="en-US" sz="3600" b="1" dirty="0"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en-US" sz="36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en-US" sz="36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36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7A27161C-19C8-0E56-9896-968F51CEA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01" y="1167004"/>
            <a:ext cx="8641039" cy="800999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C7FF7621-8D67-FF28-F6B2-0D0CFDCFA4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7884" y="4526381"/>
            <a:ext cx="3685611" cy="548439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F4E421DB-BD37-7C17-AB0B-C846EBAE35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9866" y="6777737"/>
            <a:ext cx="6517750" cy="32330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104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Freeform 3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11227250" y="1724568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338918" y="1836236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86107" y="5276698"/>
            <a:ext cx="697016" cy="697016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186107" y="6321203"/>
            <a:ext cx="696139" cy="696139"/>
          </a:xfrm>
          <a:custGeom>
            <a:avLst/>
            <a:gdLst/>
            <a:ahLst/>
            <a:cxnLst/>
            <a:rect l="l" t="t" r="r" b="b"/>
            <a:pathLst>
              <a:path w="696139" h="696139">
                <a:moveTo>
                  <a:pt x="0" y="0"/>
                </a:moveTo>
                <a:lnTo>
                  <a:pt x="696139" y="0"/>
                </a:lnTo>
                <a:lnTo>
                  <a:pt x="696139" y="696139"/>
                </a:lnTo>
                <a:lnTo>
                  <a:pt x="0" y="6961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186107" y="7365270"/>
            <a:ext cx="697016" cy="697016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196137" y="755647"/>
            <a:ext cx="12537767" cy="1075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8"/>
              </a:lnSpc>
              <a:spcBef>
                <a:spcPct val="0"/>
              </a:spcBef>
            </a:pPr>
            <a:r>
              <a:rPr lang="en-US" sz="3170" spc="-63" dirty="0">
                <a:solidFill>
                  <a:schemeClr val="accent5">
                    <a:lumMod val="50000"/>
                  </a:schemeClr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  <a:r>
              <a:rPr lang="en-US" sz="3600" spc="-63" dirty="0">
                <a:solidFill>
                  <a:schemeClr val="accent5">
                    <a:lumMod val="50000"/>
                  </a:schemeClr>
                </a:solidFill>
                <a:latin typeface="Kollektif Bold"/>
                <a:ea typeface="Kollektif Bold"/>
                <a:cs typeface="Kollektif Bold"/>
                <a:sym typeface="Kollektif Bold"/>
              </a:rPr>
              <a:t>ASSOCIATION DES</a:t>
            </a:r>
          </a:p>
          <a:p>
            <a:pPr algn="ctr">
              <a:lnSpc>
                <a:spcPts val="4438"/>
              </a:lnSpc>
              <a:spcBef>
                <a:spcPct val="0"/>
              </a:spcBef>
            </a:pPr>
            <a:r>
              <a:rPr lang="en-US" sz="3600" spc="-63" dirty="0">
                <a:solidFill>
                  <a:schemeClr val="accent5">
                    <a:lumMod val="50000"/>
                  </a:schemeClr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PEDIATRES DU SECTEUR PRIVE DU BENIN 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952086"/>
            <a:ext cx="7457520" cy="152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74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Contacter</a:t>
            </a:r>
            <a:r>
              <a:rPr lang="en-US" sz="66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nous: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24818" y="5310569"/>
            <a:ext cx="6461402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www.benin-pediatrie.org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93914" y="6117419"/>
            <a:ext cx="7714325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fr-BE" sz="3600" dirty="0">
                <a:solidFill>
                  <a:srgbClr val="232323"/>
                </a:solidFill>
                <a:latin typeface="Bahnschrift SemiBold" panose="020B0502040204020203" pitchFamily="34" charset="0"/>
              </a:rPr>
              <a:t>+229 97 09 30 10 (Président)</a:t>
            </a:r>
            <a:br>
              <a:rPr lang="fr-BE" sz="3600" dirty="0">
                <a:solidFill>
                  <a:srgbClr val="232323"/>
                </a:solidFill>
                <a:latin typeface="Bahnschrift SemiBold" panose="020B0502040204020203" pitchFamily="34" charset="0"/>
              </a:rPr>
            </a:br>
            <a:r>
              <a:rPr lang="fr-BE" sz="3600" dirty="0">
                <a:solidFill>
                  <a:srgbClr val="C00000"/>
                </a:solidFill>
                <a:latin typeface="Bahnschrift SemiBold" panose="020B0502040204020203" pitchFamily="34" charset="0"/>
              </a:rPr>
              <a:t>+229 95 86 39 45 (SG)</a:t>
            </a:r>
            <a:endParaRPr lang="en-US" sz="3524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24818" y="7488807"/>
            <a:ext cx="6618809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fr-BE" sz="3600" u="sng" dirty="0">
                <a:solidFill>
                  <a:srgbClr val="232323"/>
                </a:solidFill>
                <a:latin typeface="Bahnschrift SemiBold" panose="020B0502040204020203" pitchFamily="34" charset="0"/>
              </a:rPr>
              <a:t>bureau</a:t>
            </a:r>
            <a:r>
              <a:rPr lang="fr-BE" sz="3600" u="sng" dirty="0">
                <a:solidFill>
                  <a:srgbClr val="232323"/>
                </a:solidFill>
                <a:latin typeface="Bahnschrift SemiBold" panose="020B0502040204020203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</a:t>
            </a:r>
            <a:r>
              <a:rPr lang="fr-BE" sz="3600" dirty="0">
                <a:solidFill>
                  <a:srgbClr val="232323"/>
                </a:solidFill>
                <a:latin typeface="Bahnschrift SemiBold" panose="020B0502040204020203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pspb@gmail.com</a:t>
            </a:r>
            <a:endParaRPr lang="en-US" sz="3524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FEB0BB7E-EEA6-68E9-5FF9-50FA31B4D5B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520" y="689669"/>
            <a:ext cx="1494692" cy="19144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5581</TotalTime>
  <Words>945</Words>
  <Application>Microsoft Office PowerPoint</Application>
  <PresentationFormat>Personnalisé</PresentationFormat>
  <Paragraphs>106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Aptos</vt:lpstr>
      <vt:lpstr>Calibri</vt:lpstr>
      <vt:lpstr>Kollektif Bold</vt:lpstr>
      <vt:lpstr>Wingdings</vt:lpstr>
      <vt:lpstr>Poppins</vt:lpstr>
      <vt:lpstr>Arial</vt:lpstr>
      <vt:lpstr>Poppins Bold</vt:lpstr>
      <vt:lpstr>Bahnschrift SemiBold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Modern Management Development Presentation</dc:title>
  <dc:creator>HP</dc:creator>
  <cp:lastModifiedBy>Compte Microsoft</cp:lastModifiedBy>
  <cp:revision>15</cp:revision>
  <dcterms:created xsi:type="dcterms:W3CDTF">2006-08-16T00:00:00Z</dcterms:created>
  <dcterms:modified xsi:type="dcterms:W3CDTF">2024-09-09T09:44:09Z</dcterms:modified>
  <dc:identifier>DAGOgJufzEA</dc:identifier>
</cp:coreProperties>
</file>