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8" r:id="rId3"/>
    <p:sldId id="269" r:id="rId4"/>
    <p:sldId id="277" r:id="rId5"/>
    <p:sldId id="259" r:id="rId6"/>
    <p:sldId id="842" r:id="rId7"/>
    <p:sldId id="2556" r:id="rId8"/>
    <p:sldId id="843" r:id="rId9"/>
    <p:sldId id="2563" r:id="rId10"/>
    <p:sldId id="2555" r:id="rId11"/>
    <p:sldId id="2564" r:id="rId12"/>
    <p:sldId id="2565" r:id="rId13"/>
    <p:sldId id="2558" r:id="rId14"/>
    <p:sldId id="2554" r:id="rId15"/>
    <p:sldId id="2559" r:id="rId16"/>
    <p:sldId id="2561" r:id="rId17"/>
    <p:sldId id="267" r:id="rId18"/>
    <p:sldId id="2562" r:id="rId19"/>
    <p:sldId id="2557" r:id="rId20"/>
    <p:sldId id="263" r:id="rId21"/>
    <p:sldId id="264" r:id="rId22"/>
    <p:sldId id="265" r:id="rId23"/>
    <p:sldId id="266" r:id="rId24"/>
  </p:sldIdLst>
  <p:sldSz cx="18288000" cy="10287000"/>
  <p:notesSz cx="6858000" cy="9144000"/>
  <p:embeddedFontLst>
    <p:embeddedFont>
      <p:font typeface="Bahnschrift" panose="020B0502040204020203" pitchFamily="34" charset="0"/>
      <p:regular r:id="rId26"/>
      <p:bold r:id="rId27"/>
    </p:embeddedFont>
    <p:embeddedFont>
      <p:font typeface="Bookman Old Style" panose="02050604050505020204" pitchFamily="18" charset="0"/>
      <p:regular r:id="rId28"/>
      <p:bold r:id="rId29"/>
      <p:italic r:id="rId30"/>
      <p:boldItalic r:id="rId31"/>
    </p:embeddedFont>
    <p:embeddedFont>
      <p:font typeface="Gill Sans MT" panose="020B0502020104020203" pitchFamily="34" charset="0"/>
      <p:regular r:id="rId32"/>
      <p:bold r:id="rId33"/>
      <p:italic r:id="rId34"/>
      <p:boldItalic r:id="rId35"/>
    </p:embeddedFont>
    <p:embeddedFont>
      <p:font typeface="Kollektif Bold" panose="020B0604020202020204" charset="0"/>
      <p:regular r:id="rId36"/>
    </p:embeddedFont>
    <p:embeddedFont>
      <p:font typeface="Poppins" panose="00000500000000000000" pitchFamily="2" charset="0"/>
      <p:regular r:id="rId37"/>
      <p:bold r:id="rId38"/>
      <p:italic r:id="rId39"/>
      <p:boldItalic r:id="rId40"/>
    </p:embeddedFont>
    <p:embeddedFont>
      <p:font typeface="Poppins Bold" panose="00000800000000000000" charset="0"/>
      <p:regular r:id="rId41"/>
    </p:embeddedFont>
    <p:embeddedFont>
      <p:font typeface="Tw Cen MT" panose="020B0602020104020603"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B03B"/>
    <a:srgbClr val="035397"/>
    <a:srgbClr val="023D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20" d="100"/>
          <a:sy n="20" d="100"/>
        </p:scale>
        <p:origin x="2172" y="8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2D60C9-2CEB-4117-892F-2B3B3342BB9E}"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fr-FR"/>
        </a:p>
      </dgm:t>
    </dgm:pt>
    <dgm:pt modelId="{A740F334-B59F-496F-8452-76813537DF4A}">
      <dgm:prSet phldrT="[Texte]" custT="1"/>
      <dgm:spPr/>
      <dgm:t>
        <a:bodyPr/>
        <a:lstStyle/>
        <a:p>
          <a:pPr>
            <a:lnSpc>
              <a:spcPct val="150000"/>
            </a:lnSpc>
          </a:pPr>
          <a:r>
            <a:rPr lang="fr-FR" sz="2400" b="1" dirty="0">
              <a:latin typeface="Bookman Old Style" panose="02050604050505020204" pitchFamily="18" charset="0"/>
            </a:rPr>
            <a:t>CONSTATS GENERAUX</a:t>
          </a:r>
          <a:endParaRPr lang="fr-FR" sz="2400" dirty="0"/>
        </a:p>
      </dgm:t>
    </dgm:pt>
    <dgm:pt modelId="{8201313A-53D5-447A-8767-465455BF6493}" type="parTrans" cxnId="{0BE81776-494F-4CA0-9CAE-79EB596A0514}">
      <dgm:prSet/>
      <dgm:spPr/>
      <dgm:t>
        <a:bodyPr/>
        <a:lstStyle/>
        <a:p>
          <a:endParaRPr lang="fr-FR" sz="2400"/>
        </a:p>
      </dgm:t>
    </dgm:pt>
    <dgm:pt modelId="{A51E1512-70F7-4CB8-BBA5-B59F76E12AED}" type="sibTrans" cxnId="{0BE81776-494F-4CA0-9CAE-79EB596A0514}">
      <dgm:prSet/>
      <dgm:spPr/>
      <dgm:t>
        <a:bodyPr/>
        <a:lstStyle/>
        <a:p>
          <a:endParaRPr lang="fr-FR" sz="2400"/>
        </a:p>
      </dgm:t>
    </dgm:pt>
    <dgm:pt modelId="{D20EDE45-1403-4909-8DB1-1AF8D6825C04}">
      <dgm:prSet phldrT="[Texte]" custT="1"/>
      <dgm:spPr/>
      <dgm:t>
        <a:bodyPr/>
        <a:lstStyle/>
        <a:p>
          <a:r>
            <a:rPr lang="fr-FR" sz="2400" b="1" dirty="0">
              <a:latin typeface="Bookman Old Style" panose="02050604050505020204" pitchFamily="18" charset="0"/>
            </a:rPr>
            <a:t>ACTIONS MENEES</a:t>
          </a:r>
          <a:endParaRPr lang="fr-FR" sz="2400" dirty="0"/>
        </a:p>
      </dgm:t>
    </dgm:pt>
    <dgm:pt modelId="{745EFFD6-6F91-46E7-8E99-4DDE5D4719F4}" type="parTrans" cxnId="{4C09D473-CAAB-4583-B2EE-14814657F313}">
      <dgm:prSet/>
      <dgm:spPr/>
      <dgm:t>
        <a:bodyPr/>
        <a:lstStyle/>
        <a:p>
          <a:endParaRPr lang="fr-FR" sz="2400"/>
        </a:p>
      </dgm:t>
    </dgm:pt>
    <dgm:pt modelId="{4886DB2B-0005-4C3B-AC40-AAB6B66715AB}" type="sibTrans" cxnId="{4C09D473-CAAB-4583-B2EE-14814657F313}">
      <dgm:prSet/>
      <dgm:spPr/>
      <dgm:t>
        <a:bodyPr/>
        <a:lstStyle/>
        <a:p>
          <a:endParaRPr lang="fr-FR" sz="2400"/>
        </a:p>
      </dgm:t>
    </dgm:pt>
    <dgm:pt modelId="{E1853FD1-4604-4EE5-8CB4-9FE09E44D5D4}">
      <dgm:prSet custT="1"/>
      <dgm:spPr/>
      <dgm:t>
        <a:bodyPr/>
        <a:lstStyle/>
        <a:p>
          <a:r>
            <a:rPr lang="fr-FR" sz="2400" cap="none" dirty="0">
              <a:latin typeface="Bookman Old Style" panose="02050604050505020204" pitchFamily="18" charset="0"/>
            </a:rPr>
            <a:t>Briefing sur les directives de PEC</a:t>
          </a:r>
        </a:p>
      </dgm:t>
    </dgm:pt>
    <dgm:pt modelId="{84A28FB7-213D-4002-A0C6-FAB41C684747}" type="parTrans" cxnId="{84E9D4ED-6823-4B1D-AE9D-8591B0C48F02}">
      <dgm:prSet/>
      <dgm:spPr/>
      <dgm:t>
        <a:bodyPr/>
        <a:lstStyle/>
        <a:p>
          <a:endParaRPr lang="fr-FR" sz="2400"/>
        </a:p>
      </dgm:t>
    </dgm:pt>
    <dgm:pt modelId="{7FC5F233-231E-44BD-85CC-E9961044A89D}" type="sibTrans" cxnId="{84E9D4ED-6823-4B1D-AE9D-8591B0C48F02}">
      <dgm:prSet/>
      <dgm:spPr/>
      <dgm:t>
        <a:bodyPr/>
        <a:lstStyle/>
        <a:p>
          <a:endParaRPr lang="fr-FR" sz="2400"/>
        </a:p>
      </dgm:t>
    </dgm:pt>
    <dgm:pt modelId="{9024EDE9-9E60-45DC-9627-618C90E300E1}">
      <dgm:prSet custT="1"/>
      <dgm:spPr/>
      <dgm:t>
        <a:bodyPr/>
        <a:lstStyle/>
        <a:p>
          <a:r>
            <a:rPr lang="fr-FR" sz="2400" cap="none">
              <a:latin typeface="Bookman Old Style" panose="02050604050505020204" pitchFamily="18" charset="0"/>
            </a:rPr>
            <a:t>Partage du document avec les agents de santé</a:t>
          </a:r>
          <a:endParaRPr lang="fr-FR" sz="2400" cap="none" dirty="0">
            <a:latin typeface="Bookman Old Style" panose="02050604050505020204" pitchFamily="18" charset="0"/>
          </a:endParaRPr>
        </a:p>
      </dgm:t>
    </dgm:pt>
    <dgm:pt modelId="{C207A429-1056-4CAF-9337-E03F11A4F4AC}" type="parTrans" cxnId="{4A8E1A4F-C790-49BA-BA1E-03448E21C533}">
      <dgm:prSet/>
      <dgm:spPr/>
      <dgm:t>
        <a:bodyPr/>
        <a:lstStyle/>
        <a:p>
          <a:endParaRPr lang="fr-FR" sz="2400"/>
        </a:p>
      </dgm:t>
    </dgm:pt>
    <dgm:pt modelId="{6C9E5FF8-9CCC-4224-87B3-F6392CA6FB56}" type="sibTrans" cxnId="{4A8E1A4F-C790-49BA-BA1E-03448E21C533}">
      <dgm:prSet/>
      <dgm:spPr/>
      <dgm:t>
        <a:bodyPr/>
        <a:lstStyle/>
        <a:p>
          <a:endParaRPr lang="fr-FR" sz="2400"/>
        </a:p>
      </dgm:t>
    </dgm:pt>
    <dgm:pt modelId="{3464A7CD-2477-4B2A-8DC5-DF4BF30CD476}">
      <dgm:prSet custT="1"/>
      <dgm:spPr/>
      <dgm:t>
        <a:bodyPr/>
        <a:lstStyle/>
        <a:p>
          <a:r>
            <a:rPr lang="fr-FR" sz="2400" cap="none">
              <a:latin typeface="Bookman Old Style" panose="02050604050505020204" pitchFamily="18" charset="0"/>
            </a:rPr>
            <a:t>Discussions avec les MCZS et GDRZS</a:t>
          </a:r>
          <a:endParaRPr lang="fr-FR" sz="2400" cap="none" dirty="0">
            <a:latin typeface="Bookman Old Style" panose="02050604050505020204" pitchFamily="18" charset="0"/>
          </a:endParaRPr>
        </a:p>
      </dgm:t>
    </dgm:pt>
    <dgm:pt modelId="{DCBBE815-A982-4B74-8B15-1CE0FBCC9F7B}" type="parTrans" cxnId="{5A72141A-61A3-4FFF-8182-9BFC7C2ABEEB}">
      <dgm:prSet/>
      <dgm:spPr/>
      <dgm:t>
        <a:bodyPr/>
        <a:lstStyle/>
        <a:p>
          <a:endParaRPr lang="fr-FR" sz="2400"/>
        </a:p>
      </dgm:t>
    </dgm:pt>
    <dgm:pt modelId="{79F385A8-76EC-4DBD-8D4F-1B15B3C3DEFD}" type="sibTrans" cxnId="{5A72141A-61A3-4FFF-8182-9BFC7C2ABEEB}">
      <dgm:prSet/>
      <dgm:spPr/>
      <dgm:t>
        <a:bodyPr/>
        <a:lstStyle/>
        <a:p>
          <a:endParaRPr lang="fr-FR" sz="2400"/>
        </a:p>
      </dgm:t>
    </dgm:pt>
    <dgm:pt modelId="{371F7067-A0B9-422A-A2AD-42AAD7DFF2AA}">
      <dgm:prSet custT="1"/>
      <dgm:spPr/>
      <dgm:t>
        <a:bodyPr/>
        <a:lstStyle/>
        <a:p>
          <a:r>
            <a:rPr lang="fr-FR" sz="2400" cap="none" dirty="0">
              <a:latin typeface="Bookman Old Style" panose="02050604050505020204" pitchFamily="18" charset="0"/>
            </a:rPr>
            <a:t>Conditions de stockage des intrants peu satisfaisantes</a:t>
          </a:r>
        </a:p>
      </dgm:t>
    </dgm:pt>
    <dgm:pt modelId="{06A4A7EA-6973-4C3B-8DF6-2EF02B399FEB}" type="parTrans" cxnId="{727872A6-8335-4163-82B9-3A609F45A228}">
      <dgm:prSet/>
      <dgm:spPr/>
      <dgm:t>
        <a:bodyPr/>
        <a:lstStyle/>
        <a:p>
          <a:endParaRPr lang="fr-FR" sz="2400"/>
        </a:p>
      </dgm:t>
    </dgm:pt>
    <dgm:pt modelId="{A0062218-0C4C-4094-B81E-3E02A62671AC}" type="sibTrans" cxnId="{727872A6-8335-4163-82B9-3A609F45A228}">
      <dgm:prSet/>
      <dgm:spPr/>
      <dgm:t>
        <a:bodyPr/>
        <a:lstStyle/>
        <a:p>
          <a:endParaRPr lang="fr-FR" sz="2400"/>
        </a:p>
      </dgm:t>
    </dgm:pt>
    <dgm:pt modelId="{76B2971C-52C9-462E-94F3-836CC6ACE438}">
      <dgm:prSet custT="1"/>
      <dgm:spPr/>
      <dgm:t>
        <a:bodyPr/>
        <a:lstStyle/>
        <a:p>
          <a:r>
            <a:rPr lang="fr-FR" sz="2400" cap="none">
              <a:latin typeface="Bookman Old Style" panose="02050604050505020204" pitchFamily="18" charset="0"/>
            </a:rPr>
            <a:t>Remplissage des registres de soins amélioré</a:t>
          </a:r>
          <a:endParaRPr lang="fr-FR" sz="2400" dirty="0"/>
        </a:p>
      </dgm:t>
    </dgm:pt>
    <dgm:pt modelId="{9D13BC71-E7B3-4E8F-AFB0-F12187084E7F}" type="parTrans" cxnId="{D7AB4D5C-CD4C-4E14-AA24-C0E4782CF7B4}">
      <dgm:prSet/>
      <dgm:spPr/>
      <dgm:t>
        <a:bodyPr/>
        <a:lstStyle/>
        <a:p>
          <a:endParaRPr lang="fr-FR" sz="2400"/>
        </a:p>
      </dgm:t>
    </dgm:pt>
    <dgm:pt modelId="{D622A4CB-D0B4-4B60-AF32-B9A336270D59}" type="sibTrans" cxnId="{D7AB4D5C-CD4C-4E14-AA24-C0E4782CF7B4}">
      <dgm:prSet/>
      <dgm:spPr/>
      <dgm:t>
        <a:bodyPr/>
        <a:lstStyle/>
        <a:p>
          <a:endParaRPr lang="fr-FR" sz="2400"/>
        </a:p>
      </dgm:t>
    </dgm:pt>
    <dgm:pt modelId="{0AC426DB-7793-4C9E-B5DE-5568626EE6A7}">
      <dgm:prSet custT="1"/>
      <dgm:spPr/>
      <dgm:t>
        <a:bodyPr/>
        <a:lstStyle/>
        <a:p>
          <a:r>
            <a:rPr lang="fr-FR" sz="2400" b="1" spc="-150" dirty="0">
              <a:latin typeface="Bookman Old Style" panose="02050604050505020204" pitchFamily="18" charset="0"/>
            </a:rPr>
            <a:t>RECOMMANDATIONS</a:t>
          </a:r>
          <a:endParaRPr lang="fr-FR" sz="2400" spc="-150" dirty="0"/>
        </a:p>
      </dgm:t>
    </dgm:pt>
    <dgm:pt modelId="{F330585A-5B13-43A6-AC61-0E42FF826089}" type="parTrans" cxnId="{D1960E89-ED6D-4295-B81A-3474D3BE6099}">
      <dgm:prSet/>
      <dgm:spPr/>
      <dgm:t>
        <a:bodyPr/>
        <a:lstStyle/>
        <a:p>
          <a:endParaRPr lang="fr-FR" sz="2400"/>
        </a:p>
      </dgm:t>
    </dgm:pt>
    <dgm:pt modelId="{BD20B81B-B3BC-4EB6-A1EB-166B43D5B392}" type="sibTrans" cxnId="{D1960E89-ED6D-4295-B81A-3474D3BE6099}">
      <dgm:prSet/>
      <dgm:spPr/>
      <dgm:t>
        <a:bodyPr/>
        <a:lstStyle/>
        <a:p>
          <a:endParaRPr lang="fr-FR" sz="2400"/>
        </a:p>
      </dgm:t>
    </dgm:pt>
    <dgm:pt modelId="{134C36AA-758F-4548-A817-48B40D827529}">
      <dgm:prSet custT="1"/>
      <dgm:spPr/>
      <dgm:t>
        <a:bodyPr/>
        <a:lstStyle/>
        <a:p>
          <a:r>
            <a:rPr lang="fr-FR" sz="2400" cap="none">
              <a:latin typeface="Bookman Old Style" panose="02050604050505020204" pitchFamily="18" charset="0"/>
            </a:rPr>
            <a:t>Disposer et bien remplir le REMECOM</a:t>
          </a:r>
          <a:endParaRPr lang="fr-FR" sz="2400" cap="none" dirty="0">
            <a:latin typeface="Bookman Old Style" panose="02050604050505020204" pitchFamily="18" charset="0"/>
          </a:endParaRPr>
        </a:p>
      </dgm:t>
    </dgm:pt>
    <dgm:pt modelId="{48C9393D-7FC7-4B5F-8AB5-C79B567D2BCA}" type="parTrans" cxnId="{D968D44B-F69E-4A0D-98B3-F886E451DFD0}">
      <dgm:prSet/>
      <dgm:spPr/>
      <dgm:t>
        <a:bodyPr/>
        <a:lstStyle/>
        <a:p>
          <a:endParaRPr lang="fr-FR" sz="2400"/>
        </a:p>
      </dgm:t>
    </dgm:pt>
    <dgm:pt modelId="{679480FA-8A7A-4C4E-BD6D-91447BA85935}" type="sibTrans" cxnId="{D968D44B-F69E-4A0D-98B3-F886E451DFD0}">
      <dgm:prSet/>
      <dgm:spPr/>
      <dgm:t>
        <a:bodyPr/>
        <a:lstStyle/>
        <a:p>
          <a:endParaRPr lang="fr-FR" sz="2400"/>
        </a:p>
      </dgm:t>
    </dgm:pt>
    <dgm:pt modelId="{714D8A2D-9E7A-47C8-9E92-B9C918A9EFEB}">
      <dgm:prSet custT="1"/>
      <dgm:spPr/>
      <dgm:t>
        <a:bodyPr/>
        <a:lstStyle/>
        <a:p>
          <a:r>
            <a:rPr lang="fr-FR" sz="2400" cap="none" dirty="0">
              <a:latin typeface="Bookman Old Style" panose="02050604050505020204" pitchFamily="18" charset="0"/>
            </a:rPr>
            <a:t>Mettre les CMM sur les fiches de stock</a:t>
          </a:r>
        </a:p>
      </dgm:t>
    </dgm:pt>
    <dgm:pt modelId="{8B0CB39F-0B88-4C46-9924-EEE8613AC493}" type="parTrans" cxnId="{81799E14-8F2B-4B1D-8A12-F6DCE3D52ACA}">
      <dgm:prSet/>
      <dgm:spPr/>
      <dgm:t>
        <a:bodyPr/>
        <a:lstStyle/>
        <a:p>
          <a:endParaRPr lang="fr-FR" sz="2400"/>
        </a:p>
      </dgm:t>
    </dgm:pt>
    <dgm:pt modelId="{32E0A7AA-CB8F-4005-A549-7B524AD67CEB}" type="sibTrans" cxnId="{81799E14-8F2B-4B1D-8A12-F6DCE3D52ACA}">
      <dgm:prSet/>
      <dgm:spPr/>
      <dgm:t>
        <a:bodyPr/>
        <a:lstStyle/>
        <a:p>
          <a:endParaRPr lang="fr-FR" sz="2400"/>
        </a:p>
      </dgm:t>
    </dgm:pt>
    <dgm:pt modelId="{25944DD9-1A32-48DC-961D-A565A45A1F22}">
      <dgm:prSet custT="1"/>
      <dgm:spPr/>
      <dgm:t>
        <a:bodyPr/>
        <a:lstStyle/>
        <a:p>
          <a:r>
            <a:rPr lang="fr-FR" sz="2400" cap="none">
              <a:latin typeface="Bookman Old Style" panose="02050604050505020204" pitchFamily="18" charset="0"/>
            </a:rPr>
            <a:t>Respecter les prix de cession des ILP</a:t>
          </a:r>
          <a:endParaRPr lang="fr-FR" sz="2400" cap="none" dirty="0">
            <a:latin typeface="Bookman Old Style" panose="02050604050505020204" pitchFamily="18" charset="0"/>
          </a:endParaRPr>
        </a:p>
      </dgm:t>
    </dgm:pt>
    <dgm:pt modelId="{065CEF76-9BE3-4D2F-817D-D7D0695A7F66}" type="parTrans" cxnId="{629D0901-AF94-489C-8243-774255D72887}">
      <dgm:prSet/>
      <dgm:spPr/>
      <dgm:t>
        <a:bodyPr/>
        <a:lstStyle/>
        <a:p>
          <a:endParaRPr lang="fr-FR" sz="2400"/>
        </a:p>
      </dgm:t>
    </dgm:pt>
    <dgm:pt modelId="{5BC0541B-382B-41E1-9E01-1BEF5D929A0D}" type="sibTrans" cxnId="{629D0901-AF94-489C-8243-774255D72887}">
      <dgm:prSet/>
      <dgm:spPr/>
      <dgm:t>
        <a:bodyPr/>
        <a:lstStyle/>
        <a:p>
          <a:endParaRPr lang="fr-FR" sz="2400"/>
        </a:p>
      </dgm:t>
    </dgm:pt>
    <dgm:pt modelId="{6468712F-47B8-4BBE-85BB-BB3C61197E61}">
      <dgm:prSet custT="1"/>
      <dgm:spPr/>
      <dgm:t>
        <a:bodyPr/>
        <a:lstStyle/>
        <a:p>
          <a:r>
            <a:rPr lang="fr-FR" sz="2400" cap="none" dirty="0">
              <a:latin typeface="Bookman Old Style" panose="02050604050505020204" pitchFamily="18" charset="0"/>
            </a:rPr>
            <a:t>Améliorer les conditions de stockage des intrants</a:t>
          </a:r>
        </a:p>
      </dgm:t>
    </dgm:pt>
    <dgm:pt modelId="{5A6E7A26-C7D2-48E8-89F8-8C7D12A71C36}" type="parTrans" cxnId="{5C07271E-C56D-4D1B-BCDF-A0573C449AB2}">
      <dgm:prSet/>
      <dgm:spPr/>
      <dgm:t>
        <a:bodyPr/>
        <a:lstStyle/>
        <a:p>
          <a:endParaRPr lang="fr-FR" sz="2400"/>
        </a:p>
      </dgm:t>
    </dgm:pt>
    <dgm:pt modelId="{DAEA58D7-8366-4C00-9D57-D63F5D84F5D0}" type="sibTrans" cxnId="{5C07271E-C56D-4D1B-BCDF-A0573C449AB2}">
      <dgm:prSet/>
      <dgm:spPr/>
      <dgm:t>
        <a:bodyPr/>
        <a:lstStyle/>
        <a:p>
          <a:endParaRPr lang="fr-FR" sz="2400"/>
        </a:p>
      </dgm:t>
    </dgm:pt>
    <dgm:pt modelId="{B60D4EB2-D06E-40E7-85EA-6739C8141BA9}" type="pres">
      <dgm:prSet presAssocID="{EB2D60C9-2CEB-4117-892F-2B3B3342BB9E}" presName="Name0" presStyleCnt="0">
        <dgm:presLayoutVars>
          <dgm:dir/>
          <dgm:animLvl val="lvl"/>
          <dgm:resizeHandles val="exact"/>
        </dgm:presLayoutVars>
      </dgm:prSet>
      <dgm:spPr/>
    </dgm:pt>
    <dgm:pt modelId="{B7E601EE-744C-471D-80AE-618DC3A54D82}" type="pres">
      <dgm:prSet presAssocID="{A740F334-B59F-496F-8452-76813537DF4A}" presName="linNode" presStyleCnt="0"/>
      <dgm:spPr/>
    </dgm:pt>
    <dgm:pt modelId="{E1A564EE-BB30-4C54-84B5-E1C1819323DD}" type="pres">
      <dgm:prSet presAssocID="{A740F334-B59F-496F-8452-76813537DF4A}" presName="parentText" presStyleLbl="node1" presStyleIdx="0" presStyleCnt="3" custScaleX="91843">
        <dgm:presLayoutVars>
          <dgm:chMax val="1"/>
          <dgm:bulletEnabled val="1"/>
        </dgm:presLayoutVars>
      </dgm:prSet>
      <dgm:spPr/>
    </dgm:pt>
    <dgm:pt modelId="{79621AB0-6D56-4F22-9A3B-58A301C5B307}" type="pres">
      <dgm:prSet presAssocID="{A740F334-B59F-496F-8452-76813537DF4A}" presName="descendantText" presStyleLbl="alignAccFollowNode1" presStyleIdx="0" presStyleCnt="3" custScaleX="124493">
        <dgm:presLayoutVars>
          <dgm:bulletEnabled val="1"/>
        </dgm:presLayoutVars>
      </dgm:prSet>
      <dgm:spPr/>
    </dgm:pt>
    <dgm:pt modelId="{ACFA4AB5-F75E-4B97-8757-10DBA9D312A1}" type="pres">
      <dgm:prSet presAssocID="{A51E1512-70F7-4CB8-BBA5-B59F76E12AED}" presName="sp" presStyleCnt="0"/>
      <dgm:spPr/>
    </dgm:pt>
    <dgm:pt modelId="{59792F82-8E7B-4B26-9927-CC8A2B88229A}" type="pres">
      <dgm:prSet presAssocID="{0AC426DB-7793-4C9E-B5DE-5568626EE6A7}" presName="linNode" presStyleCnt="0"/>
      <dgm:spPr/>
    </dgm:pt>
    <dgm:pt modelId="{64BDBC2F-8FF6-4C54-B952-F52AA8E22F7D}" type="pres">
      <dgm:prSet presAssocID="{0AC426DB-7793-4C9E-B5DE-5568626EE6A7}" presName="parentText" presStyleLbl="node1" presStyleIdx="1" presStyleCnt="3" custScaleX="91041">
        <dgm:presLayoutVars>
          <dgm:chMax val="1"/>
          <dgm:bulletEnabled val="1"/>
        </dgm:presLayoutVars>
      </dgm:prSet>
      <dgm:spPr/>
    </dgm:pt>
    <dgm:pt modelId="{16705FB2-DA9A-4917-8CDC-4D248E774D77}" type="pres">
      <dgm:prSet presAssocID="{0AC426DB-7793-4C9E-B5DE-5568626EE6A7}" presName="descendantText" presStyleLbl="alignAccFollowNode1" presStyleIdx="1" presStyleCnt="3" custScaleX="123351" custScaleY="127720">
        <dgm:presLayoutVars>
          <dgm:bulletEnabled val="1"/>
        </dgm:presLayoutVars>
      </dgm:prSet>
      <dgm:spPr/>
    </dgm:pt>
    <dgm:pt modelId="{74DC9027-6A8D-4F4C-9E82-0E9736EC34FE}" type="pres">
      <dgm:prSet presAssocID="{BD20B81B-B3BC-4EB6-A1EB-166B43D5B392}" presName="sp" presStyleCnt="0"/>
      <dgm:spPr/>
    </dgm:pt>
    <dgm:pt modelId="{89730F01-916B-491F-84C1-FB0B562E9BDE}" type="pres">
      <dgm:prSet presAssocID="{D20EDE45-1403-4909-8DB1-1AF8D6825C04}" presName="linNode" presStyleCnt="0"/>
      <dgm:spPr/>
    </dgm:pt>
    <dgm:pt modelId="{D77351AA-33CF-4A62-A79C-1F51CCDA1DF5}" type="pres">
      <dgm:prSet presAssocID="{D20EDE45-1403-4909-8DB1-1AF8D6825C04}" presName="parentText" presStyleLbl="node1" presStyleIdx="2" presStyleCnt="3" custScaleX="91742">
        <dgm:presLayoutVars>
          <dgm:chMax val="1"/>
          <dgm:bulletEnabled val="1"/>
        </dgm:presLayoutVars>
      </dgm:prSet>
      <dgm:spPr/>
    </dgm:pt>
    <dgm:pt modelId="{5A564E3F-91A4-4A84-8A1D-33DE276908C0}" type="pres">
      <dgm:prSet presAssocID="{D20EDE45-1403-4909-8DB1-1AF8D6825C04}" presName="descendantText" presStyleLbl="alignAccFollowNode1" presStyleIdx="2" presStyleCnt="3" custScaleX="124303">
        <dgm:presLayoutVars>
          <dgm:bulletEnabled val="1"/>
        </dgm:presLayoutVars>
      </dgm:prSet>
      <dgm:spPr/>
    </dgm:pt>
  </dgm:ptLst>
  <dgm:cxnLst>
    <dgm:cxn modelId="{E3880601-AD40-412A-8567-109C517B3A0E}" type="presOf" srcId="{E1853FD1-4604-4EE5-8CB4-9FE09E44D5D4}" destId="{5A564E3F-91A4-4A84-8A1D-33DE276908C0}" srcOrd="0" destOrd="0" presId="urn:microsoft.com/office/officeart/2005/8/layout/vList5"/>
    <dgm:cxn modelId="{629D0901-AF94-489C-8243-774255D72887}" srcId="{0AC426DB-7793-4C9E-B5DE-5568626EE6A7}" destId="{25944DD9-1A32-48DC-961D-A565A45A1F22}" srcOrd="2" destOrd="0" parTransId="{065CEF76-9BE3-4D2F-817D-D7D0695A7F66}" sibTransId="{5BC0541B-382B-41E1-9E01-1BEF5D929A0D}"/>
    <dgm:cxn modelId="{546D6704-339F-4960-B5AF-AA768216C7EC}" type="presOf" srcId="{371F7067-A0B9-422A-A2AD-42AAD7DFF2AA}" destId="{79621AB0-6D56-4F22-9A3B-58A301C5B307}" srcOrd="0" destOrd="0" presId="urn:microsoft.com/office/officeart/2005/8/layout/vList5"/>
    <dgm:cxn modelId="{81799E14-8F2B-4B1D-8A12-F6DCE3D52ACA}" srcId="{0AC426DB-7793-4C9E-B5DE-5568626EE6A7}" destId="{714D8A2D-9E7A-47C8-9E92-B9C918A9EFEB}" srcOrd="1" destOrd="0" parTransId="{8B0CB39F-0B88-4C46-9924-EEE8613AC493}" sibTransId="{32E0A7AA-CB8F-4005-A549-7B524AD67CEB}"/>
    <dgm:cxn modelId="{5A72141A-61A3-4FFF-8182-9BFC7C2ABEEB}" srcId="{D20EDE45-1403-4909-8DB1-1AF8D6825C04}" destId="{3464A7CD-2477-4B2A-8DC5-DF4BF30CD476}" srcOrd="2" destOrd="0" parTransId="{DCBBE815-A982-4B74-8B15-1CE0FBCC9F7B}" sibTransId="{79F385A8-76EC-4DBD-8D4F-1B15B3C3DEFD}"/>
    <dgm:cxn modelId="{D937661C-E47F-4541-B13A-7EE5E49CFB4F}" type="presOf" srcId="{D20EDE45-1403-4909-8DB1-1AF8D6825C04}" destId="{D77351AA-33CF-4A62-A79C-1F51CCDA1DF5}" srcOrd="0" destOrd="0" presId="urn:microsoft.com/office/officeart/2005/8/layout/vList5"/>
    <dgm:cxn modelId="{5C07271E-C56D-4D1B-BCDF-A0573C449AB2}" srcId="{0AC426DB-7793-4C9E-B5DE-5568626EE6A7}" destId="{6468712F-47B8-4BBE-85BB-BB3C61197E61}" srcOrd="3" destOrd="0" parTransId="{5A6E7A26-C7D2-48E8-89F8-8C7D12A71C36}" sibTransId="{DAEA58D7-8366-4C00-9D57-D63F5D84F5D0}"/>
    <dgm:cxn modelId="{9A18742E-978E-4911-BA69-C84B2B385BE4}" type="presOf" srcId="{3464A7CD-2477-4B2A-8DC5-DF4BF30CD476}" destId="{5A564E3F-91A4-4A84-8A1D-33DE276908C0}" srcOrd="0" destOrd="2" presId="urn:microsoft.com/office/officeart/2005/8/layout/vList5"/>
    <dgm:cxn modelId="{D7AB4D5C-CD4C-4E14-AA24-C0E4782CF7B4}" srcId="{A740F334-B59F-496F-8452-76813537DF4A}" destId="{76B2971C-52C9-462E-94F3-836CC6ACE438}" srcOrd="1" destOrd="0" parTransId="{9D13BC71-E7B3-4E8F-AFB0-F12187084E7F}" sibTransId="{D622A4CB-D0B4-4B60-AF32-B9A336270D59}"/>
    <dgm:cxn modelId="{D11A3266-5268-4732-826D-4FC3CDBE61A2}" type="presOf" srcId="{25944DD9-1A32-48DC-961D-A565A45A1F22}" destId="{16705FB2-DA9A-4917-8CDC-4D248E774D77}" srcOrd="0" destOrd="2" presId="urn:microsoft.com/office/officeart/2005/8/layout/vList5"/>
    <dgm:cxn modelId="{D968D44B-F69E-4A0D-98B3-F886E451DFD0}" srcId="{0AC426DB-7793-4C9E-B5DE-5568626EE6A7}" destId="{134C36AA-758F-4548-A817-48B40D827529}" srcOrd="0" destOrd="0" parTransId="{48C9393D-7FC7-4B5F-8AB5-C79B567D2BCA}" sibTransId="{679480FA-8A7A-4C4E-BD6D-91447BA85935}"/>
    <dgm:cxn modelId="{4A8E1A4F-C790-49BA-BA1E-03448E21C533}" srcId="{D20EDE45-1403-4909-8DB1-1AF8D6825C04}" destId="{9024EDE9-9E60-45DC-9627-618C90E300E1}" srcOrd="1" destOrd="0" parTransId="{C207A429-1056-4CAF-9337-E03F11A4F4AC}" sibTransId="{6C9E5FF8-9CCC-4224-87B3-F6392CA6FB56}"/>
    <dgm:cxn modelId="{8D4EBD51-481A-44D0-B0FE-63950D4729CE}" type="presOf" srcId="{A740F334-B59F-496F-8452-76813537DF4A}" destId="{E1A564EE-BB30-4C54-84B5-E1C1819323DD}" srcOrd="0" destOrd="0" presId="urn:microsoft.com/office/officeart/2005/8/layout/vList5"/>
    <dgm:cxn modelId="{4C09D473-CAAB-4583-B2EE-14814657F313}" srcId="{EB2D60C9-2CEB-4117-892F-2B3B3342BB9E}" destId="{D20EDE45-1403-4909-8DB1-1AF8D6825C04}" srcOrd="2" destOrd="0" parTransId="{745EFFD6-6F91-46E7-8E99-4DDE5D4719F4}" sibTransId="{4886DB2B-0005-4C3B-AC40-AAB6B66715AB}"/>
    <dgm:cxn modelId="{EE6ACC74-F385-4699-BA6F-A4A74592D86F}" type="presOf" srcId="{134C36AA-758F-4548-A817-48B40D827529}" destId="{16705FB2-DA9A-4917-8CDC-4D248E774D77}" srcOrd="0" destOrd="0" presId="urn:microsoft.com/office/officeart/2005/8/layout/vList5"/>
    <dgm:cxn modelId="{0BE81776-494F-4CA0-9CAE-79EB596A0514}" srcId="{EB2D60C9-2CEB-4117-892F-2B3B3342BB9E}" destId="{A740F334-B59F-496F-8452-76813537DF4A}" srcOrd="0" destOrd="0" parTransId="{8201313A-53D5-447A-8767-465455BF6493}" sibTransId="{A51E1512-70F7-4CB8-BBA5-B59F76E12AED}"/>
    <dgm:cxn modelId="{F6BE507F-53C8-41CC-90BE-E8EAD79E08CF}" type="presOf" srcId="{6468712F-47B8-4BBE-85BB-BB3C61197E61}" destId="{16705FB2-DA9A-4917-8CDC-4D248E774D77}" srcOrd="0" destOrd="3" presId="urn:microsoft.com/office/officeart/2005/8/layout/vList5"/>
    <dgm:cxn modelId="{D1960E89-ED6D-4295-B81A-3474D3BE6099}" srcId="{EB2D60C9-2CEB-4117-892F-2B3B3342BB9E}" destId="{0AC426DB-7793-4C9E-B5DE-5568626EE6A7}" srcOrd="1" destOrd="0" parTransId="{F330585A-5B13-43A6-AC61-0E42FF826089}" sibTransId="{BD20B81B-B3BC-4EB6-A1EB-166B43D5B392}"/>
    <dgm:cxn modelId="{727872A6-8335-4163-82B9-3A609F45A228}" srcId="{A740F334-B59F-496F-8452-76813537DF4A}" destId="{371F7067-A0B9-422A-A2AD-42AAD7DFF2AA}" srcOrd="0" destOrd="0" parTransId="{06A4A7EA-6973-4C3B-8DF6-2EF02B399FEB}" sibTransId="{A0062218-0C4C-4094-B81E-3E02A62671AC}"/>
    <dgm:cxn modelId="{64F21BA9-B9BE-400A-81BA-D8FBC18121C2}" type="presOf" srcId="{EB2D60C9-2CEB-4117-892F-2B3B3342BB9E}" destId="{B60D4EB2-D06E-40E7-85EA-6739C8141BA9}" srcOrd="0" destOrd="0" presId="urn:microsoft.com/office/officeart/2005/8/layout/vList5"/>
    <dgm:cxn modelId="{6803E6CD-A36D-4357-A743-9335D25D1EE2}" type="presOf" srcId="{9024EDE9-9E60-45DC-9627-618C90E300E1}" destId="{5A564E3F-91A4-4A84-8A1D-33DE276908C0}" srcOrd="0" destOrd="1" presId="urn:microsoft.com/office/officeart/2005/8/layout/vList5"/>
    <dgm:cxn modelId="{D6AA93DD-56E6-4FE2-A3CF-B25EE5CBDC29}" type="presOf" srcId="{0AC426DB-7793-4C9E-B5DE-5568626EE6A7}" destId="{64BDBC2F-8FF6-4C54-B952-F52AA8E22F7D}" srcOrd="0" destOrd="0" presId="urn:microsoft.com/office/officeart/2005/8/layout/vList5"/>
    <dgm:cxn modelId="{45F088E0-ED75-46DF-8825-A3C61DDE9AE5}" type="presOf" srcId="{714D8A2D-9E7A-47C8-9E92-B9C918A9EFEB}" destId="{16705FB2-DA9A-4917-8CDC-4D248E774D77}" srcOrd="0" destOrd="1" presId="urn:microsoft.com/office/officeart/2005/8/layout/vList5"/>
    <dgm:cxn modelId="{CFB813EA-BB43-4939-93BF-77A3AB1B2F82}" type="presOf" srcId="{76B2971C-52C9-462E-94F3-836CC6ACE438}" destId="{79621AB0-6D56-4F22-9A3B-58A301C5B307}" srcOrd="0" destOrd="1" presId="urn:microsoft.com/office/officeart/2005/8/layout/vList5"/>
    <dgm:cxn modelId="{84E9D4ED-6823-4B1D-AE9D-8591B0C48F02}" srcId="{D20EDE45-1403-4909-8DB1-1AF8D6825C04}" destId="{E1853FD1-4604-4EE5-8CB4-9FE09E44D5D4}" srcOrd="0" destOrd="0" parTransId="{84A28FB7-213D-4002-A0C6-FAB41C684747}" sibTransId="{7FC5F233-231E-44BD-85CC-E9961044A89D}"/>
    <dgm:cxn modelId="{80A21EC8-3DDB-46F7-9BAD-B322131DF68A}" type="presParOf" srcId="{B60D4EB2-D06E-40E7-85EA-6739C8141BA9}" destId="{B7E601EE-744C-471D-80AE-618DC3A54D82}" srcOrd="0" destOrd="0" presId="urn:microsoft.com/office/officeart/2005/8/layout/vList5"/>
    <dgm:cxn modelId="{C2B8ABC0-E1B0-4249-A13C-8452FC0A3D81}" type="presParOf" srcId="{B7E601EE-744C-471D-80AE-618DC3A54D82}" destId="{E1A564EE-BB30-4C54-84B5-E1C1819323DD}" srcOrd="0" destOrd="0" presId="urn:microsoft.com/office/officeart/2005/8/layout/vList5"/>
    <dgm:cxn modelId="{12966A47-90BF-4089-8836-9766FA93308A}" type="presParOf" srcId="{B7E601EE-744C-471D-80AE-618DC3A54D82}" destId="{79621AB0-6D56-4F22-9A3B-58A301C5B307}" srcOrd="1" destOrd="0" presId="urn:microsoft.com/office/officeart/2005/8/layout/vList5"/>
    <dgm:cxn modelId="{C064D8CA-6EB7-41A0-8880-5833E4A2CAEE}" type="presParOf" srcId="{B60D4EB2-D06E-40E7-85EA-6739C8141BA9}" destId="{ACFA4AB5-F75E-4B97-8757-10DBA9D312A1}" srcOrd="1" destOrd="0" presId="urn:microsoft.com/office/officeart/2005/8/layout/vList5"/>
    <dgm:cxn modelId="{429898B6-6BD0-40BF-BC16-9265D8BEB7C1}" type="presParOf" srcId="{B60D4EB2-D06E-40E7-85EA-6739C8141BA9}" destId="{59792F82-8E7B-4B26-9927-CC8A2B88229A}" srcOrd="2" destOrd="0" presId="urn:microsoft.com/office/officeart/2005/8/layout/vList5"/>
    <dgm:cxn modelId="{0B501415-9528-4A2A-9178-3B595FC55AF7}" type="presParOf" srcId="{59792F82-8E7B-4B26-9927-CC8A2B88229A}" destId="{64BDBC2F-8FF6-4C54-B952-F52AA8E22F7D}" srcOrd="0" destOrd="0" presId="urn:microsoft.com/office/officeart/2005/8/layout/vList5"/>
    <dgm:cxn modelId="{7151518F-325D-442D-85D6-1DF4F3F2E88A}" type="presParOf" srcId="{59792F82-8E7B-4B26-9927-CC8A2B88229A}" destId="{16705FB2-DA9A-4917-8CDC-4D248E774D77}" srcOrd="1" destOrd="0" presId="urn:microsoft.com/office/officeart/2005/8/layout/vList5"/>
    <dgm:cxn modelId="{F1AE753F-201D-4284-8BAC-75E9553F7A69}" type="presParOf" srcId="{B60D4EB2-D06E-40E7-85EA-6739C8141BA9}" destId="{74DC9027-6A8D-4F4C-9E82-0E9736EC34FE}" srcOrd="3" destOrd="0" presId="urn:microsoft.com/office/officeart/2005/8/layout/vList5"/>
    <dgm:cxn modelId="{41FE1AB7-47A1-4A68-8942-6FBDD68C73EE}" type="presParOf" srcId="{B60D4EB2-D06E-40E7-85EA-6739C8141BA9}" destId="{89730F01-916B-491F-84C1-FB0B562E9BDE}" srcOrd="4" destOrd="0" presId="urn:microsoft.com/office/officeart/2005/8/layout/vList5"/>
    <dgm:cxn modelId="{FF3B9982-FB76-4E7E-82EC-50E4A347EDB3}" type="presParOf" srcId="{89730F01-916B-491F-84C1-FB0B562E9BDE}" destId="{D77351AA-33CF-4A62-A79C-1F51CCDA1DF5}" srcOrd="0" destOrd="0" presId="urn:microsoft.com/office/officeart/2005/8/layout/vList5"/>
    <dgm:cxn modelId="{751707E6-88AF-48D2-A13A-2D2AAFA397D3}" type="presParOf" srcId="{89730F01-916B-491F-84C1-FB0B562E9BDE}" destId="{5A564E3F-91A4-4A84-8A1D-33DE276908C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21AB0-6D56-4F22-9A3B-58A301C5B307}">
      <dsp:nvSpPr>
        <dsp:cNvPr id="0" name=""/>
        <dsp:cNvSpPr/>
      </dsp:nvSpPr>
      <dsp:spPr>
        <a:xfrm rot="5400000">
          <a:off x="10830701" y="-5310948"/>
          <a:ext cx="1722214" cy="12775076"/>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fr-FR" sz="2400" kern="1200" cap="none" dirty="0">
              <a:latin typeface="Bookman Old Style" panose="02050604050505020204" pitchFamily="18" charset="0"/>
            </a:rPr>
            <a:t>Conditions de stockage des intrants peu satisfaisantes</a:t>
          </a:r>
        </a:p>
        <a:p>
          <a:pPr marL="228600" lvl="1" indent="-228600" algn="l" defTabSz="1066800">
            <a:lnSpc>
              <a:spcPct val="90000"/>
            </a:lnSpc>
            <a:spcBef>
              <a:spcPct val="0"/>
            </a:spcBef>
            <a:spcAft>
              <a:spcPct val="15000"/>
            </a:spcAft>
            <a:buChar char="•"/>
          </a:pPr>
          <a:r>
            <a:rPr lang="fr-FR" sz="2400" kern="1200" cap="none">
              <a:latin typeface="Bookman Old Style" panose="02050604050505020204" pitchFamily="18" charset="0"/>
            </a:rPr>
            <a:t>Remplissage des registres de soins amélioré</a:t>
          </a:r>
          <a:endParaRPr lang="fr-FR" sz="2400" kern="1200" dirty="0"/>
        </a:p>
      </dsp:txBody>
      <dsp:txXfrm rot="-5400000">
        <a:off x="5304270" y="299555"/>
        <a:ext cx="12691004" cy="1554070"/>
      </dsp:txXfrm>
    </dsp:sp>
    <dsp:sp modelId="{E1A564EE-BB30-4C54-84B5-E1C1819323DD}">
      <dsp:nvSpPr>
        <dsp:cNvPr id="0" name=""/>
        <dsp:cNvSpPr/>
      </dsp:nvSpPr>
      <dsp:spPr>
        <a:xfrm>
          <a:off x="2912" y="205"/>
          <a:ext cx="5301358" cy="215276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150000"/>
            </a:lnSpc>
            <a:spcBef>
              <a:spcPct val="0"/>
            </a:spcBef>
            <a:spcAft>
              <a:spcPct val="35000"/>
            </a:spcAft>
            <a:buNone/>
          </a:pPr>
          <a:r>
            <a:rPr lang="fr-FR" sz="2400" b="1" kern="1200" dirty="0">
              <a:latin typeface="Bookman Old Style" panose="02050604050505020204" pitchFamily="18" charset="0"/>
            </a:rPr>
            <a:t>CONSTATS GENERAUX</a:t>
          </a:r>
          <a:endParaRPr lang="fr-FR" sz="2400" kern="1200" dirty="0"/>
        </a:p>
      </dsp:txBody>
      <dsp:txXfrm>
        <a:off x="108001" y="105294"/>
        <a:ext cx="5091180" cy="1942590"/>
      </dsp:txXfrm>
    </dsp:sp>
    <dsp:sp modelId="{16705FB2-DA9A-4917-8CDC-4D248E774D77}">
      <dsp:nvSpPr>
        <dsp:cNvPr id="0" name=""/>
        <dsp:cNvSpPr/>
      </dsp:nvSpPr>
      <dsp:spPr>
        <a:xfrm rot="5400000">
          <a:off x="10589177" y="-3024286"/>
          <a:ext cx="2199612" cy="12769411"/>
        </a:xfrm>
        <a:prstGeom prst="round2SameRect">
          <a:avLst/>
        </a:prstGeom>
        <a:solidFill>
          <a:schemeClr val="accent3">
            <a:tint val="40000"/>
            <a:alpha val="90000"/>
            <a:hueOff val="1014570"/>
            <a:satOff val="50000"/>
            <a:lumOff val="890"/>
            <a:alphaOff val="0"/>
          </a:schemeClr>
        </a:solidFill>
        <a:ln w="25400" cap="flat" cmpd="sng" algn="ctr">
          <a:solidFill>
            <a:schemeClr val="accent3">
              <a:tint val="40000"/>
              <a:alpha val="90000"/>
              <a:hueOff val="1014570"/>
              <a:satOff val="50000"/>
              <a:lumOff val="8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fr-FR" sz="2400" kern="1200" cap="none">
              <a:latin typeface="Bookman Old Style" panose="02050604050505020204" pitchFamily="18" charset="0"/>
            </a:rPr>
            <a:t>Disposer et bien remplir le REMECOM</a:t>
          </a:r>
          <a:endParaRPr lang="fr-FR" sz="2400" kern="1200" cap="none" dirty="0">
            <a:latin typeface="Bookman Old Style" panose="02050604050505020204" pitchFamily="18" charset="0"/>
          </a:endParaRPr>
        </a:p>
        <a:p>
          <a:pPr marL="228600" lvl="1" indent="-228600" algn="l" defTabSz="1066800">
            <a:lnSpc>
              <a:spcPct val="90000"/>
            </a:lnSpc>
            <a:spcBef>
              <a:spcPct val="0"/>
            </a:spcBef>
            <a:spcAft>
              <a:spcPct val="15000"/>
            </a:spcAft>
            <a:buChar char="•"/>
          </a:pPr>
          <a:r>
            <a:rPr lang="fr-FR" sz="2400" kern="1200" cap="none" dirty="0">
              <a:latin typeface="Bookman Old Style" panose="02050604050505020204" pitchFamily="18" charset="0"/>
            </a:rPr>
            <a:t>Mettre les CMM sur les fiches de stock</a:t>
          </a:r>
        </a:p>
        <a:p>
          <a:pPr marL="228600" lvl="1" indent="-228600" algn="l" defTabSz="1066800">
            <a:lnSpc>
              <a:spcPct val="90000"/>
            </a:lnSpc>
            <a:spcBef>
              <a:spcPct val="0"/>
            </a:spcBef>
            <a:spcAft>
              <a:spcPct val="15000"/>
            </a:spcAft>
            <a:buChar char="•"/>
          </a:pPr>
          <a:r>
            <a:rPr lang="fr-FR" sz="2400" kern="1200" cap="none">
              <a:latin typeface="Bookman Old Style" panose="02050604050505020204" pitchFamily="18" charset="0"/>
            </a:rPr>
            <a:t>Respecter les prix de cession des ILP</a:t>
          </a:r>
          <a:endParaRPr lang="fr-FR" sz="2400" kern="1200" cap="none" dirty="0">
            <a:latin typeface="Bookman Old Style" panose="02050604050505020204" pitchFamily="18" charset="0"/>
          </a:endParaRPr>
        </a:p>
        <a:p>
          <a:pPr marL="228600" lvl="1" indent="-228600" algn="l" defTabSz="1066800">
            <a:lnSpc>
              <a:spcPct val="90000"/>
            </a:lnSpc>
            <a:spcBef>
              <a:spcPct val="0"/>
            </a:spcBef>
            <a:spcAft>
              <a:spcPct val="15000"/>
            </a:spcAft>
            <a:buChar char="•"/>
          </a:pPr>
          <a:r>
            <a:rPr lang="fr-FR" sz="2400" kern="1200" cap="none" dirty="0">
              <a:latin typeface="Bookman Old Style" panose="02050604050505020204" pitchFamily="18" charset="0"/>
            </a:rPr>
            <a:t>Améliorer les conditions de stockage des intrants</a:t>
          </a:r>
        </a:p>
      </dsp:txBody>
      <dsp:txXfrm rot="-5400000">
        <a:off x="5304278" y="2367989"/>
        <a:ext cx="12662035" cy="1984860"/>
      </dsp:txXfrm>
    </dsp:sp>
    <dsp:sp modelId="{64BDBC2F-8FF6-4C54-B952-F52AA8E22F7D}">
      <dsp:nvSpPr>
        <dsp:cNvPr id="0" name=""/>
        <dsp:cNvSpPr/>
      </dsp:nvSpPr>
      <dsp:spPr>
        <a:xfrm>
          <a:off x="2912" y="2284035"/>
          <a:ext cx="5301365" cy="2152768"/>
        </a:xfrm>
        <a:prstGeom prst="roundRect">
          <a:avLst/>
        </a:prstGeom>
        <a:solidFill>
          <a:schemeClr val="accent3">
            <a:hueOff val="1355300"/>
            <a:satOff val="50000"/>
            <a:lumOff val="-7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r-FR" sz="2400" b="1" kern="1200" spc="-150" dirty="0">
              <a:latin typeface="Bookman Old Style" panose="02050604050505020204" pitchFamily="18" charset="0"/>
            </a:rPr>
            <a:t>RECOMMANDATIONS</a:t>
          </a:r>
          <a:endParaRPr lang="fr-FR" sz="2400" kern="1200" spc="-150" dirty="0"/>
        </a:p>
      </dsp:txBody>
      <dsp:txXfrm>
        <a:off x="108001" y="2389124"/>
        <a:ext cx="5091187" cy="1942590"/>
      </dsp:txXfrm>
    </dsp:sp>
    <dsp:sp modelId="{5A564E3F-91A4-4A84-8A1D-33DE276908C0}">
      <dsp:nvSpPr>
        <dsp:cNvPr id="0" name=""/>
        <dsp:cNvSpPr/>
      </dsp:nvSpPr>
      <dsp:spPr>
        <a:xfrm rot="5400000">
          <a:off x="10827979" y="-740564"/>
          <a:ext cx="1722214" cy="12769627"/>
        </a:xfrm>
        <a:prstGeom prst="round2SameRect">
          <a:avLst/>
        </a:prstGeom>
        <a:solidFill>
          <a:schemeClr val="accent3">
            <a:tint val="40000"/>
            <a:alpha val="90000"/>
            <a:hueOff val="2029141"/>
            <a:satOff val="100000"/>
            <a:lumOff val="1779"/>
            <a:alphaOff val="0"/>
          </a:schemeClr>
        </a:solidFill>
        <a:ln w="25400" cap="flat" cmpd="sng" algn="ctr">
          <a:solidFill>
            <a:schemeClr val="accent3">
              <a:tint val="40000"/>
              <a:alpha val="90000"/>
              <a:hueOff val="2029141"/>
              <a:satOff val="100000"/>
              <a:lumOff val="17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fr-FR" sz="2400" kern="1200" cap="none" dirty="0">
              <a:latin typeface="Bookman Old Style" panose="02050604050505020204" pitchFamily="18" charset="0"/>
            </a:rPr>
            <a:t>Briefing sur les directives de PEC</a:t>
          </a:r>
        </a:p>
        <a:p>
          <a:pPr marL="228600" lvl="1" indent="-228600" algn="l" defTabSz="1066800">
            <a:lnSpc>
              <a:spcPct val="90000"/>
            </a:lnSpc>
            <a:spcBef>
              <a:spcPct val="0"/>
            </a:spcBef>
            <a:spcAft>
              <a:spcPct val="15000"/>
            </a:spcAft>
            <a:buChar char="•"/>
          </a:pPr>
          <a:r>
            <a:rPr lang="fr-FR" sz="2400" kern="1200" cap="none">
              <a:latin typeface="Bookman Old Style" panose="02050604050505020204" pitchFamily="18" charset="0"/>
            </a:rPr>
            <a:t>Partage du document avec les agents de santé</a:t>
          </a:r>
          <a:endParaRPr lang="fr-FR" sz="2400" kern="1200" cap="none" dirty="0">
            <a:latin typeface="Bookman Old Style" panose="02050604050505020204" pitchFamily="18" charset="0"/>
          </a:endParaRPr>
        </a:p>
        <a:p>
          <a:pPr marL="228600" lvl="1" indent="-228600" algn="l" defTabSz="1066800">
            <a:lnSpc>
              <a:spcPct val="90000"/>
            </a:lnSpc>
            <a:spcBef>
              <a:spcPct val="0"/>
            </a:spcBef>
            <a:spcAft>
              <a:spcPct val="15000"/>
            </a:spcAft>
            <a:buChar char="•"/>
          </a:pPr>
          <a:r>
            <a:rPr lang="fr-FR" sz="2400" kern="1200" cap="none">
              <a:latin typeface="Bookman Old Style" panose="02050604050505020204" pitchFamily="18" charset="0"/>
            </a:rPr>
            <a:t>Discussions avec les MCZS et GDRZS</a:t>
          </a:r>
          <a:endParaRPr lang="fr-FR" sz="2400" kern="1200" cap="none" dirty="0">
            <a:latin typeface="Bookman Old Style" panose="02050604050505020204" pitchFamily="18" charset="0"/>
          </a:endParaRPr>
        </a:p>
      </dsp:txBody>
      <dsp:txXfrm rot="-5400000">
        <a:off x="5304273" y="4867214"/>
        <a:ext cx="12685555" cy="1554070"/>
      </dsp:txXfrm>
    </dsp:sp>
    <dsp:sp modelId="{D77351AA-33CF-4A62-A79C-1F51CCDA1DF5}">
      <dsp:nvSpPr>
        <dsp:cNvPr id="0" name=""/>
        <dsp:cNvSpPr/>
      </dsp:nvSpPr>
      <dsp:spPr>
        <a:xfrm>
          <a:off x="2912" y="4567864"/>
          <a:ext cx="5301360" cy="2152768"/>
        </a:xfrm>
        <a:prstGeom prst="roundRect">
          <a:avLst/>
        </a:prstGeom>
        <a:solidFill>
          <a:schemeClr val="accent3">
            <a:hueOff val="2710599"/>
            <a:satOff val="100000"/>
            <a:lumOff val="-1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r-FR" sz="2400" b="1" kern="1200" dirty="0">
              <a:latin typeface="Bookman Old Style" panose="02050604050505020204" pitchFamily="18" charset="0"/>
            </a:rPr>
            <a:t>ACTIONS MENEES</a:t>
          </a:r>
          <a:endParaRPr lang="fr-FR" sz="2400" kern="1200" dirty="0"/>
        </a:p>
      </dsp:txBody>
      <dsp:txXfrm>
        <a:off x="108001" y="4672953"/>
        <a:ext cx="5091182" cy="194259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C7A1AC-4224-4C10-8CA0-90ABF9C78209}" type="datetimeFigureOut">
              <a:rPr lang="fr-FR" smtClean="0"/>
              <a:t>11/09/2024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3A0D76-E236-489C-A505-E4AD64DE9934}" type="slidenum">
              <a:rPr lang="fr-FR" smtClean="0"/>
              <a:t>‹N°›</a:t>
            </a:fld>
            <a:endParaRPr lang="fr-FR"/>
          </a:p>
        </p:txBody>
      </p:sp>
    </p:spTree>
    <p:extLst>
      <p:ext uri="{BB962C8B-B14F-4D97-AF65-F5344CB8AC3E}">
        <p14:creationId xmlns:p14="http://schemas.microsoft.com/office/powerpoint/2010/main" val="2863844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50000"/>
              </a:lnSpc>
            </a:pPr>
            <a:r>
              <a:rPr lang="fr-FR" sz="1200" b="1" dirty="0">
                <a:effectLst/>
                <a:latin typeface="Gill Sans MT" panose="020B0502020104020203" pitchFamily="34" charset="0"/>
                <a:ea typeface="Times New Roman" panose="02020603050405020304" pitchFamily="18" charset="0"/>
                <a:cs typeface="Arial" panose="020B0604020202020204" pitchFamily="34" charset="0"/>
              </a:rPr>
              <a:t>Objectif général</a:t>
            </a:r>
            <a:endParaRPr lang="fr-FR" sz="1200" dirty="0">
              <a:effectLst/>
              <a:latin typeface="Gill Sans" panose="020B0502020104020203"/>
              <a:ea typeface="Times New Roman" panose="02020603050405020304" pitchFamily="18" charset="0"/>
              <a:cs typeface="Arial" panose="020B0604020202020204" pitchFamily="34" charset="0"/>
            </a:endParaRPr>
          </a:p>
          <a:p>
            <a:pPr algn="just">
              <a:lnSpc>
                <a:spcPct val="150000"/>
              </a:lnSpc>
            </a:pPr>
            <a:r>
              <a:rPr lang="fr-FR" sz="1200" b="1" dirty="0">
                <a:effectLst/>
                <a:latin typeface="Gill Sans MT" panose="020B0502020104020203" pitchFamily="34" charset="0"/>
                <a:ea typeface="Times New Roman" panose="02020603050405020304" pitchFamily="18" charset="0"/>
                <a:cs typeface="Arial" panose="020B0604020202020204" pitchFamily="34" charset="0"/>
              </a:rPr>
              <a:t> Renforcer </a:t>
            </a:r>
            <a:r>
              <a:rPr lang="fr-FR" sz="1200" dirty="0">
                <a:effectLst/>
                <a:latin typeface="Gill Sans MT" panose="020B0502020104020203" pitchFamily="34" charset="0"/>
                <a:ea typeface="Times New Roman" panose="02020603050405020304" pitchFamily="18" charset="0"/>
                <a:cs typeface="Arial" panose="020B0604020202020204" pitchFamily="34" charset="0"/>
              </a:rPr>
              <a:t>conséquemment sa </a:t>
            </a:r>
            <a:r>
              <a:rPr lang="fr-FR" sz="1200" b="1" dirty="0">
                <a:effectLst/>
                <a:latin typeface="Gill Sans MT" panose="020B0502020104020203" pitchFamily="34" charset="0"/>
                <a:ea typeface="Times New Roman" panose="02020603050405020304" pitchFamily="18" charset="0"/>
                <a:cs typeface="Arial" panose="020B0604020202020204" pitchFamily="34" charset="0"/>
              </a:rPr>
              <a:t>gouvernance</a:t>
            </a:r>
            <a:r>
              <a:rPr lang="fr-FR" sz="1200" dirty="0">
                <a:effectLst/>
                <a:latin typeface="Gill Sans MT" panose="020B0502020104020203" pitchFamily="34" charset="0"/>
                <a:ea typeface="Times New Roman" panose="02020603050405020304" pitchFamily="18" charset="0"/>
                <a:cs typeface="Arial" panose="020B0604020202020204" pitchFamily="34" charset="0"/>
              </a:rPr>
              <a:t> en vue d’une efficacité en phase avec les </a:t>
            </a:r>
            <a:r>
              <a:rPr lang="fr-FR" sz="1200" b="1" dirty="0">
                <a:effectLst/>
                <a:latin typeface="Gill Sans MT" panose="020B0502020104020203" pitchFamily="34" charset="0"/>
                <a:ea typeface="Times New Roman" panose="02020603050405020304" pitchFamily="18" charset="0"/>
                <a:cs typeface="Arial" panose="020B0604020202020204" pitchFamily="34" charset="0"/>
              </a:rPr>
              <a:t>nouvelles orientations de Partenariat Public-Privé, </a:t>
            </a:r>
            <a:r>
              <a:rPr lang="fr-FR" sz="1200" dirty="0">
                <a:effectLst/>
                <a:latin typeface="Gill Sans MT" panose="020B0502020104020203" pitchFamily="34" charset="0"/>
                <a:ea typeface="Times New Roman" panose="02020603050405020304" pitchFamily="18" charset="0"/>
                <a:cs typeface="Arial" panose="020B0604020202020204" pitchFamily="34" charset="0"/>
              </a:rPr>
              <a:t>tout en adoptant des </a:t>
            </a:r>
            <a:r>
              <a:rPr lang="fr-FR" sz="1200" b="1" dirty="0">
                <a:effectLst/>
                <a:latin typeface="Gill Sans MT" panose="020B0502020104020203" pitchFamily="34" charset="0"/>
                <a:ea typeface="Times New Roman" panose="02020603050405020304" pitchFamily="18" charset="0"/>
                <a:cs typeface="Arial" panose="020B0604020202020204" pitchFamily="34" charset="0"/>
              </a:rPr>
              <a:t>pratiques conformes aux standards internationaux</a:t>
            </a:r>
            <a:r>
              <a:rPr lang="fr-FR" sz="1200" dirty="0">
                <a:effectLst/>
                <a:latin typeface="Gill Sans MT" panose="020B0502020104020203" pitchFamily="34" charset="0"/>
                <a:ea typeface="Times New Roman" panose="02020603050405020304" pitchFamily="18" charset="0"/>
                <a:cs typeface="Arial" panose="020B0604020202020204" pitchFamily="34" charset="0"/>
              </a:rPr>
              <a:t>.</a:t>
            </a:r>
            <a:endParaRPr lang="fr-FR" sz="1200" dirty="0">
              <a:effectLst/>
              <a:latin typeface="Gill Sans" panose="020B0502020104020203"/>
              <a:ea typeface="Times New Roman" panose="02020603050405020304" pitchFamily="18" charset="0"/>
              <a:cs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213A0D76-E236-489C-A505-E4AD64DE9934}" type="slidenum">
              <a:rPr lang="fr-FR" smtClean="0"/>
              <a:t>2</a:t>
            </a:fld>
            <a:endParaRPr lang="fr-FR"/>
          </a:p>
        </p:txBody>
      </p:sp>
    </p:spTree>
    <p:extLst>
      <p:ext uri="{BB962C8B-B14F-4D97-AF65-F5344CB8AC3E}">
        <p14:creationId xmlns:p14="http://schemas.microsoft.com/office/powerpoint/2010/main" val="2833400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5"/>
          </p:nvPr>
        </p:nvSpPr>
        <p:spPr/>
        <p:txBody>
          <a:bodyPr rtlCol="0"/>
          <a:lstStyle/>
          <a:p>
            <a:pPr rtl="0"/>
            <a:fld id="{9CA004F4-F240-48F9-8AE1-486585C7F00D}" type="slidenum">
              <a:rPr lang="fr-FR" smtClean="0"/>
              <a:t>4</a:t>
            </a:fld>
            <a:endParaRPr lang="fr-FR" dirty="0"/>
          </a:p>
        </p:txBody>
      </p:sp>
    </p:spTree>
    <p:extLst>
      <p:ext uri="{BB962C8B-B14F-4D97-AF65-F5344CB8AC3E}">
        <p14:creationId xmlns:p14="http://schemas.microsoft.com/office/powerpoint/2010/main" val="2418710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noProof="0" dirty="0"/>
              <a:t>Nous mettrons en avant dans cette session les principales réalisations de la PSSP avec l’appui de ses partenaires à divers niveaux</a:t>
            </a:r>
          </a:p>
        </p:txBody>
      </p:sp>
    </p:spTree>
    <p:extLst>
      <p:ext uri="{BB962C8B-B14F-4D97-AF65-F5344CB8AC3E}">
        <p14:creationId xmlns:p14="http://schemas.microsoft.com/office/powerpoint/2010/main" val="153499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 s’agit principalement des réunions statutaires, notamment la contribution de la PSSP  dans l’élaboration des documents stratégiques (PNDS, </a:t>
            </a:r>
          </a:p>
        </p:txBody>
      </p:sp>
      <p:sp>
        <p:nvSpPr>
          <p:cNvPr id="4" name="Espace réservé du numéro de diapositive 3"/>
          <p:cNvSpPr>
            <a:spLocks noGrp="1"/>
          </p:cNvSpPr>
          <p:nvPr>
            <p:ph type="sldNum" sz="quarter" idx="5"/>
          </p:nvPr>
        </p:nvSpPr>
        <p:spPr/>
        <p:txBody>
          <a:bodyPr/>
          <a:lstStyle/>
          <a:p>
            <a:fld id="{213A0D76-E236-489C-A505-E4AD64DE9934}" type="slidenum">
              <a:rPr lang="fr-FR" smtClean="0"/>
              <a:t>6</a:t>
            </a:fld>
            <a:endParaRPr lang="fr-FR"/>
          </a:p>
        </p:txBody>
      </p:sp>
    </p:spTree>
    <p:extLst>
      <p:ext uri="{BB962C8B-B14F-4D97-AF65-F5344CB8AC3E}">
        <p14:creationId xmlns:p14="http://schemas.microsoft.com/office/powerpoint/2010/main" val="1784313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Outres les activités réalisées avec le PNLP ( Réunion Faire reculer le paludisme, GTT chaîne d’appro, quantification des ILP et les Journées Mondiale du Paludisme); selon la convention de partenariat, la PSSP a réalisé………………………..</a:t>
            </a:r>
          </a:p>
        </p:txBody>
      </p:sp>
      <p:sp>
        <p:nvSpPr>
          <p:cNvPr id="4" name="Espace réservé du numéro de diapositive 3"/>
          <p:cNvSpPr>
            <a:spLocks noGrp="1"/>
          </p:cNvSpPr>
          <p:nvPr>
            <p:ph type="sldNum" sz="quarter" idx="5"/>
          </p:nvPr>
        </p:nvSpPr>
        <p:spPr/>
        <p:txBody>
          <a:bodyPr/>
          <a:lstStyle/>
          <a:p>
            <a:fld id="{213A0D76-E236-489C-A505-E4AD64DE9934}" type="slidenum">
              <a:rPr lang="fr-FR" smtClean="0"/>
              <a:t>7</a:t>
            </a:fld>
            <a:endParaRPr lang="fr-FR"/>
          </a:p>
        </p:txBody>
      </p:sp>
    </p:spTree>
    <p:extLst>
      <p:ext uri="{BB962C8B-B14F-4D97-AF65-F5344CB8AC3E}">
        <p14:creationId xmlns:p14="http://schemas.microsoft.com/office/powerpoint/2010/main" val="1868709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noProof="0" dirty="0"/>
          </a:p>
        </p:txBody>
      </p:sp>
    </p:spTree>
    <p:extLst>
      <p:ext uri="{BB962C8B-B14F-4D97-AF65-F5344CB8AC3E}">
        <p14:creationId xmlns:p14="http://schemas.microsoft.com/office/powerpoint/2010/main" val="1462410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400" dirty="0">
                <a:solidFill>
                  <a:srgbClr val="000000"/>
                </a:solidFill>
                <a:effectLst/>
                <a:latin typeface="Times New Roman" panose="02020603050405020304" pitchFamily="18" charset="0"/>
                <a:ea typeface="Times New Roman" panose="02020603050405020304" pitchFamily="18" charset="0"/>
              </a:rPr>
              <a:t>Parmi ces établissements 55% les pré-positionnent pour la cession ; Les établissements sanitaires privés s’approvisionnent, indifféremment, au niveau des dépôts répartiteurs de zone (70%) dans les Officines privés (42,5%) et à la Société Béninoise pour l'Approvisionnement en Produits de Santé (SoBAPS) (33,7%)</a:t>
            </a:r>
          </a:p>
          <a:p>
            <a:endParaRPr lang="fr-FR" dirty="0"/>
          </a:p>
        </p:txBody>
      </p:sp>
      <p:sp>
        <p:nvSpPr>
          <p:cNvPr id="4" name="Espace réservé du numéro de diapositive 3"/>
          <p:cNvSpPr>
            <a:spLocks noGrp="1"/>
          </p:cNvSpPr>
          <p:nvPr>
            <p:ph type="sldNum" sz="quarter" idx="5"/>
          </p:nvPr>
        </p:nvSpPr>
        <p:spPr/>
        <p:txBody>
          <a:bodyPr/>
          <a:lstStyle/>
          <a:p>
            <a:fld id="{213A0D76-E236-489C-A505-E4AD64DE9934}" type="slidenum">
              <a:rPr lang="fr-FR" smtClean="0"/>
              <a:t>9</a:t>
            </a:fld>
            <a:endParaRPr lang="fr-FR"/>
          </a:p>
        </p:txBody>
      </p:sp>
    </p:spTree>
    <p:extLst>
      <p:ext uri="{BB962C8B-B14F-4D97-AF65-F5344CB8AC3E}">
        <p14:creationId xmlns:p14="http://schemas.microsoft.com/office/powerpoint/2010/main" val="3792115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400" dirty="0">
                <a:solidFill>
                  <a:srgbClr val="000000"/>
                </a:solidFill>
                <a:effectLst/>
                <a:latin typeface="Times New Roman" panose="02020603050405020304" pitchFamily="18" charset="0"/>
                <a:ea typeface="Times New Roman" panose="02020603050405020304" pitchFamily="18" charset="0"/>
              </a:rPr>
              <a:t>Parmi ces établissements 55% les pré-positionnent pour la cession ; Les établissements sanitaires privés s’approvisionnent, indifféremment, au niveau des dépôts répartiteurs de zone (70%) dans les Officines privés (42,5%) et à la Société Béninoise pour l'Approvisionnement en Produits de Santé (SoBAPS) (33,7%)</a:t>
            </a:r>
          </a:p>
          <a:p>
            <a:endParaRPr lang="fr-FR" dirty="0"/>
          </a:p>
        </p:txBody>
      </p:sp>
      <p:sp>
        <p:nvSpPr>
          <p:cNvPr id="4" name="Espace réservé du numéro de diapositive 3"/>
          <p:cNvSpPr>
            <a:spLocks noGrp="1"/>
          </p:cNvSpPr>
          <p:nvPr>
            <p:ph type="sldNum" sz="quarter" idx="5"/>
          </p:nvPr>
        </p:nvSpPr>
        <p:spPr/>
        <p:txBody>
          <a:bodyPr/>
          <a:lstStyle/>
          <a:p>
            <a:fld id="{213A0D76-E236-489C-A505-E4AD64DE9934}" type="slidenum">
              <a:rPr lang="fr-FR" smtClean="0"/>
              <a:t>10</a:t>
            </a:fld>
            <a:endParaRPr lang="fr-FR"/>
          </a:p>
        </p:txBody>
      </p:sp>
    </p:spTree>
    <p:extLst>
      <p:ext uri="{BB962C8B-B14F-4D97-AF65-F5344CB8AC3E}">
        <p14:creationId xmlns:p14="http://schemas.microsoft.com/office/powerpoint/2010/main" val="139344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400" dirty="0">
                <a:solidFill>
                  <a:srgbClr val="000000"/>
                </a:solidFill>
                <a:effectLst/>
                <a:latin typeface="Times New Roman" panose="02020603050405020304" pitchFamily="18" charset="0"/>
                <a:ea typeface="Times New Roman" panose="02020603050405020304" pitchFamily="18" charset="0"/>
              </a:rPr>
              <a:t>Parmi ces établissements 55% les pré-positionnent pour la cession ; Les établissements sanitaires privés s’approvisionnent, indifféremment, au niveau des dépôts répartiteurs de zone (70%) dans les Officines privés (42,5%) et à la Société Béninoise pour l'Approvisionnement en Produits de Santé (SoBAPS) (33,7%)</a:t>
            </a:r>
          </a:p>
          <a:p>
            <a:endParaRPr lang="fr-FR" dirty="0"/>
          </a:p>
        </p:txBody>
      </p:sp>
      <p:sp>
        <p:nvSpPr>
          <p:cNvPr id="4" name="Espace réservé du numéro de diapositive 3"/>
          <p:cNvSpPr>
            <a:spLocks noGrp="1"/>
          </p:cNvSpPr>
          <p:nvPr>
            <p:ph type="sldNum" sz="quarter" idx="5"/>
          </p:nvPr>
        </p:nvSpPr>
        <p:spPr/>
        <p:txBody>
          <a:bodyPr/>
          <a:lstStyle/>
          <a:p>
            <a:fld id="{213A0D76-E236-489C-A505-E4AD64DE9934}" type="slidenum">
              <a:rPr lang="fr-FR" smtClean="0"/>
              <a:t>11</a:t>
            </a:fld>
            <a:endParaRPr lang="fr-FR"/>
          </a:p>
        </p:txBody>
      </p:sp>
    </p:spTree>
    <p:extLst>
      <p:ext uri="{BB962C8B-B14F-4D97-AF65-F5344CB8AC3E}">
        <p14:creationId xmlns:p14="http://schemas.microsoft.com/office/powerpoint/2010/main" val="195405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400" dirty="0">
                <a:solidFill>
                  <a:srgbClr val="000000"/>
                </a:solidFill>
                <a:effectLst/>
                <a:latin typeface="Times New Roman" panose="02020603050405020304" pitchFamily="18" charset="0"/>
                <a:ea typeface="Times New Roman" panose="02020603050405020304" pitchFamily="18" charset="0"/>
              </a:rPr>
              <a:t>Parmi ces établissements 55% les pré-positionnent pour la cession ; Les établissements sanitaires privés s’approvisionnent, indifféremment, au niveau des dépôts répartiteurs de zone (70%) dans les Officines privés (42,5%) et à la Société Béninoise pour l'Approvisionnement en Produits de Santé (SoBAPS) (33,7%)</a:t>
            </a:r>
          </a:p>
          <a:p>
            <a:endParaRPr lang="fr-FR" dirty="0"/>
          </a:p>
        </p:txBody>
      </p:sp>
      <p:sp>
        <p:nvSpPr>
          <p:cNvPr id="4" name="Espace réservé du numéro de diapositive 3"/>
          <p:cNvSpPr>
            <a:spLocks noGrp="1"/>
          </p:cNvSpPr>
          <p:nvPr>
            <p:ph type="sldNum" sz="quarter" idx="5"/>
          </p:nvPr>
        </p:nvSpPr>
        <p:spPr/>
        <p:txBody>
          <a:bodyPr/>
          <a:lstStyle/>
          <a:p>
            <a:fld id="{213A0D76-E236-489C-A505-E4AD64DE9934}" type="slidenum">
              <a:rPr lang="fr-FR" smtClean="0"/>
              <a:t>12</a:t>
            </a:fld>
            <a:endParaRPr lang="fr-FR"/>
          </a:p>
        </p:txBody>
      </p:sp>
    </p:spTree>
    <p:extLst>
      <p:ext uri="{BB962C8B-B14F-4D97-AF65-F5344CB8AC3E}">
        <p14:creationId xmlns:p14="http://schemas.microsoft.com/office/powerpoint/2010/main" val="287817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rPr>
              <a:t>Dans le cadre de la lutte contre le paludisme, le renforcement de la gouvernance de la chaîne d’approvisionnement des produits de santé au travers la Collaboration  avec les différents partenaires et programmes de santé, A cet effet, les logisticiens ont participé à </a:t>
            </a:r>
            <a:endParaRPr lang="fr-FR" sz="1400" dirty="0">
              <a:solidFill>
                <a:srgbClr val="000000"/>
              </a:solidFill>
              <a:latin typeface="Bookman Old Style" panose="02050604050505020204" pitchFamily="18" charset="0"/>
              <a:cs typeface="Calibri" panose="020F0502020204030204" pitchFamily="34" charset="0"/>
            </a:endParaRPr>
          </a:p>
          <a:p>
            <a:endParaRPr lang="fr-FR" dirty="0"/>
          </a:p>
        </p:txBody>
      </p:sp>
      <p:sp>
        <p:nvSpPr>
          <p:cNvPr id="4" name="Espace réservé de la date 3"/>
          <p:cNvSpPr>
            <a:spLocks noGrp="1"/>
          </p:cNvSpPr>
          <p:nvPr>
            <p:ph type="dt" idx="1"/>
          </p:nvPr>
        </p:nvSpPr>
        <p:spPr/>
        <p:txBody>
          <a:bodyPr/>
          <a:lstStyle/>
          <a:p>
            <a:pPr rtl="0"/>
            <a:fld id="{139F4AB6-716B-4E95-AAD2-DB349D9AC9BA}" type="datetime1">
              <a:rPr lang="fr-FR" smtClean="0"/>
              <a:t>11/09/2024</a:t>
            </a:fld>
            <a:endParaRPr lang="en-US" dirty="0"/>
          </a:p>
        </p:txBody>
      </p:sp>
    </p:spTree>
    <p:extLst>
      <p:ext uri="{BB962C8B-B14F-4D97-AF65-F5344CB8AC3E}">
        <p14:creationId xmlns:p14="http://schemas.microsoft.com/office/powerpoint/2010/main" val="2253304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13A0D76-E236-489C-A505-E4AD64DE9934}" type="slidenum">
              <a:rPr lang="fr-FR" smtClean="0"/>
              <a:t>17</a:t>
            </a:fld>
            <a:endParaRPr lang="fr-FR"/>
          </a:p>
        </p:txBody>
      </p:sp>
    </p:spTree>
    <p:extLst>
      <p:ext uri="{BB962C8B-B14F-4D97-AF65-F5344CB8AC3E}">
        <p14:creationId xmlns:p14="http://schemas.microsoft.com/office/powerpoint/2010/main" val="10207910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 s’agit principalement des réunions statutaires, notamment la contribution de la PSSP  dans l’élaboration des documents stratégiques (PNDS, </a:t>
            </a:r>
          </a:p>
        </p:txBody>
      </p:sp>
      <p:sp>
        <p:nvSpPr>
          <p:cNvPr id="4" name="Espace réservé du numéro de diapositive 3"/>
          <p:cNvSpPr>
            <a:spLocks noGrp="1"/>
          </p:cNvSpPr>
          <p:nvPr>
            <p:ph type="sldNum" sz="quarter" idx="5"/>
          </p:nvPr>
        </p:nvSpPr>
        <p:spPr/>
        <p:txBody>
          <a:bodyPr/>
          <a:lstStyle/>
          <a:p>
            <a:fld id="{213A0D76-E236-489C-A505-E4AD64DE9934}" type="slidenum">
              <a:rPr lang="fr-FR" smtClean="0"/>
              <a:t>19</a:t>
            </a:fld>
            <a:endParaRPr lang="fr-FR"/>
          </a:p>
        </p:txBody>
      </p:sp>
    </p:spTree>
    <p:extLst>
      <p:ext uri="{BB962C8B-B14F-4D97-AF65-F5344CB8AC3E}">
        <p14:creationId xmlns:p14="http://schemas.microsoft.com/office/powerpoint/2010/main" val="3968859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 avec trois sections">
    <p:spTree>
      <p:nvGrpSpPr>
        <p:cNvPr id="1" name=""/>
        <p:cNvGrpSpPr/>
        <p:nvPr/>
      </p:nvGrpSpPr>
      <p:grpSpPr>
        <a:xfrm>
          <a:off x="0" y="0"/>
          <a:ext cx="0" cy="0"/>
          <a:chOff x="0" y="0"/>
          <a:chExt cx="0" cy="0"/>
        </a:xfrm>
      </p:grpSpPr>
      <p:sp>
        <p:nvSpPr>
          <p:cNvPr id="8" name="objet 3">
            <a:extLst>
              <a:ext uri="{FF2B5EF4-FFF2-40B4-BE49-F238E27FC236}">
                <a16:creationId xmlns:a16="http://schemas.microsoft.com/office/drawing/2014/main" id="{29F16048-FF4E-41B1-B3D4-0FB210A70DF2}"/>
              </a:ext>
            </a:extLst>
          </p:cNvPr>
          <p:cNvSpPr/>
          <p:nvPr userDrawn="1"/>
        </p:nvSpPr>
        <p:spPr>
          <a:xfrm>
            <a:off x="7941945" y="0"/>
            <a:ext cx="10346055" cy="10287000"/>
          </a:xfrm>
          <a:custGeom>
            <a:avLst/>
            <a:gdLst/>
            <a:ahLst/>
            <a:cxnLst/>
            <a:rect l="l" t="t" r="r" b="b"/>
            <a:pathLst>
              <a:path w="6897370" h="6858000">
                <a:moveTo>
                  <a:pt x="0" y="6858000"/>
                </a:moveTo>
                <a:lnTo>
                  <a:pt x="6896900" y="6858000"/>
                </a:lnTo>
                <a:lnTo>
                  <a:pt x="6896900" y="0"/>
                </a:lnTo>
                <a:lnTo>
                  <a:pt x="0" y="0"/>
                </a:lnTo>
                <a:lnTo>
                  <a:pt x="0" y="6858000"/>
                </a:lnTo>
                <a:close/>
              </a:path>
            </a:pathLst>
          </a:custGeom>
          <a:solidFill>
            <a:schemeClr val="accent2"/>
          </a:solidFill>
        </p:spPr>
        <p:txBody>
          <a:bodyPr wrap="square" lIns="0" tIns="0" rIns="0" bIns="0" rtlCol="0"/>
          <a:lstStyle/>
          <a:p>
            <a:pPr rtl="0"/>
            <a:endParaRPr lang="fr-FR" sz="2700" noProof="0" dirty="0"/>
          </a:p>
        </p:txBody>
      </p:sp>
      <p:sp>
        <p:nvSpPr>
          <p:cNvPr id="11" name="Ovale 10">
            <a:extLst>
              <a:ext uri="{FF2B5EF4-FFF2-40B4-BE49-F238E27FC236}">
                <a16:creationId xmlns:a16="http://schemas.microsoft.com/office/drawing/2014/main" id="{98AB8B54-69CD-4C57-8DBB-02A0E09851DD}"/>
              </a:ext>
            </a:extLst>
          </p:cNvPr>
          <p:cNvSpPr/>
          <p:nvPr userDrawn="1"/>
        </p:nvSpPr>
        <p:spPr>
          <a:xfrm>
            <a:off x="17343356" y="9341148"/>
            <a:ext cx="399600" cy="399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700" noProof="0" dirty="0"/>
          </a:p>
        </p:txBody>
      </p:sp>
      <p:sp>
        <p:nvSpPr>
          <p:cNvPr id="2" name="Titre 1">
            <a:extLst>
              <a:ext uri="{FF2B5EF4-FFF2-40B4-BE49-F238E27FC236}">
                <a16:creationId xmlns:a16="http://schemas.microsoft.com/office/drawing/2014/main" id="{4690E0AA-5363-4861-AB6B-0E4D34D74B92}"/>
              </a:ext>
            </a:extLst>
          </p:cNvPr>
          <p:cNvSpPr>
            <a:spLocks noGrp="1"/>
          </p:cNvSpPr>
          <p:nvPr>
            <p:ph type="title"/>
          </p:nvPr>
        </p:nvSpPr>
        <p:spPr>
          <a:xfrm>
            <a:off x="1259683" y="626044"/>
            <a:ext cx="5898356" cy="1953167"/>
          </a:xfrm>
        </p:spPr>
        <p:txBody>
          <a:bodyPr rtlCol="0" anchor="b"/>
          <a:lstStyle>
            <a:lvl1pPr>
              <a:defRPr sz="4800"/>
            </a:lvl1pPr>
          </a:lstStyle>
          <a:p>
            <a:pPr rtl="0"/>
            <a:r>
              <a:rPr lang="fr-FR" noProof="0"/>
              <a:t>Modifiez le style du titre</a:t>
            </a:r>
          </a:p>
        </p:txBody>
      </p:sp>
      <p:sp>
        <p:nvSpPr>
          <p:cNvPr id="4" name="Espace réservé du texte 3">
            <a:extLst>
              <a:ext uri="{FF2B5EF4-FFF2-40B4-BE49-F238E27FC236}">
                <a16:creationId xmlns:a16="http://schemas.microsoft.com/office/drawing/2014/main" id="{EA79774D-36EB-4201-B1AC-922DD2E06640}"/>
              </a:ext>
            </a:extLst>
          </p:cNvPr>
          <p:cNvSpPr>
            <a:spLocks noGrp="1"/>
          </p:cNvSpPr>
          <p:nvPr>
            <p:ph type="body" sz="half" idx="2" hasCustomPrompt="1"/>
          </p:nvPr>
        </p:nvSpPr>
        <p:spPr>
          <a:xfrm>
            <a:off x="10941377" y="1789046"/>
            <a:ext cx="6086942" cy="2146851"/>
          </a:xfrm>
        </p:spPr>
        <p:txBody>
          <a:bodyPr rtlCol="0"/>
          <a:lstStyle>
            <a:lvl1pPr marL="0" indent="0">
              <a:buNone/>
              <a:defRPr sz="2400">
                <a:solidFill>
                  <a:schemeClr val="bg2">
                    <a:lumMod val="40000"/>
                    <a:lumOff val="60000"/>
                  </a:schemeClr>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rtl="0"/>
            <a:r>
              <a:rPr lang="fr-FR" noProof="0"/>
              <a:t>Modifiez les styles du texte</a:t>
            </a:r>
          </a:p>
        </p:txBody>
      </p:sp>
      <p:sp>
        <p:nvSpPr>
          <p:cNvPr id="5" name="Espace réservé de la date 4">
            <a:extLst>
              <a:ext uri="{FF2B5EF4-FFF2-40B4-BE49-F238E27FC236}">
                <a16:creationId xmlns:a16="http://schemas.microsoft.com/office/drawing/2014/main" id="{CAD1E234-1CB2-41A0-B40D-7E7F160CBA11}"/>
              </a:ext>
            </a:extLst>
          </p:cNvPr>
          <p:cNvSpPr>
            <a:spLocks noGrp="1"/>
          </p:cNvSpPr>
          <p:nvPr>
            <p:ph type="dt" sz="half" idx="10"/>
          </p:nvPr>
        </p:nvSpPr>
        <p:spPr/>
        <p:txBody>
          <a:bodyPr rtlCol="0"/>
          <a:lstStyle/>
          <a:p>
            <a:pPr rtl="0"/>
            <a:fld id="{040082FA-F058-48A6-B159-D470462C0EE7}" type="datetime1">
              <a:rPr lang="fr-FR" noProof="0" smtClean="0"/>
              <a:t>11/09/2024</a:t>
            </a:fld>
            <a:endParaRPr lang="fr-FR" noProof="0" dirty="0"/>
          </a:p>
        </p:txBody>
      </p:sp>
      <p:sp>
        <p:nvSpPr>
          <p:cNvPr id="6" name="Espace réservé du pied de page 5">
            <a:extLst>
              <a:ext uri="{FF2B5EF4-FFF2-40B4-BE49-F238E27FC236}">
                <a16:creationId xmlns:a16="http://schemas.microsoft.com/office/drawing/2014/main" id="{99FD472E-6334-4051-B4D9-6361A819F792}"/>
              </a:ext>
            </a:extLst>
          </p:cNvPr>
          <p:cNvSpPr>
            <a:spLocks noGrp="1"/>
          </p:cNvSpPr>
          <p:nvPr>
            <p:ph type="ftr" sz="quarter" idx="11"/>
          </p:nvPr>
        </p:nvSpPr>
        <p:spPr/>
        <p:txBody>
          <a:bodyPr rtlCol="0"/>
          <a:lstStyle/>
          <a:p>
            <a:pPr rtl="0"/>
            <a:endParaRPr lang="fr-FR" noProof="0" dirty="0"/>
          </a:p>
        </p:txBody>
      </p:sp>
      <p:sp>
        <p:nvSpPr>
          <p:cNvPr id="7" name="Espace réservé du numéro de diapositive 6">
            <a:extLst>
              <a:ext uri="{FF2B5EF4-FFF2-40B4-BE49-F238E27FC236}">
                <a16:creationId xmlns:a16="http://schemas.microsoft.com/office/drawing/2014/main" id="{192384B9-6290-4070-B7D1-A105B27F0CB0}"/>
              </a:ext>
            </a:extLst>
          </p:cNvPr>
          <p:cNvSpPr>
            <a:spLocks noGrp="1"/>
          </p:cNvSpPr>
          <p:nvPr>
            <p:ph type="sldNum" sz="quarter" idx="12"/>
          </p:nvPr>
        </p:nvSpPr>
        <p:spPr/>
        <p:txBody>
          <a:bodyPr rtlCol="0"/>
          <a:lstStyle/>
          <a:p>
            <a:pPr rtl="0"/>
            <a:fld id="{82EE24B5-652C-4DB5-B7C3-B5BBEC1280B1}" type="slidenum">
              <a:rPr lang="fr-FR" noProof="0" smtClean="0"/>
              <a:t>‹N°›</a:t>
            </a:fld>
            <a:endParaRPr lang="fr-FR" noProof="0" dirty="0"/>
          </a:p>
        </p:txBody>
      </p:sp>
      <p:sp>
        <p:nvSpPr>
          <p:cNvPr id="9" name="objet 2">
            <a:extLst>
              <a:ext uri="{FF2B5EF4-FFF2-40B4-BE49-F238E27FC236}">
                <a16:creationId xmlns:a16="http://schemas.microsoft.com/office/drawing/2014/main" id="{9337951D-6DB6-4713-9200-E8513CDEB6B3}"/>
              </a:ext>
            </a:extLst>
          </p:cNvPr>
          <p:cNvSpPr/>
          <p:nvPr userDrawn="1"/>
        </p:nvSpPr>
        <p:spPr>
          <a:xfrm>
            <a:off x="0" y="3645617"/>
            <a:ext cx="5438775" cy="5157788"/>
          </a:xfrm>
          <a:custGeom>
            <a:avLst/>
            <a:gdLst/>
            <a:ahLst/>
            <a:cxnLst/>
            <a:rect l="l" t="t" r="r" b="b"/>
            <a:pathLst>
              <a:path w="3625850" h="3438525">
                <a:moveTo>
                  <a:pt x="0" y="3438486"/>
                </a:moveTo>
                <a:lnTo>
                  <a:pt x="3625596" y="3438486"/>
                </a:lnTo>
                <a:lnTo>
                  <a:pt x="3625596" y="0"/>
                </a:lnTo>
                <a:lnTo>
                  <a:pt x="0" y="0"/>
                </a:lnTo>
                <a:lnTo>
                  <a:pt x="0" y="3438486"/>
                </a:lnTo>
                <a:close/>
              </a:path>
            </a:pathLst>
          </a:custGeom>
          <a:solidFill>
            <a:schemeClr val="accent1"/>
          </a:solidFill>
        </p:spPr>
        <p:txBody>
          <a:bodyPr wrap="square" lIns="0" tIns="0" rIns="0" bIns="0" rtlCol="0"/>
          <a:lstStyle/>
          <a:p>
            <a:pPr rtl="0"/>
            <a:endParaRPr lang="fr-FR" sz="2700" noProof="0" dirty="0"/>
          </a:p>
        </p:txBody>
      </p:sp>
      <p:sp>
        <p:nvSpPr>
          <p:cNvPr id="3" name="Espace réservé d’image 2">
            <a:extLst>
              <a:ext uri="{FF2B5EF4-FFF2-40B4-BE49-F238E27FC236}">
                <a16:creationId xmlns:a16="http://schemas.microsoft.com/office/drawing/2014/main" id="{8D44B7CE-2038-4CCA-AA8A-D03DE5FD956E}"/>
              </a:ext>
            </a:extLst>
          </p:cNvPr>
          <p:cNvSpPr>
            <a:spLocks noGrp="1"/>
          </p:cNvSpPr>
          <p:nvPr>
            <p:ph type="pic" idx="1" hasCustomPrompt="1"/>
          </p:nvPr>
        </p:nvSpPr>
        <p:spPr>
          <a:xfrm>
            <a:off x="0" y="4171835"/>
            <a:ext cx="9061200" cy="4105352"/>
          </a:xfrm>
        </p:spPr>
        <p:txBody>
          <a:bodyPr rtlCol="0">
            <a:normAutofit/>
          </a:bodyPr>
          <a:lstStyle>
            <a:lvl1pPr marL="0" indent="0" algn="ctr">
              <a:buNone/>
              <a:defRPr sz="27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pPr rtl="0"/>
            <a:r>
              <a:rPr lang="fr-FR" noProof="0" dirty="0"/>
              <a:t>Cliquez sur l’icône pour ajouter une image</a:t>
            </a:r>
          </a:p>
        </p:txBody>
      </p:sp>
      <p:sp>
        <p:nvSpPr>
          <p:cNvPr id="12" name="Espace réservé d’image 28">
            <a:extLst>
              <a:ext uri="{FF2B5EF4-FFF2-40B4-BE49-F238E27FC236}">
                <a16:creationId xmlns:a16="http://schemas.microsoft.com/office/drawing/2014/main" id="{2EB2F967-97B6-4CA8-B3E7-5FF7CA2BDD8C}"/>
              </a:ext>
            </a:extLst>
          </p:cNvPr>
          <p:cNvSpPr>
            <a:spLocks noGrp="1"/>
          </p:cNvSpPr>
          <p:nvPr>
            <p:ph type="pic" sz="quarter" idx="19" hasCustomPrompt="1"/>
          </p:nvPr>
        </p:nvSpPr>
        <p:spPr>
          <a:xfrm>
            <a:off x="9879160" y="1782019"/>
            <a:ext cx="564356" cy="564356"/>
          </a:xfrm>
        </p:spPr>
        <p:txBody>
          <a:bodyPr rtlCol="0">
            <a:normAutofit/>
          </a:bodyPr>
          <a:lstStyle>
            <a:lvl1pPr marL="0" indent="0" algn="ctr">
              <a:buNone/>
              <a:defRPr sz="600"/>
            </a:lvl1pPr>
          </a:lstStyle>
          <a:p>
            <a:pPr rtl="0"/>
            <a:r>
              <a:rPr lang="fr-FR" noProof="0" dirty="0"/>
              <a:t>Cliquez sur l’icône pour ajouter une image</a:t>
            </a:r>
          </a:p>
        </p:txBody>
      </p:sp>
      <p:sp>
        <p:nvSpPr>
          <p:cNvPr id="13" name="Espace réservé d’image 28">
            <a:extLst>
              <a:ext uri="{FF2B5EF4-FFF2-40B4-BE49-F238E27FC236}">
                <a16:creationId xmlns:a16="http://schemas.microsoft.com/office/drawing/2014/main" id="{5E78E133-FE09-456A-8463-9EFAC6ADE26B}"/>
              </a:ext>
            </a:extLst>
          </p:cNvPr>
          <p:cNvSpPr>
            <a:spLocks noGrp="1"/>
          </p:cNvSpPr>
          <p:nvPr>
            <p:ph type="pic" sz="quarter" idx="22" hasCustomPrompt="1"/>
          </p:nvPr>
        </p:nvSpPr>
        <p:spPr>
          <a:xfrm>
            <a:off x="9879160" y="4317023"/>
            <a:ext cx="564356" cy="564356"/>
          </a:xfrm>
        </p:spPr>
        <p:txBody>
          <a:bodyPr rtlCol="0">
            <a:normAutofit/>
          </a:bodyPr>
          <a:lstStyle>
            <a:lvl1pPr marL="0" indent="0" algn="ctr">
              <a:buNone/>
              <a:defRPr sz="600"/>
            </a:lvl1pPr>
          </a:lstStyle>
          <a:p>
            <a:pPr rtl="0"/>
            <a:r>
              <a:rPr lang="fr-FR" noProof="0" dirty="0"/>
              <a:t>Cliquez sur l’icône pour ajouter une image</a:t>
            </a:r>
          </a:p>
        </p:txBody>
      </p:sp>
      <p:sp>
        <p:nvSpPr>
          <p:cNvPr id="14" name="Espace réservé du texte 3">
            <a:extLst>
              <a:ext uri="{FF2B5EF4-FFF2-40B4-BE49-F238E27FC236}">
                <a16:creationId xmlns:a16="http://schemas.microsoft.com/office/drawing/2014/main" id="{7F0C3496-EA4B-43E5-9704-968F80A8552C}"/>
              </a:ext>
            </a:extLst>
          </p:cNvPr>
          <p:cNvSpPr>
            <a:spLocks noGrp="1"/>
          </p:cNvSpPr>
          <p:nvPr>
            <p:ph type="body" sz="half" idx="23" hasCustomPrompt="1"/>
          </p:nvPr>
        </p:nvSpPr>
        <p:spPr>
          <a:xfrm>
            <a:off x="10941376" y="4320536"/>
            <a:ext cx="6086942" cy="2146851"/>
          </a:xfrm>
        </p:spPr>
        <p:txBody>
          <a:bodyPr rtlCol="0"/>
          <a:lstStyle>
            <a:lvl1pPr marL="0" indent="0">
              <a:buNone/>
              <a:defRPr sz="2400">
                <a:solidFill>
                  <a:schemeClr val="bg2">
                    <a:lumMod val="40000"/>
                    <a:lumOff val="60000"/>
                  </a:schemeClr>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rtl="0"/>
            <a:r>
              <a:rPr lang="fr-FR" noProof="0"/>
              <a:t>Modifiez les styles du texte</a:t>
            </a:r>
          </a:p>
        </p:txBody>
      </p:sp>
      <p:sp>
        <p:nvSpPr>
          <p:cNvPr id="15" name="Espace réservé d’image 28">
            <a:extLst>
              <a:ext uri="{FF2B5EF4-FFF2-40B4-BE49-F238E27FC236}">
                <a16:creationId xmlns:a16="http://schemas.microsoft.com/office/drawing/2014/main" id="{13414E14-9FEB-40F8-AE6E-319637A8F1CB}"/>
              </a:ext>
            </a:extLst>
          </p:cNvPr>
          <p:cNvSpPr>
            <a:spLocks noGrp="1"/>
          </p:cNvSpPr>
          <p:nvPr>
            <p:ph type="pic" sz="quarter" idx="24" hasCustomPrompt="1"/>
          </p:nvPr>
        </p:nvSpPr>
        <p:spPr>
          <a:xfrm>
            <a:off x="9879160" y="6852028"/>
            <a:ext cx="564356" cy="564356"/>
          </a:xfrm>
        </p:spPr>
        <p:txBody>
          <a:bodyPr rtlCol="0">
            <a:normAutofit/>
          </a:bodyPr>
          <a:lstStyle>
            <a:lvl1pPr marL="0" indent="0" algn="ctr">
              <a:buNone/>
              <a:defRPr sz="600"/>
            </a:lvl1pPr>
          </a:lstStyle>
          <a:p>
            <a:pPr rtl="0"/>
            <a:r>
              <a:rPr lang="fr-FR" noProof="0" dirty="0"/>
              <a:t>Cliquez sur l’icône pour ajouter une image</a:t>
            </a:r>
          </a:p>
        </p:txBody>
      </p:sp>
      <p:sp>
        <p:nvSpPr>
          <p:cNvPr id="16" name="Espace réservé du texte 3">
            <a:extLst>
              <a:ext uri="{FF2B5EF4-FFF2-40B4-BE49-F238E27FC236}">
                <a16:creationId xmlns:a16="http://schemas.microsoft.com/office/drawing/2014/main" id="{8EC97C88-8B4C-4665-845B-95CE8F237779}"/>
              </a:ext>
            </a:extLst>
          </p:cNvPr>
          <p:cNvSpPr>
            <a:spLocks noGrp="1"/>
          </p:cNvSpPr>
          <p:nvPr>
            <p:ph type="body" sz="half" idx="25" hasCustomPrompt="1"/>
          </p:nvPr>
        </p:nvSpPr>
        <p:spPr>
          <a:xfrm>
            <a:off x="10941376" y="6852027"/>
            <a:ext cx="6086942" cy="2146851"/>
          </a:xfrm>
        </p:spPr>
        <p:txBody>
          <a:bodyPr rtlCol="0"/>
          <a:lstStyle>
            <a:lvl1pPr marL="0" indent="0">
              <a:buNone/>
              <a:defRPr sz="2400">
                <a:solidFill>
                  <a:schemeClr val="bg2">
                    <a:lumMod val="40000"/>
                    <a:lumOff val="60000"/>
                  </a:schemeClr>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rtl="0"/>
            <a:r>
              <a:rPr lang="fr-FR" noProof="0"/>
              <a:t>Modifiez les styles du texte</a:t>
            </a:r>
          </a:p>
        </p:txBody>
      </p:sp>
    </p:spTree>
    <p:extLst>
      <p:ext uri="{BB962C8B-B14F-4D97-AF65-F5344CB8AC3E}">
        <p14:creationId xmlns:p14="http://schemas.microsoft.com/office/powerpoint/2010/main" val="3149309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En-tête de sec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469568F-F17C-4C3C-9A6F-ED292B601115}"/>
              </a:ext>
            </a:extLst>
          </p:cNvPr>
          <p:cNvSpPr/>
          <p:nvPr userDrawn="1"/>
        </p:nvSpPr>
        <p:spPr>
          <a:xfrm>
            <a:off x="3065930" y="3307977"/>
            <a:ext cx="12156141" cy="34693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700" noProof="0"/>
          </a:p>
        </p:txBody>
      </p:sp>
      <p:sp>
        <p:nvSpPr>
          <p:cNvPr id="6" name="Espace réservé d’image 5">
            <a:extLst>
              <a:ext uri="{FF2B5EF4-FFF2-40B4-BE49-F238E27FC236}">
                <a16:creationId xmlns:a16="http://schemas.microsoft.com/office/drawing/2014/main" id="{22459DEE-E152-47DA-8D52-C9681014BC8E}"/>
              </a:ext>
            </a:extLst>
          </p:cNvPr>
          <p:cNvSpPr>
            <a:spLocks noGrp="1"/>
          </p:cNvSpPr>
          <p:nvPr>
            <p:ph type="pic" sz="quarter" idx="10"/>
          </p:nvPr>
        </p:nvSpPr>
        <p:spPr>
          <a:xfrm>
            <a:off x="0" y="0"/>
            <a:ext cx="18288000" cy="10287000"/>
          </a:xfrm>
          <a:custGeom>
            <a:avLst/>
            <a:gdLst>
              <a:gd name="connsiteX0" fmla="*/ 2043953 w 12192000"/>
              <a:gd name="connsiteY0" fmla="*/ 2205318 h 6858000"/>
              <a:gd name="connsiteX1" fmla="*/ 2043953 w 12192000"/>
              <a:gd name="connsiteY1" fmla="*/ 4518212 h 6858000"/>
              <a:gd name="connsiteX2" fmla="*/ 10148047 w 12192000"/>
              <a:gd name="connsiteY2" fmla="*/ 4518212 h 6858000"/>
              <a:gd name="connsiteX3" fmla="*/ 10148047 w 12192000"/>
              <a:gd name="connsiteY3" fmla="*/ 2205318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043953" y="2205318"/>
                </a:moveTo>
                <a:lnTo>
                  <a:pt x="2043953" y="4518212"/>
                </a:lnTo>
                <a:lnTo>
                  <a:pt x="10148047" y="4518212"/>
                </a:lnTo>
                <a:lnTo>
                  <a:pt x="10148047" y="2205318"/>
                </a:lnTo>
                <a:close/>
                <a:moveTo>
                  <a:pt x="0" y="0"/>
                </a:moveTo>
                <a:lnTo>
                  <a:pt x="12192000" y="0"/>
                </a:lnTo>
                <a:lnTo>
                  <a:pt x="12192000" y="6858000"/>
                </a:lnTo>
                <a:lnTo>
                  <a:pt x="0" y="6858000"/>
                </a:lnTo>
                <a:close/>
              </a:path>
            </a:pathLst>
          </a:custGeom>
        </p:spPr>
        <p:txBody>
          <a:bodyPr wrap="square" rtlCol="0">
            <a:noAutofit/>
          </a:bodyPr>
          <a:lstStyle/>
          <a:p>
            <a:pPr rtl="0"/>
            <a:r>
              <a:rPr lang="fr-FR" noProof="0"/>
              <a:t>Cliquez sur l'icône pour ajouter une image</a:t>
            </a:r>
          </a:p>
        </p:txBody>
      </p:sp>
      <p:sp>
        <p:nvSpPr>
          <p:cNvPr id="2" name="Titre 1">
            <a:extLst>
              <a:ext uri="{FF2B5EF4-FFF2-40B4-BE49-F238E27FC236}">
                <a16:creationId xmlns:a16="http://schemas.microsoft.com/office/drawing/2014/main" id="{A2DFA2E8-50A1-4465-AC33-6FAC0E7736E9}"/>
              </a:ext>
            </a:extLst>
          </p:cNvPr>
          <p:cNvSpPr>
            <a:spLocks noGrp="1"/>
          </p:cNvSpPr>
          <p:nvPr>
            <p:ph type="title"/>
          </p:nvPr>
        </p:nvSpPr>
        <p:spPr>
          <a:xfrm>
            <a:off x="3648075" y="3997556"/>
            <a:ext cx="10991850" cy="1354374"/>
          </a:xfrm>
        </p:spPr>
        <p:txBody>
          <a:bodyPr rtlCol="0" anchor="ctr">
            <a:normAutofit/>
          </a:bodyPr>
          <a:lstStyle>
            <a:lvl1pPr algn="ctr">
              <a:defRPr sz="6000" spc="450">
                <a:solidFill>
                  <a:schemeClr val="bg1"/>
                </a:solidFill>
                <a:latin typeface="Bahnschrift" panose="020B0502040204020203" pitchFamily="34" charset="0"/>
              </a:defRPr>
            </a:lvl1pPr>
          </a:lstStyle>
          <a:p>
            <a:pPr rtl="0"/>
            <a:r>
              <a:rPr lang="fr-FR" noProof="0"/>
              <a:t>Modifiez le style du titre</a:t>
            </a:r>
          </a:p>
        </p:txBody>
      </p:sp>
      <p:sp>
        <p:nvSpPr>
          <p:cNvPr id="3" name="Espace réservé du texte 2">
            <a:extLst>
              <a:ext uri="{FF2B5EF4-FFF2-40B4-BE49-F238E27FC236}">
                <a16:creationId xmlns:a16="http://schemas.microsoft.com/office/drawing/2014/main" id="{2E65DE34-CDB7-41F7-A95A-592B99558C69}"/>
              </a:ext>
            </a:extLst>
          </p:cNvPr>
          <p:cNvSpPr>
            <a:spLocks noGrp="1"/>
          </p:cNvSpPr>
          <p:nvPr>
            <p:ph type="body" idx="1" hasCustomPrompt="1"/>
          </p:nvPr>
        </p:nvSpPr>
        <p:spPr>
          <a:xfrm>
            <a:off x="5396193" y="5351930"/>
            <a:ext cx="7495614" cy="915099"/>
          </a:xfrm>
        </p:spPr>
        <p:txBody>
          <a:bodyPr rtlCol="0">
            <a:normAutofit/>
          </a:bodyPr>
          <a:lstStyle>
            <a:lvl1pPr marL="0" indent="0" algn="ctr">
              <a:buNone/>
              <a:defRPr sz="3000" spc="450">
                <a:solidFill>
                  <a:schemeClr val="bg1"/>
                </a:solidFill>
                <a:latin typeface="Tw Cen MT" panose="020B0602020104020603" pitchFamily="34" charset="77"/>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rtl="0"/>
            <a:r>
              <a:rPr lang="fr-FR" noProof="0"/>
              <a:t>Modifiez les styles du texte</a:t>
            </a:r>
          </a:p>
        </p:txBody>
      </p:sp>
    </p:spTree>
    <p:extLst>
      <p:ext uri="{BB962C8B-B14F-4D97-AF65-F5344CB8AC3E}">
        <p14:creationId xmlns:p14="http://schemas.microsoft.com/office/powerpoint/2010/main" val="57629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eux contenus">
    <p:spTree>
      <p:nvGrpSpPr>
        <p:cNvPr id="1" name=""/>
        <p:cNvGrpSpPr/>
        <p:nvPr/>
      </p:nvGrpSpPr>
      <p:grpSpPr>
        <a:xfrm>
          <a:off x="0" y="0"/>
          <a:ext cx="0" cy="0"/>
          <a:chOff x="0" y="0"/>
          <a:chExt cx="0" cy="0"/>
        </a:xfrm>
      </p:grpSpPr>
      <p:sp>
        <p:nvSpPr>
          <p:cNvPr id="5" name="Espace réservé de la date 4">
            <a:extLst>
              <a:ext uri="{FF2B5EF4-FFF2-40B4-BE49-F238E27FC236}">
                <a16:creationId xmlns:a16="http://schemas.microsoft.com/office/drawing/2014/main" id="{09F4C3CA-7962-4B8E-8004-FBD88F0EFAF2}"/>
              </a:ext>
            </a:extLst>
          </p:cNvPr>
          <p:cNvSpPr>
            <a:spLocks noGrp="1"/>
          </p:cNvSpPr>
          <p:nvPr>
            <p:ph type="dt" sz="half" idx="10"/>
          </p:nvPr>
        </p:nvSpPr>
        <p:spPr/>
        <p:txBody>
          <a:bodyPr rtlCol="0"/>
          <a:lstStyle>
            <a:lvl1pPr>
              <a:defRPr sz="1500"/>
            </a:lvl1pPr>
          </a:lstStyle>
          <a:p>
            <a:pPr rtl="0"/>
            <a:endParaRPr lang="fr-FR" noProof="0"/>
          </a:p>
        </p:txBody>
      </p:sp>
      <p:sp>
        <p:nvSpPr>
          <p:cNvPr id="6" name="Espace réservé du pied de page 5">
            <a:extLst>
              <a:ext uri="{FF2B5EF4-FFF2-40B4-BE49-F238E27FC236}">
                <a16:creationId xmlns:a16="http://schemas.microsoft.com/office/drawing/2014/main" id="{BE7B5E76-E101-4994-92F5-1F540EB16AB0}"/>
              </a:ext>
            </a:extLst>
          </p:cNvPr>
          <p:cNvSpPr>
            <a:spLocks noGrp="1"/>
          </p:cNvSpPr>
          <p:nvPr>
            <p:ph type="ftr" sz="quarter" idx="11"/>
          </p:nvPr>
        </p:nvSpPr>
        <p:spPr>
          <a:xfrm>
            <a:off x="6079672" y="9534526"/>
            <a:ext cx="3282044" cy="547688"/>
          </a:xfrm>
        </p:spPr>
        <p:txBody>
          <a:bodyPr rtlCol="0"/>
          <a:lstStyle>
            <a:lvl1pPr algn="r">
              <a:defRPr sz="1500"/>
            </a:lvl1pPr>
          </a:lstStyle>
          <a:p>
            <a:pPr rtl="0"/>
            <a:endParaRPr lang="fr-FR" noProof="0"/>
          </a:p>
        </p:txBody>
      </p:sp>
      <p:sp>
        <p:nvSpPr>
          <p:cNvPr id="7" name="Espace réservé du numéro de diapositive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rtlCol="0"/>
          <a:lstStyle>
            <a:lvl1pPr>
              <a:defRPr sz="1500">
                <a:solidFill>
                  <a:schemeClr val="bg1"/>
                </a:solidFill>
              </a:defRPr>
            </a:lvl1pPr>
          </a:lstStyle>
          <a:p>
            <a:pPr rtl="0"/>
            <a:fld id="{294A09A9-5501-47C1-A89A-A340965A2BE2}" type="slidenum">
              <a:rPr lang="fr-FR" noProof="0" smtClean="0"/>
              <a:pPr/>
              <a:t>‹N°›</a:t>
            </a:fld>
            <a:endParaRPr lang="fr-FR" noProof="0"/>
          </a:p>
        </p:txBody>
      </p:sp>
      <p:cxnSp>
        <p:nvCxnSpPr>
          <p:cNvPr id="8" name="Connecteur droit 7">
            <a:extLst>
              <a:ext uri="{FF2B5EF4-FFF2-40B4-BE49-F238E27FC236}">
                <a16:creationId xmlns:a16="http://schemas.microsoft.com/office/drawing/2014/main" id="{59FE6242-19BA-2847-9959-30D6F0E27035}"/>
              </a:ext>
            </a:extLst>
          </p:cNvPr>
          <p:cNvCxnSpPr/>
          <p:nvPr userDrawn="1"/>
        </p:nvCxnSpPr>
        <p:spPr>
          <a:xfrm flipH="1">
            <a:off x="9499599" y="0"/>
            <a:ext cx="2300748" cy="9136626"/>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itre 11">
            <a:extLst>
              <a:ext uri="{FF2B5EF4-FFF2-40B4-BE49-F238E27FC236}">
                <a16:creationId xmlns:a16="http://schemas.microsoft.com/office/drawing/2014/main" id="{715A3155-E4BF-478C-8D90-C66F5EB27439}"/>
              </a:ext>
            </a:extLst>
          </p:cNvPr>
          <p:cNvSpPr>
            <a:spLocks noGrp="1"/>
          </p:cNvSpPr>
          <p:nvPr>
            <p:ph type="ctrTitle"/>
          </p:nvPr>
        </p:nvSpPr>
        <p:spPr>
          <a:xfrm>
            <a:off x="1040525" y="1319455"/>
            <a:ext cx="9289338" cy="1797269"/>
          </a:xfrm>
          <a:custGeom>
            <a:avLst/>
            <a:gdLst>
              <a:gd name="connsiteX0" fmla="*/ 0 w 6192892"/>
              <a:gd name="connsiteY0" fmla="*/ 0 h 1198179"/>
              <a:gd name="connsiteX1" fmla="*/ 6192892 w 6192892"/>
              <a:gd name="connsiteY1" fmla="*/ 0 h 1198179"/>
              <a:gd name="connsiteX2" fmla="*/ 5947075 w 6192892"/>
              <a:gd name="connsiteY2" fmla="*/ 1198179 h 1198179"/>
              <a:gd name="connsiteX3" fmla="*/ 0 w 6192892"/>
              <a:gd name="connsiteY3" fmla="*/ 1198179 h 1198179"/>
            </a:gdLst>
            <a:ahLst/>
            <a:cxnLst>
              <a:cxn ang="0">
                <a:pos x="connsiteX0" y="connsiteY0"/>
              </a:cxn>
              <a:cxn ang="0">
                <a:pos x="connsiteX1" y="connsiteY1"/>
              </a:cxn>
              <a:cxn ang="0">
                <a:pos x="connsiteX2" y="connsiteY2"/>
              </a:cxn>
              <a:cxn ang="0">
                <a:pos x="connsiteX3" y="connsiteY3"/>
              </a:cxn>
            </a:cxnLst>
            <a:rect l="l" t="t" r="r" b="b"/>
            <a:pathLst>
              <a:path w="6192892" h="1198179">
                <a:moveTo>
                  <a:pt x="0" y="0"/>
                </a:moveTo>
                <a:lnTo>
                  <a:pt x="6192892" y="0"/>
                </a:lnTo>
                <a:lnTo>
                  <a:pt x="5947075" y="1198179"/>
                </a:lnTo>
                <a:lnTo>
                  <a:pt x="0" y="1198179"/>
                </a:lnTo>
                <a:close/>
              </a:path>
            </a:pathLst>
          </a:custGeom>
          <a:solidFill>
            <a:schemeClr val="accent2"/>
          </a:solidFill>
        </p:spPr>
        <p:txBody>
          <a:bodyPr wrap="square" lIns="228600" rtlCol="0" anchor="ctr">
            <a:noAutofit/>
          </a:bodyPr>
          <a:lstStyle>
            <a:lvl1pPr algn="l">
              <a:lnSpc>
                <a:spcPct val="100000"/>
              </a:lnSpc>
              <a:defRPr sz="6000" cap="all" spc="450" baseline="0">
                <a:solidFill>
                  <a:schemeClr val="bg1"/>
                </a:solidFill>
                <a:latin typeface="Bahnschrift" panose="020B0502040204020203" pitchFamily="34" charset="0"/>
              </a:defRPr>
            </a:lvl1pPr>
          </a:lstStyle>
          <a:p>
            <a:pPr rtl="0"/>
            <a:r>
              <a:rPr lang="fr-FR" noProof="0"/>
              <a:t>Modifiez le style du titre</a:t>
            </a:r>
          </a:p>
        </p:txBody>
      </p:sp>
      <p:sp>
        <p:nvSpPr>
          <p:cNvPr id="10" name="Sous-titre 2">
            <a:extLst>
              <a:ext uri="{FF2B5EF4-FFF2-40B4-BE49-F238E27FC236}">
                <a16:creationId xmlns:a16="http://schemas.microsoft.com/office/drawing/2014/main" id="{EDF23CDC-9A9D-5247-AD71-0A10D94BDCBE}"/>
              </a:ext>
            </a:extLst>
          </p:cNvPr>
          <p:cNvSpPr>
            <a:spLocks noGrp="1"/>
          </p:cNvSpPr>
          <p:nvPr>
            <p:ph type="subTitle" idx="1"/>
          </p:nvPr>
        </p:nvSpPr>
        <p:spPr>
          <a:xfrm>
            <a:off x="1374024" y="3827729"/>
            <a:ext cx="6619602" cy="5308898"/>
          </a:xfrm>
        </p:spPr>
        <p:txBody>
          <a:bodyPr rtlCol="0">
            <a:normAutofit/>
          </a:bodyPr>
          <a:lstStyle>
            <a:lvl1pPr marL="514350" indent="-514350" algn="l">
              <a:lnSpc>
                <a:spcPct val="100000"/>
              </a:lnSpc>
              <a:buFont typeface="Arial" panose="020B0604020202020204" pitchFamily="34" charset="0"/>
              <a:buChar char="•"/>
              <a:defRPr sz="3000" spc="210" baseline="0">
                <a:solidFill>
                  <a:schemeClr val="tx2"/>
                </a:solidFill>
                <a:latin typeface="Tw Cen MT" panose="020B0602020104020603" pitchFamily="34" charset="77"/>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pPr rtl="0"/>
            <a:r>
              <a:rPr lang="fr-FR" noProof="0"/>
              <a:t>Modifiez le style des sous-titres du masque</a:t>
            </a:r>
          </a:p>
        </p:txBody>
      </p:sp>
      <p:sp>
        <p:nvSpPr>
          <p:cNvPr id="27" name="Espace réservé d’image 26">
            <a:extLst>
              <a:ext uri="{FF2B5EF4-FFF2-40B4-BE49-F238E27FC236}">
                <a16:creationId xmlns:a16="http://schemas.microsoft.com/office/drawing/2014/main" id="{0DA38E85-9448-450D-A4ED-FFA79C7100D6}"/>
              </a:ext>
            </a:extLst>
          </p:cNvPr>
          <p:cNvSpPr>
            <a:spLocks noGrp="1"/>
          </p:cNvSpPr>
          <p:nvPr>
            <p:ph type="pic" sz="quarter" idx="14"/>
          </p:nvPr>
        </p:nvSpPr>
        <p:spPr>
          <a:xfrm>
            <a:off x="9692013" y="0"/>
            <a:ext cx="8595987" cy="10287000"/>
          </a:xfrm>
          <a:custGeom>
            <a:avLst/>
            <a:gdLst>
              <a:gd name="connsiteX0" fmla="*/ 1688746 w 5730658"/>
              <a:gd name="connsiteY0" fmla="*/ 0 h 6858000"/>
              <a:gd name="connsiteX1" fmla="*/ 5730658 w 5730658"/>
              <a:gd name="connsiteY1" fmla="*/ 0 h 6858000"/>
              <a:gd name="connsiteX2" fmla="*/ 5730658 w 5730658"/>
              <a:gd name="connsiteY2" fmla="*/ 6858000 h 6858000"/>
              <a:gd name="connsiteX3" fmla="*/ 31751 w 5730658"/>
              <a:gd name="connsiteY3" fmla="*/ 6858000 h 6858000"/>
              <a:gd name="connsiteX4" fmla="*/ 31751 w 5730658"/>
              <a:gd name="connsiteY4" fmla="*/ 6857688 h 6858000"/>
              <a:gd name="connsiteX5" fmla="*/ 0 w 5730658"/>
              <a:gd name="connsiteY5" fmla="*/ 6857932 h 6858000"/>
              <a:gd name="connsiteX6" fmla="*/ 31751 w 5730658"/>
              <a:gd name="connsiteY6" fmla="*/ 6729501 h 6858000"/>
              <a:gd name="connsiteX7" fmla="*/ 31751 w 5730658"/>
              <a:gd name="connsiteY7" fmla="*/ 6681788 h 6858000"/>
              <a:gd name="connsiteX8" fmla="*/ 43547 w 5730658"/>
              <a:gd name="connsiteY8" fmla="*/ 6681788 h 6858000"/>
              <a:gd name="connsiteX9" fmla="*/ 1688746 w 5730658"/>
              <a:gd name="connsiteY9" fmla="*/ 270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658" h="6858000">
                <a:moveTo>
                  <a:pt x="1688746" y="0"/>
                </a:moveTo>
                <a:lnTo>
                  <a:pt x="5730658" y="0"/>
                </a:lnTo>
                <a:lnTo>
                  <a:pt x="5730658" y="6858000"/>
                </a:lnTo>
                <a:lnTo>
                  <a:pt x="31751" y="6858000"/>
                </a:lnTo>
                <a:lnTo>
                  <a:pt x="31751" y="6857688"/>
                </a:lnTo>
                <a:lnTo>
                  <a:pt x="0" y="6857932"/>
                </a:lnTo>
                <a:lnTo>
                  <a:pt x="31751" y="6729501"/>
                </a:lnTo>
                <a:lnTo>
                  <a:pt x="31751" y="6681788"/>
                </a:lnTo>
                <a:lnTo>
                  <a:pt x="43547" y="6681788"/>
                </a:lnTo>
                <a:lnTo>
                  <a:pt x="1688746" y="27053"/>
                </a:lnTo>
                <a:close/>
              </a:path>
            </a:pathLst>
          </a:custGeom>
        </p:spPr>
        <p:txBody>
          <a:bodyPr wrap="square" rtlCol="0" anchor="ctr">
            <a:noAutofit/>
          </a:bodyPr>
          <a:lstStyle>
            <a:lvl1pPr marL="0" indent="0" algn="ctr">
              <a:buNone/>
              <a:defRPr/>
            </a:lvl1pPr>
          </a:lstStyle>
          <a:p>
            <a:pPr rtl="0"/>
            <a:r>
              <a:rPr lang="fr-FR" noProof="0"/>
              <a:t>Cliquez sur l'icône pour ajouter une image</a:t>
            </a:r>
          </a:p>
        </p:txBody>
      </p:sp>
    </p:spTree>
    <p:extLst>
      <p:ext uri="{BB962C8B-B14F-4D97-AF65-F5344CB8AC3E}">
        <p14:creationId xmlns:p14="http://schemas.microsoft.com/office/powerpoint/2010/main" val="3459917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ableau">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0C71211-4520-46A1-9487-4AE49C3239EF}"/>
              </a:ext>
            </a:extLst>
          </p:cNvPr>
          <p:cNvSpPr>
            <a:spLocks noGrp="1"/>
          </p:cNvSpPr>
          <p:nvPr>
            <p:ph type="dt" sz="half" idx="10"/>
          </p:nvPr>
        </p:nvSpPr>
        <p:spPr/>
        <p:txBody>
          <a:bodyPr rtlCol="0"/>
          <a:lstStyle>
            <a:lvl1pPr>
              <a:defRPr sz="1500"/>
            </a:lvl1pPr>
          </a:lstStyle>
          <a:p>
            <a:pPr rtl="0"/>
            <a:endParaRPr lang="fr-FR" noProof="0"/>
          </a:p>
        </p:txBody>
      </p:sp>
      <p:sp>
        <p:nvSpPr>
          <p:cNvPr id="4" name="Espace réservé du pied de page 3">
            <a:extLst>
              <a:ext uri="{FF2B5EF4-FFF2-40B4-BE49-F238E27FC236}">
                <a16:creationId xmlns:a16="http://schemas.microsoft.com/office/drawing/2014/main" id="{96356206-85FD-45F5-A1F7-128DB34C860F}"/>
              </a:ext>
            </a:extLst>
          </p:cNvPr>
          <p:cNvSpPr>
            <a:spLocks noGrp="1"/>
          </p:cNvSpPr>
          <p:nvPr>
            <p:ph type="ftr" sz="quarter" idx="11"/>
          </p:nvPr>
        </p:nvSpPr>
        <p:spPr/>
        <p:txBody>
          <a:bodyPr rtlCol="0"/>
          <a:lstStyle>
            <a:lvl1pPr>
              <a:defRPr sz="1500"/>
            </a:lvl1pPr>
          </a:lstStyle>
          <a:p>
            <a:pPr rtl="0"/>
            <a:endParaRPr lang="fr-FR" noProof="0"/>
          </a:p>
        </p:txBody>
      </p:sp>
      <p:sp>
        <p:nvSpPr>
          <p:cNvPr id="5" name="Espace réservé du numéro de diapositive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lstStyle>
            <a:lvl1pPr>
              <a:defRPr sz="1500"/>
            </a:lvl1pPr>
          </a:lstStyle>
          <a:p>
            <a:pPr rtl="0"/>
            <a:fld id="{294A09A9-5501-47C1-A89A-A340965A2BE2}" type="slidenum">
              <a:rPr lang="fr-FR" noProof="0" smtClean="0"/>
              <a:pPr/>
              <a:t>‹N°›</a:t>
            </a:fld>
            <a:endParaRPr lang="fr-FR" noProof="0"/>
          </a:p>
        </p:txBody>
      </p:sp>
      <p:cxnSp>
        <p:nvCxnSpPr>
          <p:cNvPr id="11" name="Connecteur droit 10">
            <a:extLst>
              <a:ext uri="{FF2B5EF4-FFF2-40B4-BE49-F238E27FC236}">
                <a16:creationId xmlns:a16="http://schemas.microsoft.com/office/drawing/2014/main" id="{1AE70196-45DE-CB4D-A7AC-0610E7A187C3}"/>
              </a:ext>
            </a:extLst>
          </p:cNvPr>
          <p:cNvCxnSpPr/>
          <p:nvPr userDrawn="1"/>
        </p:nvCxnSpPr>
        <p:spPr>
          <a:xfrm flipH="1">
            <a:off x="13817504" y="0"/>
            <a:ext cx="2300748" cy="9136626"/>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itre 8">
            <a:extLst>
              <a:ext uri="{FF2B5EF4-FFF2-40B4-BE49-F238E27FC236}">
                <a16:creationId xmlns:a16="http://schemas.microsoft.com/office/drawing/2014/main" id="{B329649E-3847-4CC6-A84D-56DE76BD193D}"/>
              </a:ext>
            </a:extLst>
          </p:cNvPr>
          <p:cNvSpPr>
            <a:spLocks noGrp="1"/>
          </p:cNvSpPr>
          <p:nvPr>
            <p:ph type="ctrTitle"/>
          </p:nvPr>
        </p:nvSpPr>
        <p:spPr>
          <a:xfrm>
            <a:off x="1040525" y="1319453"/>
            <a:ext cx="9289338" cy="1797269"/>
          </a:xfrm>
          <a:custGeom>
            <a:avLst/>
            <a:gdLst>
              <a:gd name="connsiteX0" fmla="*/ 0 w 6192892"/>
              <a:gd name="connsiteY0" fmla="*/ 0 h 1198179"/>
              <a:gd name="connsiteX1" fmla="*/ 6192892 w 6192892"/>
              <a:gd name="connsiteY1" fmla="*/ 0 h 1198179"/>
              <a:gd name="connsiteX2" fmla="*/ 5947075 w 6192892"/>
              <a:gd name="connsiteY2" fmla="*/ 1198179 h 1198179"/>
              <a:gd name="connsiteX3" fmla="*/ 0 w 6192892"/>
              <a:gd name="connsiteY3" fmla="*/ 1198179 h 1198179"/>
            </a:gdLst>
            <a:ahLst/>
            <a:cxnLst>
              <a:cxn ang="0">
                <a:pos x="connsiteX0" y="connsiteY0"/>
              </a:cxn>
              <a:cxn ang="0">
                <a:pos x="connsiteX1" y="connsiteY1"/>
              </a:cxn>
              <a:cxn ang="0">
                <a:pos x="connsiteX2" y="connsiteY2"/>
              </a:cxn>
              <a:cxn ang="0">
                <a:pos x="connsiteX3" y="connsiteY3"/>
              </a:cxn>
            </a:cxnLst>
            <a:rect l="l" t="t" r="r" b="b"/>
            <a:pathLst>
              <a:path w="6192892" h="1198179">
                <a:moveTo>
                  <a:pt x="0" y="0"/>
                </a:moveTo>
                <a:lnTo>
                  <a:pt x="6192892" y="0"/>
                </a:lnTo>
                <a:lnTo>
                  <a:pt x="5947075" y="1198179"/>
                </a:lnTo>
                <a:lnTo>
                  <a:pt x="0" y="1198179"/>
                </a:lnTo>
                <a:close/>
              </a:path>
            </a:pathLst>
          </a:custGeom>
          <a:solidFill>
            <a:schemeClr val="accent2"/>
          </a:solidFill>
        </p:spPr>
        <p:txBody>
          <a:bodyPr wrap="square" lIns="228600" rtlCol="0" anchor="ctr">
            <a:noAutofit/>
          </a:bodyPr>
          <a:lstStyle>
            <a:lvl1pPr algn="l">
              <a:defRPr sz="6000" cap="all" spc="450" baseline="0">
                <a:solidFill>
                  <a:schemeClr val="bg1"/>
                </a:solidFill>
                <a:latin typeface="Bahnschrift" panose="020B0502040204020203" pitchFamily="34" charset="0"/>
              </a:defRPr>
            </a:lvl1pPr>
          </a:lstStyle>
          <a:p>
            <a:pPr rtl="0"/>
            <a:r>
              <a:rPr lang="fr-FR" noProof="0"/>
              <a:t>Modifiez le style du titre</a:t>
            </a:r>
          </a:p>
        </p:txBody>
      </p:sp>
      <p:sp>
        <p:nvSpPr>
          <p:cNvPr id="6" name="Espace réservé du contenu 5">
            <a:extLst>
              <a:ext uri="{FF2B5EF4-FFF2-40B4-BE49-F238E27FC236}">
                <a16:creationId xmlns:a16="http://schemas.microsoft.com/office/drawing/2014/main" id="{84E120DB-DDEC-4DDF-8FB4-5C52F8078B86}"/>
              </a:ext>
            </a:extLst>
          </p:cNvPr>
          <p:cNvSpPr>
            <a:spLocks noGrp="1"/>
          </p:cNvSpPr>
          <p:nvPr>
            <p:ph sz="quarter" idx="13" hasCustomPrompt="1"/>
          </p:nvPr>
        </p:nvSpPr>
        <p:spPr>
          <a:xfrm>
            <a:off x="1040608" y="4058137"/>
            <a:ext cx="16118681" cy="4909650"/>
          </a:xfrm>
        </p:spPr>
        <p:txBody>
          <a:bodyPr rtlCol="0"/>
          <a:lstStyle/>
          <a:p>
            <a:pPr lvl="0" rtl="0"/>
            <a:r>
              <a:rPr lang="fr-FR" noProof="0"/>
              <a:t>Modifiez les styles du texte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3800061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5" r:id="rId13"/>
    <p:sldLayoutId id="2147483666" r:id="rId14"/>
    <p:sldLayoutId id="2147483667"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5.sv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5.sv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20.jpg"/><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5.sv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22.jpeg"/><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23.jpeg"/><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25.jpg"/></Relationships>
</file>

<file path=ppt/slides/_rels/slide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29.jpeg"/><Relationship Id="rId4" Type="http://schemas.openxmlformats.org/officeDocument/2006/relationships/image" Target="../media/image5.sv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sv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3.webp"/><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sv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sv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38.svg"/><Relationship Id="rId3" Type="http://schemas.openxmlformats.org/officeDocument/2006/relationships/image" Target="../media/image4.png"/><Relationship Id="rId7" Type="http://schemas.openxmlformats.org/officeDocument/2006/relationships/image" Target="../media/image34.jpeg"/><Relationship Id="rId12" Type="http://schemas.openxmlformats.org/officeDocument/2006/relationships/image" Target="../media/image37.pn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36.svg"/><Relationship Id="rId5" Type="http://schemas.openxmlformats.org/officeDocument/2006/relationships/image" Target="../media/image6.png"/><Relationship Id="rId15" Type="http://schemas.openxmlformats.org/officeDocument/2006/relationships/image" Target="../media/image40.svg"/><Relationship Id="rId10" Type="http://schemas.openxmlformats.org/officeDocument/2006/relationships/image" Target="../media/image35.png"/><Relationship Id="rId4" Type="http://schemas.openxmlformats.org/officeDocument/2006/relationships/image" Target="../media/image5.svg"/><Relationship Id="rId9" Type="http://schemas.openxmlformats.org/officeDocument/2006/relationships/image" Target="../media/image9.svg"/><Relationship Id="rId1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llipse 22">
            <a:extLst>
              <a:ext uri="{FF2B5EF4-FFF2-40B4-BE49-F238E27FC236}">
                <a16:creationId xmlns:a16="http://schemas.microsoft.com/office/drawing/2014/main" id="{D836C750-A77F-95C0-8C9A-593B50E16F8D}"/>
              </a:ext>
            </a:extLst>
          </p:cNvPr>
          <p:cNvSpPr/>
          <p:nvPr/>
        </p:nvSpPr>
        <p:spPr>
          <a:xfrm>
            <a:off x="10868763" y="1717420"/>
            <a:ext cx="7834499" cy="6812785"/>
          </a:xfrm>
          <a:prstGeom prst="ellipse">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Freeform 3"/>
          <p:cNvSpPr/>
          <p:nvPr/>
        </p:nvSpPr>
        <p:spPr>
          <a:xfrm flipH="1">
            <a:off x="1136704" y="9258300"/>
            <a:ext cx="811800" cy="811800"/>
          </a:xfrm>
          <a:custGeom>
            <a:avLst/>
            <a:gdLst/>
            <a:ahLst/>
            <a:cxnLst/>
            <a:rect l="l" t="t" r="r" b="b"/>
            <a:pathLst>
              <a:path w="811800" h="811800">
                <a:moveTo>
                  <a:pt x="811800" y="0"/>
                </a:moveTo>
                <a:lnTo>
                  <a:pt x="0" y="0"/>
                </a:lnTo>
                <a:lnTo>
                  <a:pt x="0" y="811800"/>
                </a:lnTo>
                <a:lnTo>
                  <a:pt x="811800" y="811800"/>
                </a:lnTo>
                <a:lnTo>
                  <a:pt x="81180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flipH="1">
            <a:off x="13233938" y="-61042"/>
            <a:ext cx="5263612" cy="6275543"/>
          </a:xfrm>
          <a:custGeom>
            <a:avLst/>
            <a:gdLst/>
            <a:ahLst/>
            <a:cxnLst/>
            <a:rect l="l" t="t" r="r" b="b"/>
            <a:pathLst>
              <a:path w="5263612" h="6275543">
                <a:moveTo>
                  <a:pt x="5263612" y="0"/>
                </a:moveTo>
                <a:lnTo>
                  <a:pt x="0" y="0"/>
                </a:lnTo>
                <a:lnTo>
                  <a:pt x="0" y="6275542"/>
                </a:lnTo>
                <a:lnTo>
                  <a:pt x="5263612" y="6275542"/>
                </a:lnTo>
                <a:lnTo>
                  <a:pt x="5263612"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rot="20800006">
            <a:off x="8833820" y="2615556"/>
            <a:ext cx="8471366" cy="9513594"/>
          </a:xfrm>
          <a:custGeom>
            <a:avLst/>
            <a:gdLst/>
            <a:ahLst/>
            <a:cxnLst/>
            <a:rect l="l" t="t" r="r" b="b"/>
            <a:pathLst>
              <a:path w="8471366" h="9765263">
                <a:moveTo>
                  <a:pt x="0" y="0"/>
                </a:moveTo>
                <a:lnTo>
                  <a:pt x="8471365" y="0"/>
                </a:lnTo>
                <a:lnTo>
                  <a:pt x="8471365" y="9765263"/>
                </a:lnTo>
                <a:lnTo>
                  <a:pt x="0" y="97652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dirty="0"/>
          </a:p>
        </p:txBody>
      </p:sp>
      <p:grpSp>
        <p:nvGrpSpPr>
          <p:cNvPr id="6" name="Group 6"/>
          <p:cNvGrpSpPr/>
          <p:nvPr/>
        </p:nvGrpSpPr>
        <p:grpSpPr>
          <a:xfrm>
            <a:off x="11192302" y="1717421"/>
            <a:ext cx="6812785" cy="6812785"/>
            <a:chOff x="0" y="0"/>
            <a:chExt cx="812800" cy="812800"/>
          </a:xfrm>
          <a:noFill/>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w="12700">
              <a:solidFill>
                <a:schemeClr val="accent1">
                  <a:lumMod val="75000"/>
                </a:schemeClr>
              </a:solidFill>
            </a:ln>
          </p:spPr>
        </p:sp>
      </p:grpSp>
      <p:sp>
        <p:nvSpPr>
          <p:cNvPr id="10" name="Freeform 10"/>
          <p:cNvSpPr/>
          <p:nvPr/>
        </p:nvSpPr>
        <p:spPr>
          <a:xfrm>
            <a:off x="1028700" y="1028700"/>
            <a:ext cx="1239163" cy="1239163"/>
          </a:xfrm>
          <a:custGeom>
            <a:avLst/>
            <a:gdLst/>
            <a:ahLst/>
            <a:cxnLst/>
            <a:rect l="l" t="t" r="r" b="b"/>
            <a:pathLst>
              <a:path w="1239163" h="1239163">
                <a:moveTo>
                  <a:pt x="0" y="0"/>
                </a:moveTo>
                <a:lnTo>
                  <a:pt x="1239163" y="0"/>
                </a:lnTo>
                <a:lnTo>
                  <a:pt x="1239163" y="1239163"/>
                </a:lnTo>
                <a:lnTo>
                  <a:pt x="0" y="12391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TextBox 11"/>
          <p:cNvSpPr txBox="1"/>
          <p:nvPr/>
        </p:nvSpPr>
        <p:spPr>
          <a:xfrm>
            <a:off x="264635" y="3021982"/>
            <a:ext cx="9641365" cy="2197718"/>
          </a:xfrm>
          <a:prstGeom prst="rect">
            <a:avLst/>
          </a:prstGeom>
          <a:solidFill>
            <a:schemeClr val="bg1"/>
          </a:solidFill>
        </p:spPr>
        <p:txBody>
          <a:bodyPr wrap="square" lIns="0" tIns="0" rIns="0" bIns="0" rtlCol="0" anchor="t">
            <a:spAutoFit/>
          </a:bodyPr>
          <a:lstStyle/>
          <a:p>
            <a:pPr algn="l">
              <a:lnSpc>
                <a:spcPts val="9424"/>
              </a:lnSpc>
              <a:spcBef>
                <a:spcPct val="0"/>
              </a:spcBef>
            </a:pPr>
            <a:r>
              <a:rPr lang="en-US" sz="3600" dirty="0">
                <a:solidFill>
                  <a:srgbClr val="1A1A1A"/>
                </a:solidFill>
                <a:latin typeface="Kollektif Bold"/>
                <a:ea typeface="Kollektif Bold"/>
                <a:cs typeface="Kollektif Bold"/>
                <a:sym typeface="Kollektif Bold"/>
              </a:rPr>
              <a:t>PRÉSENTATION DES </a:t>
            </a:r>
            <a:r>
              <a:rPr lang="en-US" sz="3600" dirty="0">
                <a:solidFill>
                  <a:srgbClr val="1A1A1A"/>
                </a:solidFill>
                <a:latin typeface="Kollektif Bold"/>
                <a:sym typeface="Kollektif Bold"/>
              </a:rPr>
              <a:t>RÉALISATIONS DE LA </a:t>
            </a:r>
          </a:p>
          <a:p>
            <a:pPr algn="l">
              <a:lnSpc>
                <a:spcPts val="9424"/>
              </a:lnSpc>
              <a:spcBef>
                <a:spcPct val="0"/>
              </a:spcBef>
            </a:pPr>
            <a:endParaRPr lang="en-US" sz="3600" dirty="0">
              <a:solidFill>
                <a:srgbClr val="1A1A1A"/>
              </a:solidFill>
              <a:latin typeface="Kollektif Bold"/>
              <a:ea typeface="Kollektif Bold"/>
              <a:cs typeface="Kollektif Bold"/>
              <a:sym typeface="Kollektif Bold"/>
            </a:endParaRPr>
          </a:p>
        </p:txBody>
      </p:sp>
      <p:sp>
        <p:nvSpPr>
          <p:cNvPr id="12" name="TextBox 12"/>
          <p:cNvSpPr txBox="1"/>
          <p:nvPr/>
        </p:nvSpPr>
        <p:spPr>
          <a:xfrm>
            <a:off x="280834" y="4163045"/>
            <a:ext cx="9948705" cy="1107996"/>
          </a:xfrm>
          <a:prstGeom prst="rect">
            <a:avLst/>
          </a:prstGeom>
        </p:spPr>
        <p:txBody>
          <a:bodyPr wrap="square" lIns="0" tIns="0" rIns="0" bIns="0" rtlCol="0" anchor="t">
            <a:spAutoFit/>
          </a:bodyPr>
          <a:lstStyle/>
          <a:p>
            <a:pPr algn="l"/>
            <a:r>
              <a:rPr lang="en-US" sz="3600" dirty="0">
                <a:solidFill>
                  <a:srgbClr val="0070C0"/>
                </a:solidFill>
                <a:latin typeface="Kollektif Bold"/>
                <a:sym typeface="Kollektif Bold"/>
              </a:rPr>
              <a:t>PLATEFORME DU SECTEUR SANITAIRE PRIVE (PSSP) DU BENIN</a:t>
            </a:r>
          </a:p>
        </p:txBody>
      </p:sp>
      <p:sp>
        <p:nvSpPr>
          <p:cNvPr id="13" name="TextBox 13"/>
          <p:cNvSpPr txBox="1"/>
          <p:nvPr/>
        </p:nvSpPr>
        <p:spPr>
          <a:xfrm>
            <a:off x="2226874" y="9040471"/>
            <a:ext cx="2922027" cy="325203"/>
          </a:xfrm>
          <a:prstGeom prst="rect">
            <a:avLst/>
          </a:prstGeom>
        </p:spPr>
        <p:txBody>
          <a:bodyPr lIns="0" tIns="0" rIns="0" bIns="0" rtlCol="0" anchor="t">
            <a:spAutoFit/>
          </a:bodyPr>
          <a:lstStyle/>
          <a:p>
            <a:pPr algn="l">
              <a:lnSpc>
                <a:spcPts val="2550"/>
              </a:lnSpc>
              <a:spcBef>
                <a:spcPct val="0"/>
              </a:spcBef>
            </a:pPr>
            <a:r>
              <a:rPr lang="en-US" sz="1821" dirty="0">
                <a:solidFill>
                  <a:srgbClr val="1A1A1A"/>
                </a:solidFill>
                <a:latin typeface="Poppins"/>
                <a:ea typeface="Poppins"/>
                <a:cs typeface="Poppins"/>
                <a:sym typeface="Poppins"/>
              </a:rPr>
              <a:t>Notre site web</a:t>
            </a:r>
          </a:p>
        </p:txBody>
      </p:sp>
      <p:sp>
        <p:nvSpPr>
          <p:cNvPr id="14" name="TextBox 14"/>
          <p:cNvSpPr txBox="1"/>
          <p:nvPr/>
        </p:nvSpPr>
        <p:spPr>
          <a:xfrm>
            <a:off x="2225015" y="9479496"/>
            <a:ext cx="4573120" cy="451342"/>
          </a:xfrm>
          <a:prstGeom prst="rect">
            <a:avLst/>
          </a:prstGeom>
        </p:spPr>
        <p:txBody>
          <a:bodyPr lIns="0" tIns="0" rIns="0" bIns="0" rtlCol="0" anchor="t">
            <a:spAutoFit/>
          </a:bodyPr>
          <a:lstStyle/>
          <a:p>
            <a:pPr algn="l">
              <a:lnSpc>
                <a:spcPts val="3721"/>
              </a:lnSpc>
              <a:spcBef>
                <a:spcPct val="0"/>
              </a:spcBef>
            </a:pPr>
            <a:r>
              <a:rPr lang="en-US" sz="2658" dirty="0">
                <a:solidFill>
                  <a:srgbClr val="1A1A1A"/>
                </a:solidFill>
                <a:latin typeface="Poppins Bold"/>
                <a:ea typeface="Poppins Bold"/>
                <a:cs typeface="Poppins Bold"/>
                <a:sym typeface="Poppins Bold"/>
              </a:rPr>
              <a:t>www.psspbenin.org</a:t>
            </a:r>
          </a:p>
        </p:txBody>
      </p:sp>
      <p:sp>
        <p:nvSpPr>
          <p:cNvPr id="15" name="TextBox 15"/>
          <p:cNvSpPr txBox="1"/>
          <p:nvPr/>
        </p:nvSpPr>
        <p:spPr>
          <a:xfrm>
            <a:off x="299830" y="7038978"/>
            <a:ext cx="8844170" cy="655308"/>
          </a:xfrm>
          <a:prstGeom prst="rect">
            <a:avLst/>
          </a:prstGeom>
        </p:spPr>
        <p:txBody>
          <a:bodyPr wrap="square" lIns="0" tIns="0" rIns="0" bIns="0" rtlCol="0" anchor="t">
            <a:spAutoFit/>
          </a:bodyPr>
          <a:lstStyle/>
          <a:p>
            <a:pPr algn="just">
              <a:lnSpc>
                <a:spcPts val="2560"/>
              </a:lnSpc>
              <a:spcBef>
                <a:spcPct val="0"/>
              </a:spcBef>
            </a:pPr>
            <a:r>
              <a:rPr lang="en-US" sz="2000" b="1" dirty="0">
                <a:solidFill>
                  <a:srgbClr val="002060"/>
                </a:solidFill>
                <a:latin typeface="Poppins"/>
                <a:ea typeface="Poppins"/>
                <a:cs typeface="Poppins"/>
                <a:sym typeface="Poppins"/>
              </a:rPr>
              <a:t>La </a:t>
            </a:r>
            <a:r>
              <a:rPr lang="en-US" sz="2000" b="1" dirty="0" err="1">
                <a:solidFill>
                  <a:srgbClr val="002060"/>
                </a:solidFill>
                <a:latin typeface="Poppins"/>
                <a:ea typeface="Poppins"/>
                <a:cs typeface="Poppins"/>
                <a:sym typeface="Poppins"/>
              </a:rPr>
              <a:t>Plateforme</a:t>
            </a:r>
            <a:r>
              <a:rPr lang="en-US" sz="2000" b="1" dirty="0">
                <a:solidFill>
                  <a:srgbClr val="002060"/>
                </a:solidFill>
                <a:latin typeface="Poppins"/>
                <a:ea typeface="Poppins"/>
                <a:cs typeface="Poppins"/>
                <a:sym typeface="Poppins"/>
              </a:rPr>
              <a:t> du </a:t>
            </a:r>
            <a:r>
              <a:rPr lang="en-US" sz="2000" b="1" dirty="0" err="1">
                <a:solidFill>
                  <a:srgbClr val="002060"/>
                </a:solidFill>
                <a:latin typeface="Poppins"/>
                <a:ea typeface="Poppins"/>
                <a:cs typeface="Poppins"/>
                <a:sym typeface="Poppins"/>
              </a:rPr>
              <a:t>Secteur</a:t>
            </a:r>
            <a:r>
              <a:rPr lang="en-US" sz="2000" b="1" dirty="0">
                <a:solidFill>
                  <a:srgbClr val="002060"/>
                </a:solidFill>
                <a:latin typeface="Poppins"/>
                <a:ea typeface="Poppins"/>
                <a:cs typeface="Poppins"/>
                <a:sym typeface="Poppins"/>
              </a:rPr>
              <a:t> Sanitaire du Bénin……….</a:t>
            </a:r>
          </a:p>
          <a:p>
            <a:pPr algn="just">
              <a:lnSpc>
                <a:spcPts val="2560"/>
              </a:lnSpc>
              <a:spcBef>
                <a:spcPct val="0"/>
              </a:spcBef>
            </a:pPr>
            <a:r>
              <a:rPr lang="en-US" sz="2000" b="1" dirty="0">
                <a:solidFill>
                  <a:srgbClr val="00B050"/>
                </a:solidFill>
                <a:latin typeface="Poppins"/>
                <a:ea typeface="Poppins"/>
                <a:cs typeface="Poppins"/>
                <a:sym typeface="Poppins"/>
              </a:rPr>
              <a:t>                     </a:t>
            </a:r>
            <a:r>
              <a:rPr lang="en-US" sz="2000" b="1" i="1" dirty="0">
                <a:solidFill>
                  <a:srgbClr val="00B050"/>
                </a:solidFill>
                <a:latin typeface="Poppins"/>
                <a:ea typeface="Poppins"/>
                <a:cs typeface="Poppins"/>
                <a:sym typeface="Poppins"/>
              </a:rPr>
              <a:t>……. Le carrefour des </a:t>
            </a:r>
            <a:r>
              <a:rPr lang="en-US" sz="2000" b="1" i="1" dirty="0" err="1">
                <a:solidFill>
                  <a:srgbClr val="00B050"/>
                </a:solidFill>
                <a:latin typeface="Poppins"/>
                <a:ea typeface="Poppins"/>
                <a:cs typeface="Poppins"/>
                <a:sym typeface="Poppins"/>
              </a:rPr>
              <a:t>acteurs</a:t>
            </a:r>
            <a:r>
              <a:rPr lang="en-US" sz="2000" b="1" i="1" dirty="0">
                <a:solidFill>
                  <a:srgbClr val="00B050"/>
                </a:solidFill>
                <a:latin typeface="Poppins"/>
                <a:ea typeface="Poppins"/>
                <a:cs typeface="Poppins"/>
                <a:sym typeface="Poppins"/>
              </a:rPr>
              <a:t> du </a:t>
            </a:r>
            <a:r>
              <a:rPr lang="en-US" sz="2000" b="1" i="1" dirty="0" err="1">
                <a:solidFill>
                  <a:srgbClr val="00B050"/>
                </a:solidFill>
                <a:latin typeface="Poppins"/>
                <a:ea typeface="Poppins"/>
                <a:cs typeface="Poppins"/>
                <a:sym typeface="Poppins"/>
              </a:rPr>
              <a:t>secteur</a:t>
            </a:r>
            <a:r>
              <a:rPr lang="en-US" sz="2000" b="1" i="1" dirty="0">
                <a:solidFill>
                  <a:srgbClr val="00B050"/>
                </a:solidFill>
                <a:latin typeface="Poppins"/>
                <a:ea typeface="Poppins"/>
                <a:cs typeface="Poppins"/>
                <a:sym typeface="Poppins"/>
              </a:rPr>
              <a:t> </a:t>
            </a:r>
            <a:r>
              <a:rPr lang="en-US" sz="2000" b="1" i="1" dirty="0" err="1">
                <a:solidFill>
                  <a:srgbClr val="00B050"/>
                </a:solidFill>
                <a:latin typeface="Poppins"/>
                <a:ea typeface="Poppins"/>
                <a:cs typeface="Poppins"/>
                <a:sym typeface="Poppins"/>
              </a:rPr>
              <a:t>privé</a:t>
            </a:r>
            <a:r>
              <a:rPr lang="en-US" sz="2000" b="1" i="1" dirty="0">
                <a:solidFill>
                  <a:srgbClr val="00B050"/>
                </a:solidFill>
                <a:latin typeface="Poppins"/>
                <a:ea typeface="Poppins"/>
                <a:cs typeface="Poppins"/>
                <a:sym typeface="Poppins"/>
              </a:rPr>
              <a:t> de la santé</a:t>
            </a:r>
          </a:p>
        </p:txBody>
      </p:sp>
      <p:sp>
        <p:nvSpPr>
          <p:cNvPr id="16" name="TextBox 16"/>
          <p:cNvSpPr txBox="1"/>
          <p:nvPr/>
        </p:nvSpPr>
        <p:spPr>
          <a:xfrm>
            <a:off x="2397433" y="1148236"/>
            <a:ext cx="9679544" cy="500843"/>
          </a:xfrm>
          <a:prstGeom prst="rect">
            <a:avLst/>
          </a:prstGeom>
        </p:spPr>
        <p:txBody>
          <a:bodyPr wrap="square" lIns="0" tIns="0" rIns="0" bIns="0" rtlCol="0" anchor="t">
            <a:spAutoFit/>
          </a:bodyPr>
          <a:lstStyle/>
          <a:p>
            <a:pPr algn="l">
              <a:lnSpc>
                <a:spcPts val="4438"/>
              </a:lnSpc>
              <a:spcBef>
                <a:spcPct val="0"/>
              </a:spcBef>
            </a:pPr>
            <a:r>
              <a:rPr lang="en-US" sz="3170" spc="-63" dirty="0" err="1">
                <a:solidFill>
                  <a:srgbClr val="1A1A1A"/>
                </a:solidFill>
                <a:latin typeface="Kollektif Bold"/>
                <a:ea typeface="Kollektif Bold"/>
                <a:cs typeface="Kollektif Bold"/>
                <a:sym typeface="Kollektif Bold"/>
              </a:rPr>
              <a:t>Plateforme</a:t>
            </a:r>
            <a:r>
              <a:rPr lang="en-US" sz="3170" spc="-63" dirty="0">
                <a:solidFill>
                  <a:srgbClr val="1A1A1A"/>
                </a:solidFill>
                <a:latin typeface="Kollektif Bold"/>
                <a:ea typeface="Kollektif Bold"/>
                <a:cs typeface="Kollektif Bold"/>
                <a:sym typeface="Kollektif Bold"/>
              </a:rPr>
              <a:t> du </a:t>
            </a:r>
            <a:r>
              <a:rPr lang="en-US" sz="3170" spc="-63" dirty="0" err="1">
                <a:solidFill>
                  <a:srgbClr val="1A1A1A"/>
                </a:solidFill>
                <a:latin typeface="Kollektif Bold"/>
                <a:ea typeface="Kollektif Bold"/>
                <a:cs typeface="Kollektif Bold"/>
                <a:sym typeface="Kollektif Bold"/>
              </a:rPr>
              <a:t>Secteur</a:t>
            </a:r>
            <a:r>
              <a:rPr lang="en-US" sz="3170" spc="-63" dirty="0">
                <a:solidFill>
                  <a:srgbClr val="1A1A1A"/>
                </a:solidFill>
                <a:latin typeface="Kollektif Bold"/>
                <a:ea typeface="Kollektif Bold"/>
                <a:cs typeface="Kollektif Bold"/>
                <a:sym typeface="Kollektif Bold"/>
              </a:rPr>
              <a:t> Sanitaire </a:t>
            </a:r>
            <a:r>
              <a:rPr lang="en-US" sz="3170" spc="-63" dirty="0" err="1">
                <a:solidFill>
                  <a:srgbClr val="1A1A1A"/>
                </a:solidFill>
                <a:latin typeface="Kollektif Bold"/>
                <a:ea typeface="Kollektif Bold"/>
                <a:cs typeface="Kollektif Bold"/>
                <a:sym typeface="Kollektif Bold"/>
              </a:rPr>
              <a:t>Privé</a:t>
            </a:r>
            <a:r>
              <a:rPr lang="en-US" sz="3170" spc="-63" dirty="0">
                <a:solidFill>
                  <a:srgbClr val="1A1A1A"/>
                </a:solidFill>
                <a:latin typeface="Kollektif Bold"/>
                <a:ea typeface="Kollektif Bold"/>
                <a:cs typeface="Kollektif Bold"/>
                <a:sym typeface="Kollektif Bold"/>
              </a:rPr>
              <a:t> du Bénin</a:t>
            </a:r>
          </a:p>
        </p:txBody>
      </p:sp>
      <p:sp>
        <p:nvSpPr>
          <p:cNvPr id="8" name="Ellipse 7">
            <a:extLst>
              <a:ext uri="{FF2B5EF4-FFF2-40B4-BE49-F238E27FC236}">
                <a16:creationId xmlns:a16="http://schemas.microsoft.com/office/drawing/2014/main" id="{C31DD13F-0C78-AEF5-69E5-4012EFE6AC30}"/>
              </a:ext>
            </a:extLst>
          </p:cNvPr>
          <p:cNvSpPr/>
          <p:nvPr/>
        </p:nvSpPr>
        <p:spPr>
          <a:xfrm>
            <a:off x="337449" y="581833"/>
            <a:ext cx="2097603" cy="1869617"/>
          </a:xfrm>
          <a:prstGeom prst="ellipse">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434" y="-60402"/>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6666" b="-16666"/>
            </a:stretch>
          </a:blipFill>
        </p:spPr>
        <p:txBody>
          <a:bodyPr/>
          <a:lstStyle/>
          <a:p>
            <a:endParaRPr lang="fr-FR" dirty="0"/>
          </a:p>
        </p:txBody>
      </p:sp>
      <p:pic>
        <p:nvPicPr>
          <p:cNvPr id="30" name="Image 29">
            <a:extLst>
              <a:ext uri="{FF2B5EF4-FFF2-40B4-BE49-F238E27FC236}">
                <a16:creationId xmlns:a16="http://schemas.microsoft.com/office/drawing/2014/main" id="{086DF51C-B966-2E60-E2C6-C863C83061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362549"/>
            <a:ext cx="4664148" cy="3293344"/>
          </a:xfrm>
          <a:prstGeom prst="rect">
            <a:avLst/>
          </a:prstGeom>
        </p:spPr>
      </p:pic>
      <p:sp>
        <p:nvSpPr>
          <p:cNvPr id="4" name="TextBox 4"/>
          <p:cNvSpPr txBox="1"/>
          <p:nvPr/>
        </p:nvSpPr>
        <p:spPr>
          <a:xfrm>
            <a:off x="-1752600" y="1508894"/>
            <a:ext cx="7810814" cy="1115690"/>
          </a:xfrm>
          <a:prstGeom prst="rect">
            <a:avLst/>
          </a:prstGeom>
        </p:spPr>
        <p:txBody>
          <a:bodyPr lIns="0" tIns="0" rIns="0" bIns="0" rtlCol="0" anchor="t">
            <a:spAutoFit/>
          </a:bodyPr>
          <a:lstStyle/>
          <a:p>
            <a:pPr algn="ctr">
              <a:lnSpc>
                <a:spcPts val="8681"/>
              </a:lnSpc>
            </a:pPr>
            <a:r>
              <a:rPr lang="en-US" sz="7548" dirty="0">
                <a:solidFill>
                  <a:schemeClr val="accent5">
                    <a:lumMod val="75000"/>
                  </a:schemeClr>
                </a:solidFill>
                <a:latin typeface="Kollektif Bold"/>
                <a:ea typeface="Kollektif Bold"/>
                <a:cs typeface="Kollektif Bold"/>
                <a:sym typeface="Kollektif Bold"/>
              </a:rPr>
              <a:t>Vision </a:t>
            </a:r>
          </a:p>
        </p:txBody>
      </p:sp>
      <p:sp>
        <p:nvSpPr>
          <p:cNvPr id="6" name="Freeform 6"/>
          <p:cNvSpPr/>
          <p:nvPr/>
        </p:nvSpPr>
        <p:spPr>
          <a:xfrm>
            <a:off x="3471746" y="5753100"/>
            <a:ext cx="14823688" cy="3647174"/>
          </a:xfrm>
          <a:custGeom>
            <a:avLst/>
            <a:gdLst/>
            <a:ahLst/>
            <a:cxnLst/>
            <a:rect l="l" t="t" r="r" b="b"/>
            <a:pathLst>
              <a:path w="7315200" h="3936908">
                <a:moveTo>
                  <a:pt x="0" y="0"/>
                </a:moveTo>
                <a:lnTo>
                  <a:pt x="7315200" y="0"/>
                </a:lnTo>
                <a:lnTo>
                  <a:pt x="7315200" y="3936908"/>
                </a:lnTo>
                <a:lnTo>
                  <a:pt x="0" y="39369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dirty="0"/>
          </a:p>
        </p:txBody>
      </p:sp>
      <p:sp>
        <p:nvSpPr>
          <p:cNvPr id="20" name="Freeform 3">
            <a:extLst>
              <a:ext uri="{FF2B5EF4-FFF2-40B4-BE49-F238E27FC236}">
                <a16:creationId xmlns:a16="http://schemas.microsoft.com/office/drawing/2014/main" id="{92766C0E-76A8-47B2-AD97-4A13E2551C6B}"/>
              </a:ext>
            </a:extLst>
          </p:cNvPr>
          <p:cNvSpPr/>
          <p:nvPr/>
        </p:nvSpPr>
        <p:spPr>
          <a:xfrm>
            <a:off x="3124200" y="465016"/>
            <a:ext cx="14823688" cy="3428745"/>
          </a:xfrm>
          <a:custGeom>
            <a:avLst/>
            <a:gdLst/>
            <a:ahLst/>
            <a:cxnLst/>
            <a:rect l="l" t="t" r="r" b="b"/>
            <a:pathLst>
              <a:path w="7315200" h="3936908">
                <a:moveTo>
                  <a:pt x="0" y="0"/>
                </a:moveTo>
                <a:lnTo>
                  <a:pt x="7315200" y="0"/>
                </a:lnTo>
                <a:lnTo>
                  <a:pt x="7315200" y="3936908"/>
                </a:lnTo>
                <a:lnTo>
                  <a:pt x="0" y="39369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TextBox 7">
            <a:extLst>
              <a:ext uri="{FF2B5EF4-FFF2-40B4-BE49-F238E27FC236}">
                <a16:creationId xmlns:a16="http://schemas.microsoft.com/office/drawing/2014/main" id="{A2BD9D60-5E3C-3371-C944-A1EA2D23A828}"/>
              </a:ext>
            </a:extLst>
          </p:cNvPr>
          <p:cNvSpPr txBox="1"/>
          <p:nvPr/>
        </p:nvSpPr>
        <p:spPr>
          <a:xfrm>
            <a:off x="4800600" y="886726"/>
            <a:ext cx="10058400" cy="2585323"/>
          </a:xfrm>
          <a:prstGeom prst="rect">
            <a:avLst/>
          </a:prstGeom>
        </p:spPr>
        <p:txBody>
          <a:bodyPr wrap="square" lIns="0" tIns="0" rIns="0" bIns="0" rtlCol="0" anchor="t">
            <a:spAutoFit/>
          </a:bodyPr>
          <a:lstStyle/>
          <a:p>
            <a:pPr lvl="0" algn="r">
              <a:buNone/>
            </a:pPr>
            <a:r>
              <a:rPr lang="fr-FR" altLang="en-US" sz="2700" dirty="0">
                <a:solidFill>
                  <a:schemeClr val="bg1"/>
                </a:solidFill>
                <a:latin typeface="Bookman Old Style" panose="02050604050505020204" pitchFamily="18" charset="0"/>
                <a:ea typeface="Tahoma" panose="020B0604030504040204" pitchFamily="34" charset="0"/>
                <a:cs typeface="Tahoma" panose="020B0604030504040204" pitchFamily="34" charset="0"/>
              </a:rPr>
              <a:t>« À terme, le secteur sanitaire privé est constitué de structures qui exercent dans le formel, dans le strict</a:t>
            </a:r>
          </a:p>
          <a:p>
            <a:pPr lvl="0" algn="r">
              <a:buNone/>
            </a:pPr>
            <a:r>
              <a:rPr lang="fr-FR" altLang="en-US" sz="2700" dirty="0">
                <a:solidFill>
                  <a:schemeClr val="bg1"/>
                </a:solidFill>
                <a:latin typeface="Bookman Old Style" panose="02050604050505020204" pitchFamily="18" charset="0"/>
                <a:ea typeface="Tahoma" panose="020B0604030504040204" pitchFamily="34" charset="0"/>
                <a:cs typeface="Tahoma" panose="020B0604030504040204" pitchFamily="34" charset="0"/>
              </a:rPr>
              <a:t> respect des dispositions légales, réglementaires et déontologiques et, dont la contribution aux objectifs </a:t>
            </a:r>
          </a:p>
          <a:p>
            <a:pPr lvl="0" algn="r">
              <a:buNone/>
            </a:pPr>
            <a:r>
              <a:rPr lang="fr-FR" altLang="en-US" sz="2700" dirty="0">
                <a:solidFill>
                  <a:schemeClr val="bg1"/>
                </a:solidFill>
                <a:latin typeface="Bookman Old Style" panose="02050604050505020204" pitchFamily="18" charset="0"/>
                <a:ea typeface="Tahoma" panose="020B0604030504040204" pitchFamily="34" charset="0"/>
                <a:cs typeface="Tahoma" panose="020B0604030504040204" pitchFamily="34" charset="0"/>
              </a:rPr>
              <a:t>du système de santé du Bénin est reconnue dans le </a:t>
            </a:r>
          </a:p>
          <a:p>
            <a:pPr lvl="0" algn="r">
              <a:buNone/>
            </a:pPr>
            <a:r>
              <a:rPr lang="fr-FR" altLang="en-US" sz="2700" dirty="0">
                <a:solidFill>
                  <a:schemeClr val="bg1"/>
                </a:solidFill>
                <a:latin typeface="Bookman Old Style" panose="02050604050505020204" pitchFamily="18" charset="0"/>
                <a:ea typeface="Tahoma" panose="020B0604030504040204" pitchFamily="34" charset="0"/>
                <a:cs typeface="Tahoma" panose="020B0604030504040204" pitchFamily="34" charset="0"/>
              </a:rPr>
              <a:t>cadre d’un partenariat public-privé bien gouverné ».</a:t>
            </a:r>
          </a:p>
        </p:txBody>
      </p:sp>
      <p:sp>
        <p:nvSpPr>
          <p:cNvPr id="25" name="TextBox 4">
            <a:extLst>
              <a:ext uri="{FF2B5EF4-FFF2-40B4-BE49-F238E27FC236}">
                <a16:creationId xmlns:a16="http://schemas.microsoft.com/office/drawing/2014/main" id="{B4FFE02F-1FDC-07F1-90E8-0B66E285653F}"/>
              </a:ext>
            </a:extLst>
          </p:cNvPr>
          <p:cNvSpPr txBox="1"/>
          <p:nvPr/>
        </p:nvSpPr>
        <p:spPr>
          <a:xfrm>
            <a:off x="-1752600" y="7012731"/>
            <a:ext cx="7810814" cy="1115690"/>
          </a:xfrm>
          <a:prstGeom prst="rect">
            <a:avLst/>
          </a:prstGeom>
        </p:spPr>
        <p:txBody>
          <a:bodyPr lIns="0" tIns="0" rIns="0" bIns="0" rtlCol="0" anchor="t">
            <a:spAutoFit/>
          </a:bodyPr>
          <a:lstStyle/>
          <a:p>
            <a:pPr algn="ctr">
              <a:lnSpc>
                <a:spcPts val="8681"/>
              </a:lnSpc>
            </a:pPr>
            <a:r>
              <a:rPr lang="en-US" sz="7548" dirty="0">
                <a:solidFill>
                  <a:schemeClr val="accent5">
                    <a:lumMod val="75000"/>
                  </a:schemeClr>
                </a:solidFill>
                <a:latin typeface="Kollektif Bold"/>
                <a:ea typeface="Kollektif Bold"/>
                <a:cs typeface="Kollektif Bold"/>
                <a:sym typeface="Kollektif Bold"/>
              </a:rPr>
              <a:t> Mission</a:t>
            </a:r>
          </a:p>
        </p:txBody>
      </p:sp>
      <p:sp>
        <p:nvSpPr>
          <p:cNvPr id="26" name="ZoneTexte 25">
            <a:extLst>
              <a:ext uri="{FF2B5EF4-FFF2-40B4-BE49-F238E27FC236}">
                <a16:creationId xmlns:a16="http://schemas.microsoft.com/office/drawing/2014/main" id="{11DD4B14-8C57-AC25-E925-85F4F19AB511}"/>
              </a:ext>
            </a:extLst>
          </p:cNvPr>
          <p:cNvSpPr txBox="1"/>
          <p:nvPr/>
        </p:nvSpPr>
        <p:spPr>
          <a:xfrm>
            <a:off x="6553200" y="6237859"/>
            <a:ext cx="9310225" cy="2677656"/>
          </a:xfrm>
          <a:prstGeom prst="rect">
            <a:avLst/>
          </a:prstGeom>
          <a:noFill/>
        </p:spPr>
        <p:txBody>
          <a:bodyPr wrap="square" rtlCol="0">
            <a:spAutoFit/>
          </a:bodyPr>
          <a:lstStyle/>
          <a:p>
            <a:pPr lvl="0"/>
            <a:r>
              <a:rPr lang="fr-FR" sz="2800" dirty="0">
                <a:latin typeface="Bookman Old Style" panose="02050604050505020204" pitchFamily="18" charset="0"/>
                <a:ea typeface="Tahoma" panose="020B0604030504040204" pitchFamily="34" charset="0"/>
                <a:cs typeface="Tahoma" panose="020B0604030504040204" pitchFamily="34" charset="0"/>
              </a:rPr>
              <a:t>’</a:t>
            </a:r>
            <a:r>
              <a:rPr lang="fr-FR" sz="2800" dirty="0">
                <a:solidFill>
                  <a:schemeClr val="bg1"/>
                </a:solidFill>
                <a:latin typeface="Bookman Old Style" panose="02050604050505020204" pitchFamily="18" charset="0"/>
                <a:ea typeface="Tahoma" panose="020B0604030504040204" pitchFamily="34" charset="0"/>
                <a:cs typeface="Tahoma" panose="020B0604030504040204" pitchFamily="34" charset="0"/>
              </a:rPr>
              <a:t>’Fédérer tous les acteurs du secteur privé de la santé sous un organisme de coordination dans le seul but d’induire un changement de politique qui facilite la pleine participation de tous les acteurs du secteur privé dans l’atteinte du bien-être des populations</a:t>
            </a:r>
            <a:r>
              <a:rPr lang="fr-FR" sz="2800" dirty="0">
                <a:latin typeface="Bookman Old Style" panose="02050604050505020204" pitchFamily="18" charset="0"/>
                <a:ea typeface="Tahoma" panose="020B0604030504040204" pitchFamily="34" charset="0"/>
                <a:cs typeface="Tahoma" panose="020B0604030504040204" pitchFamily="34" charset="0"/>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246" y="-125358"/>
            <a:ext cx="15131450" cy="618279"/>
          </a:xfrm>
        </p:spPr>
        <p:txBody>
          <a:bodyPr>
            <a:normAutofit fontScale="90000"/>
          </a:bodyPr>
          <a:lstStyle/>
          <a:p>
            <a:r>
              <a:rPr lang="en-US" sz="4800" b="1" dirty="0">
                <a:latin typeface="Bookman Old Style" panose="02050604050505020204" pitchFamily="18" charset="0"/>
              </a:rPr>
              <a:t>Associations membres de la PSSP</a:t>
            </a:r>
            <a:endParaRPr lang="fr-FR" sz="4800" b="1" dirty="0">
              <a:latin typeface="Bookman Old Style" panose="02050604050505020204" pitchFamily="18" charset="0"/>
            </a:endParaRPr>
          </a:p>
        </p:txBody>
      </p:sp>
      <p:sp>
        <p:nvSpPr>
          <p:cNvPr id="3" name="Content Placeholder 2"/>
          <p:cNvSpPr>
            <a:spLocks noGrp="1"/>
          </p:cNvSpPr>
          <p:nvPr>
            <p:ph sz="half" idx="1"/>
          </p:nvPr>
        </p:nvSpPr>
        <p:spPr>
          <a:xfrm>
            <a:off x="207159" y="597309"/>
            <a:ext cx="8187069" cy="9689691"/>
          </a:xfrm>
          <a:solidFill>
            <a:schemeClr val="accent3">
              <a:lumMod val="20000"/>
              <a:lumOff val="80000"/>
            </a:schemeClr>
          </a:solidFill>
        </p:spPr>
        <p:txBody>
          <a:bodyPr>
            <a:noAutofit/>
          </a:bodyPr>
          <a:lstStyle/>
          <a:p>
            <a:pPr marL="407195" indent="-407195" algn="just">
              <a:buFont typeface="+mj-lt"/>
              <a:buAutoNum type="arabicPeriod"/>
              <a:defRPr/>
            </a:pPr>
            <a:r>
              <a:rPr lang="fr-CA" altLang="en-US" sz="2550" b="1" dirty="0">
                <a:solidFill>
                  <a:srgbClr val="002060"/>
                </a:solidFill>
                <a:latin typeface="Bookman Old Style" panose="02050604050505020204" pitchFamily="18" charset="0"/>
              </a:rPr>
              <a:t>ACPB</a:t>
            </a:r>
            <a:r>
              <a:rPr lang="fr-CA" altLang="en-US" sz="2550" dirty="0">
                <a:solidFill>
                  <a:srgbClr val="002060"/>
                </a:solidFill>
                <a:latin typeface="Bookman Old Style" panose="02050604050505020204" pitchFamily="18" charset="0"/>
              </a:rPr>
              <a:t>: </a:t>
            </a:r>
            <a:r>
              <a:rPr lang="fr-CA" altLang="en-US" sz="2400" dirty="0">
                <a:latin typeface="Bookman Old Style" panose="02050604050505020204" pitchFamily="18" charset="0"/>
              </a:rPr>
              <a:t>Association des Cliniques Privés du Bénin</a:t>
            </a:r>
          </a:p>
          <a:p>
            <a:pPr marL="407195" indent="-407195" algn="just">
              <a:buFont typeface="+mj-lt"/>
              <a:buAutoNum type="arabicPeriod"/>
              <a:defRPr/>
            </a:pPr>
            <a:r>
              <a:rPr lang="fr-CA" altLang="en-US" sz="2550" b="1" dirty="0">
                <a:solidFill>
                  <a:srgbClr val="002060"/>
                </a:solidFill>
                <a:latin typeface="Bookman Old Style" panose="02050604050505020204" pitchFamily="18" charset="0"/>
              </a:rPr>
              <a:t>AMCES</a:t>
            </a:r>
            <a:r>
              <a:rPr lang="fr-CA" altLang="en-US" sz="2550" dirty="0">
                <a:solidFill>
                  <a:srgbClr val="002060"/>
                </a:solidFill>
                <a:latin typeface="Bookman Old Style" panose="02050604050505020204" pitchFamily="18" charset="0"/>
              </a:rPr>
              <a:t>: </a:t>
            </a:r>
            <a:r>
              <a:rPr lang="fr-CA" altLang="en-US" sz="2550" dirty="0">
                <a:latin typeface="Bookman Old Style" panose="02050604050505020204" pitchFamily="18" charset="0"/>
              </a:rPr>
              <a:t>Association des œuvres privés Médicales Confessionnelles et Sociales du Bénin</a:t>
            </a:r>
          </a:p>
          <a:p>
            <a:pPr marL="407195" indent="-407195" algn="just">
              <a:buFont typeface="+mj-lt"/>
              <a:buAutoNum type="arabicPeriod"/>
              <a:defRPr/>
            </a:pPr>
            <a:r>
              <a:rPr lang="fr-CA" altLang="en-US" sz="2550" b="1" dirty="0">
                <a:solidFill>
                  <a:srgbClr val="002060"/>
                </a:solidFill>
                <a:latin typeface="Bookman Old Style" panose="02050604050505020204" pitchFamily="18" charset="0"/>
              </a:rPr>
              <a:t>ABMS/PSI</a:t>
            </a:r>
            <a:r>
              <a:rPr lang="fr-CA" altLang="en-US" sz="2550" b="1" dirty="0">
                <a:latin typeface="Bookman Old Style" panose="02050604050505020204" pitchFamily="18" charset="0"/>
              </a:rPr>
              <a:t>: </a:t>
            </a:r>
            <a:r>
              <a:rPr lang="fr-CA" altLang="en-US" sz="2550" dirty="0">
                <a:latin typeface="Bookman Old Style" panose="02050604050505020204" pitchFamily="18" charset="0"/>
              </a:rPr>
              <a:t>Association Béninoise de Marketing Sociale et la communication pour santé</a:t>
            </a:r>
          </a:p>
          <a:p>
            <a:pPr marL="407195" indent="-407195" algn="just">
              <a:buFont typeface="+mj-lt"/>
              <a:buAutoNum type="arabicPeriod"/>
              <a:defRPr/>
            </a:pPr>
            <a:r>
              <a:rPr lang="fr-FR" altLang="en-US" sz="2550" b="1" dirty="0">
                <a:solidFill>
                  <a:srgbClr val="002060"/>
                </a:solidFill>
                <a:latin typeface="Bookman Old Style" panose="02050604050505020204" pitchFamily="18" charset="0"/>
              </a:rPr>
              <a:t>HPV</a:t>
            </a:r>
            <a:r>
              <a:rPr lang="fr-FR" altLang="en-US" sz="2550" dirty="0">
                <a:solidFill>
                  <a:srgbClr val="002060"/>
                </a:solidFill>
                <a:latin typeface="Bookman Old Style" panose="02050604050505020204" pitchFamily="18" charset="0"/>
              </a:rPr>
              <a:t>: </a:t>
            </a:r>
            <a:r>
              <a:rPr lang="fr-FR" altLang="en-US" sz="2550" dirty="0">
                <a:latin typeface="Bookman Old Style" panose="02050604050505020204" pitchFamily="18" charset="0"/>
              </a:rPr>
              <a:t>Association Handicapes Pas Vaincus</a:t>
            </a:r>
          </a:p>
          <a:p>
            <a:pPr marL="407195" indent="-407195" algn="just">
              <a:buFont typeface="+mj-lt"/>
              <a:buAutoNum type="arabicPeriod"/>
              <a:defRPr/>
            </a:pPr>
            <a:r>
              <a:rPr lang="fr-CA" altLang="en-US" sz="2550" b="1" dirty="0">
                <a:solidFill>
                  <a:srgbClr val="002060"/>
                </a:solidFill>
                <a:latin typeface="Bookman Old Style" panose="02050604050505020204" pitchFamily="18" charset="0"/>
              </a:rPr>
              <a:t>ANC-ProFam</a:t>
            </a:r>
            <a:r>
              <a:rPr lang="fr-CA" altLang="en-US" sz="2550" dirty="0">
                <a:latin typeface="Bookman Old Style" panose="02050604050505020204" pitchFamily="18" charset="0"/>
              </a:rPr>
              <a:t>: L’Association des Cliniques du réseau  ProFam</a:t>
            </a:r>
          </a:p>
          <a:p>
            <a:pPr marL="407195" indent="-407195" algn="just">
              <a:buFont typeface="+mj-lt"/>
              <a:buAutoNum type="arabicPeriod"/>
              <a:defRPr/>
            </a:pPr>
            <a:r>
              <a:rPr lang="fr-CA" altLang="en-US" sz="2550" b="1" dirty="0">
                <a:solidFill>
                  <a:srgbClr val="002060"/>
                </a:solidFill>
                <a:latin typeface="Bookman Old Style" panose="02050604050505020204" pitchFamily="18" charset="0"/>
              </a:rPr>
              <a:t>ASSEPLiB</a:t>
            </a:r>
            <a:r>
              <a:rPr lang="fr-CA" altLang="en-US" sz="2550" dirty="0">
                <a:latin typeface="Bookman Old Style" panose="02050604050505020204" pitchFamily="18" charset="0"/>
              </a:rPr>
              <a:t>: Association des Sages-Femmes du Secteur Privé Liberal du Bénin </a:t>
            </a:r>
          </a:p>
          <a:p>
            <a:pPr marL="407195" indent="-407195" algn="just">
              <a:buFont typeface="+mj-lt"/>
              <a:buAutoNum type="arabicPeriod"/>
              <a:defRPr/>
            </a:pPr>
            <a:r>
              <a:rPr lang="fr-CA" altLang="en-US" sz="2550" b="1" dirty="0">
                <a:solidFill>
                  <a:srgbClr val="002060"/>
                </a:solidFill>
                <a:latin typeface="Bookman Old Style" panose="02050604050505020204" pitchFamily="18" charset="0"/>
              </a:rPr>
              <a:t>APSPB</a:t>
            </a:r>
            <a:r>
              <a:rPr lang="fr-CA" altLang="en-US" sz="2550" dirty="0">
                <a:solidFill>
                  <a:srgbClr val="002060"/>
                </a:solidFill>
                <a:latin typeface="Bookman Old Style" panose="02050604050505020204" pitchFamily="18" charset="0"/>
              </a:rPr>
              <a:t>: </a:t>
            </a:r>
            <a:r>
              <a:rPr lang="fr-CA" altLang="en-US" sz="2550" dirty="0">
                <a:latin typeface="Bookman Old Style" panose="02050604050505020204" pitchFamily="18" charset="0"/>
              </a:rPr>
              <a:t>Association des Pharmaciens du Secteur Prive du Benin</a:t>
            </a:r>
          </a:p>
          <a:p>
            <a:pPr marL="407195" indent="-407195">
              <a:buFont typeface="+mj-lt"/>
              <a:buAutoNum type="arabicPeriod"/>
              <a:defRPr/>
            </a:pPr>
            <a:r>
              <a:rPr lang="fr-CA" altLang="en-US" sz="2550" b="1" dirty="0">
                <a:solidFill>
                  <a:srgbClr val="002060"/>
                </a:solidFill>
                <a:latin typeface="Bookman Old Style" panose="02050604050505020204" pitchFamily="18" charset="0"/>
              </a:rPr>
              <a:t>AMCB</a:t>
            </a:r>
            <a:r>
              <a:rPr lang="fr-CA" altLang="en-US" sz="2550" dirty="0">
                <a:solidFill>
                  <a:srgbClr val="002060"/>
                </a:solidFill>
                <a:latin typeface="Bookman Old Style" panose="02050604050505020204" pitchFamily="18" charset="0"/>
              </a:rPr>
              <a:t>: </a:t>
            </a:r>
            <a:r>
              <a:rPr lang="fr-CA" altLang="en-US" sz="2550" dirty="0" err="1">
                <a:latin typeface="Bookman Old Style" panose="02050604050505020204" pitchFamily="18" charset="0"/>
              </a:rPr>
              <a:t>Assoc</a:t>
            </a:r>
            <a:r>
              <a:rPr lang="fr-CA" altLang="en-US" sz="2550" dirty="0">
                <a:latin typeface="Bookman Old Style" panose="02050604050505020204" pitchFamily="18" charset="0"/>
              </a:rPr>
              <a:t>. des Médecins Communautaires du Benin</a:t>
            </a:r>
          </a:p>
          <a:p>
            <a:pPr marL="407195" indent="-407195" algn="just">
              <a:buFont typeface="+mj-lt"/>
              <a:buAutoNum type="arabicPeriod"/>
              <a:defRPr/>
            </a:pPr>
            <a:r>
              <a:rPr lang="fr-CA" altLang="en-US" sz="2550" b="1" dirty="0">
                <a:solidFill>
                  <a:srgbClr val="002060"/>
                </a:solidFill>
                <a:latin typeface="Bookman Old Style" panose="02050604050505020204" pitchFamily="18" charset="0"/>
              </a:rPr>
              <a:t>AIMS: </a:t>
            </a:r>
            <a:r>
              <a:rPr lang="fr-FR" sz="2550" dirty="0">
                <a:latin typeface="Bookman Old Style" panose="02050604050505020204" pitchFamily="18" charset="0"/>
              </a:rPr>
              <a:t>Centre d'étude et d'Appui techniques aux Institutions de Micro-assurance Santé </a:t>
            </a:r>
          </a:p>
          <a:p>
            <a:pPr marL="407195" indent="-407195" algn="just">
              <a:buFont typeface="+mj-lt"/>
              <a:buAutoNum type="arabicPeriod"/>
              <a:defRPr/>
            </a:pPr>
            <a:r>
              <a:rPr lang="fr-CA" altLang="en-US" sz="2550" b="1" dirty="0">
                <a:solidFill>
                  <a:srgbClr val="002060"/>
                </a:solidFill>
                <a:latin typeface="Bookman Old Style" panose="02050604050505020204" pitchFamily="18" charset="0"/>
              </a:rPr>
              <a:t> APDM</a:t>
            </a:r>
            <a:r>
              <a:rPr lang="fr-CA" altLang="en-US" sz="2550" dirty="0">
                <a:solidFill>
                  <a:srgbClr val="002060"/>
                </a:solidFill>
                <a:latin typeface="Bookman Old Style" panose="02050604050505020204" pitchFamily="18" charset="0"/>
              </a:rPr>
              <a:t>: </a:t>
            </a:r>
            <a:r>
              <a:rPr lang="fr-CA" altLang="en-US" sz="2550" dirty="0">
                <a:latin typeface="Bookman Old Style" panose="02050604050505020204" pitchFamily="18" charset="0"/>
              </a:rPr>
              <a:t>Association des professionnels de la Distributeurs de Dispositifs Médicaux</a:t>
            </a:r>
          </a:p>
          <a:p>
            <a:pPr marL="407195" indent="-407195" algn="just">
              <a:buFont typeface="+mj-lt"/>
              <a:buAutoNum type="arabicPeriod"/>
              <a:defRPr/>
            </a:pPr>
            <a:r>
              <a:rPr lang="fr-CA" altLang="en-US" sz="2550" b="1" dirty="0">
                <a:solidFill>
                  <a:srgbClr val="002060"/>
                </a:solidFill>
                <a:latin typeface="Bookman Old Style" panose="02050604050505020204" pitchFamily="18" charset="0"/>
              </a:rPr>
              <a:t> </a:t>
            </a:r>
            <a:r>
              <a:rPr lang="fr-CA" altLang="en-US" sz="2550" b="1" dirty="0" err="1">
                <a:solidFill>
                  <a:srgbClr val="002060"/>
                </a:solidFill>
                <a:latin typeface="Bookman Old Style" panose="02050604050505020204" pitchFamily="18" charset="0"/>
              </a:rPr>
              <a:t>AsLoB</a:t>
            </a:r>
            <a:r>
              <a:rPr lang="fr-CA" altLang="en-US" sz="2550" b="1" dirty="0">
                <a:solidFill>
                  <a:srgbClr val="002060"/>
                </a:solidFill>
                <a:latin typeface="Bookman Old Style" panose="02050604050505020204" pitchFamily="18" charset="0"/>
              </a:rPr>
              <a:t>: </a:t>
            </a:r>
            <a:r>
              <a:rPr lang="fr-CA" altLang="en-US" sz="2550" dirty="0">
                <a:latin typeface="Bookman Old Style" panose="02050604050505020204" pitchFamily="18" charset="0"/>
              </a:rPr>
              <a:t>Association des Logisticiens Béninois</a:t>
            </a:r>
          </a:p>
          <a:p>
            <a:pPr marL="407195" indent="-407195" algn="just">
              <a:buFont typeface="+mj-lt"/>
              <a:buAutoNum type="arabicPeriod"/>
              <a:defRPr/>
            </a:pPr>
            <a:r>
              <a:rPr lang="fr-CA" altLang="en-US" sz="2550" b="1" dirty="0">
                <a:solidFill>
                  <a:srgbClr val="002060"/>
                </a:solidFill>
                <a:latin typeface="Bookman Old Style" panose="02050604050505020204" pitchFamily="18" charset="0"/>
              </a:rPr>
              <a:t> CONSAMUS</a:t>
            </a:r>
            <a:r>
              <a:rPr lang="fr-CA" altLang="en-US" sz="2550" dirty="0">
                <a:solidFill>
                  <a:srgbClr val="002060"/>
                </a:solidFill>
                <a:latin typeface="Bookman Old Style" panose="02050604050505020204" pitchFamily="18" charset="0"/>
              </a:rPr>
              <a:t>: </a:t>
            </a:r>
            <a:r>
              <a:rPr lang="fr-CA" altLang="en-US" sz="2550" dirty="0">
                <a:latin typeface="Bookman Old Style" panose="02050604050505020204" pitchFamily="18" charset="0"/>
              </a:rPr>
              <a:t>Conseil National des Structures d’appui à la mutualité sociale</a:t>
            </a:r>
            <a:r>
              <a:rPr lang="fr-FR" altLang="en-US" sz="2550" dirty="0">
                <a:latin typeface="Bookman Old Style" panose="02050604050505020204" pitchFamily="18" charset="0"/>
              </a:rPr>
              <a:t> </a:t>
            </a:r>
          </a:p>
          <a:p>
            <a:pPr marL="407195" indent="-407195" algn="just">
              <a:buFont typeface="+mj-lt"/>
              <a:buAutoNum type="arabicPeriod"/>
              <a:defRPr/>
            </a:pPr>
            <a:endParaRPr lang="fr-FR" sz="2550" dirty="0">
              <a:latin typeface="Bookman Old Style" panose="02050604050505020204" pitchFamily="18" charset="0"/>
            </a:endParaRPr>
          </a:p>
          <a:p>
            <a:pPr marL="407195" indent="-407195" algn="just">
              <a:buFont typeface="+mj-lt"/>
              <a:buAutoNum type="arabicPeriod"/>
              <a:defRPr/>
            </a:pPr>
            <a:endParaRPr lang="fr-CA" altLang="en-US" sz="2550" dirty="0">
              <a:latin typeface="Bookman Old Style" panose="02050604050505020204" pitchFamily="18" charset="0"/>
            </a:endParaRPr>
          </a:p>
          <a:p>
            <a:pPr marL="685800" indent="-685800" algn="just">
              <a:buFont typeface="+mj-lt"/>
              <a:buAutoNum type="arabicPeriod"/>
              <a:defRPr/>
            </a:pPr>
            <a:endParaRPr lang="fr-CA" altLang="en-US" sz="2550" dirty="0">
              <a:latin typeface="Bookman Old Style" panose="02050604050505020204" pitchFamily="18" charset="0"/>
            </a:endParaRPr>
          </a:p>
          <a:p>
            <a:pPr algn="just">
              <a:defRPr/>
            </a:pPr>
            <a:endParaRPr lang="fr-CA" altLang="en-US" sz="2550" dirty="0">
              <a:latin typeface="Bookman Old Style" panose="02050604050505020204" pitchFamily="18" charset="0"/>
            </a:endParaRPr>
          </a:p>
          <a:p>
            <a:pPr algn="just">
              <a:defRPr/>
            </a:pPr>
            <a:endParaRPr lang="fr-FR" altLang="en-US" sz="2550" dirty="0">
              <a:latin typeface="Bookman Old Style" panose="02050604050505020204" pitchFamily="18" charset="0"/>
            </a:endParaRPr>
          </a:p>
        </p:txBody>
      </p:sp>
      <p:sp>
        <p:nvSpPr>
          <p:cNvPr id="4" name="Content Placeholder 3"/>
          <p:cNvSpPr>
            <a:spLocks noGrp="1"/>
          </p:cNvSpPr>
          <p:nvPr>
            <p:ph sz="half" idx="2"/>
          </p:nvPr>
        </p:nvSpPr>
        <p:spPr>
          <a:xfrm>
            <a:off x="8636794" y="594543"/>
            <a:ext cx="9451505" cy="9692457"/>
          </a:xfrm>
          <a:solidFill>
            <a:schemeClr val="accent6">
              <a:lumMod val="10000"/>
              <a:lumOff val="90000"/>
            </a:schemeClr>
          </a:solidFill>
        </p:spPr>
        <p:txBody>
          <a:bodyPr>
            <a:noAutofit/>
          </a:bodyPr>
          <a:lstStyle/>
          <a:p>
            <a:pPr marL="0" indent="0" algn="just">
              <a:buNone/>
              <a:defRPr/>
            </a:pPr>
            <a:r>
              <a:rPr lang="fr-FR" altLang="en-US" sz="2550" b="1" dirty="0">
                <a:solidFill>
                  <a:srgbClr val="002060"/>
                </a:solidFill>
                <a:latin typeface="Bookman Old Style" panose="02050604050505020204" pitchFamily="18" charset="0"/>
              </a:rPr>
              <a:t>13. APSPB </a:t>
            </a:r>
            <a:r>
              <a:rPr lang="fr-FR" altLang="en-US" sz="2550" dirty="0">
                <a:latin typeface="Bookman Old Style" panose="02050604050505020204" pitchFamily="18" charset="0"/>
              </a:rPr>
              <a:t>: Association des Pédiatres du Secteur Privé du Bénin</a:t>
            </a:r>
          </a:p>
          <a:p>
            <a:pPr marL="0" indent="0" algn="just">
              <a:buNone/>
              <a:defRPr/>
            </a:pPr>
            <a:r>
              <a:rPr lang="fr-CA" altLang="en-US" sz="2550" b="1" dirty="0">
                <a:solidFill>
                  <a:srgbClr val="002060"/>
                </a:solidFill>
                <a:latin typeface="Bookman Old Style" panose="02050604050505020204" pitchFamily="18" charset="0"/>
              </a:rPr>
              <a:t>14. ROBS</a:t>
            </a:r>
            <a:r>
              <a:rPr lang="fr-CA" altLang="en-US" sz="2550" dirty="0">
                <a:solidFill>
                  <a:srgbClr val="002060"/>
                </a:solidFill>
                <a:latin typeface="Bookman Old Style" panose="02050604050505020204" pitchFamily="18" charset="0"/>
              </a:rPr>
              <a:t>: </a:t>
            </a:r>
            <a:r>
              <a:rPr lang="fr-CA" altLang="en-US" sz="2550" dirty="0">
                <a:latin typeface="Bookman Old Style" panose="02050604050505020204" pitchFamily="18" charset="0"/>
              </a:rPr>
              <a:t>Réseau des ONG Béninoises de Santé</a:t>
            </a:r>
          </a:p>
          <a:p>
            <a:pPr marL="0" indent="0" algn="just">
              <a:buNone/>
              <a:defRPr/>
            </a:pPr>
            <a:r>
              <a:rPr lang="fr-CA" altLang="en-US" sz="2550" b="1" dirty="0">
                <a:solidFill>
                  <a:srgbClr val="002060"/>
                </a:solidFill>
                <a:latin typeface="Bookman Old Style" panose="02050604050505020204" pitchFamily="18" charset="0"/>
              </a:rPr>
              <a:t>15. CEBAC-STP: </a:t>
            </a:r>
            <a:r>
              <a:rPr lang="fr-CA" altLang="en-US" sz="2550" dirty="0">
                <a:latin typeface="Bookman Old Style" panose="02050604050505020204" pitchFamily="18" charset="0"/>
              </a:rPr>
              <a:t>Coalition des Entreprises Béninoises et Associations privées Contre le Sida, la Tuberculose et le Paludisme</a:t>
            </a:r>
          </a:p>
          <a:p>
            <a:pPr marL="685800" indent="-685800" algn="just">
              <a:buAutoNum type="arabicPeriod" startAt="16"/>
              <a:defRPr/>
            </a:pPr>
            <a:r>
              <a:rPr lang="fr-CA" altLang="en-US" sz="2550" b="1" dirty="0">
                <a:solidFill>
                  <a:srgbClr val="002060"/>
                </a:solidFill>
                <a:latin typeface="Bookman Old Style" panose="02050604050505020204" pitchFamily="18" charset="0"/>
              </a:rPr>
              <a:t>AMEVEP</a:t>
            </a:r>
            <a:r>
              <a:rPr lang="fr-CA" altLang="en-US" sz="2550" b="1" dirty="0">
                <a:latin typeface="Bookman Old Style" panose="02050604050505020204" pitchFamily="18" charset="0"/>
              </a:rPr>
              <a:t>:</a:t>
            </a:r>
            <a:r>
              <a:rPr lang="fr-FR" altLang="fr-CA" sz="2550" dirty="0">
                <a:latin typeface="Bookman Old Style" panose="02050604050505020204" pitchFamily="18" charset="0"/>
              </a:rPr>
              <a:t> </a:t>
            </a:r>
            <a:r>
              <a:rPr lang="fr-FR" altLang="fr-CA" sz="2550" dirty="0" err="1">
                <a:latin typeface="Bookman Old Style" panose="02050604050505020204" pitchFamily="18" charset="0"/>
              </a:rPr>
              <a:t>Assoc</a:t>
            </a:r>
            <a:r>
              <a:rPr lang="fr-FR" altLang="fr-CA" sz="2550" dirty="0">
                <a:latin typeface="Bookman Old Style" panose="02050604050505020204" pitchFamily="18" charset="0"/>
              </a:rPr>
              <a:t>. des Médecins Vétérinaires Privé</a:t>
            </a:r>
          </a:p>
          <a:p>
            <a:pPr marL="514350" indent="-514350" algn="just">
              <a:buAutoNum type="arabicPeriod" startAt="16"/>
              <a:defRPr/>
            </a:pPr>
            <a:r>
              <a:rPr lang="fr-FR" altLang="en-US" sz="2550" b="1" dirty="0">
                <a:solidFill>
                  <a:srgbClr val="002060"/>
                </a:solidFill>
                <a:latin typeface="Bookman Old Style" panose="02050604050505020204" pitchFamily="18" charset="0"/>
              </a:rPr>
              <a:t> ABEKIR </a:t>
            </a:r>
            <a:r>
              <a:rPr lang="fr-FR" altLang="en-US" sz="2550" dirty="0">
                <a:latin typeface="Bookman Old Style" panose="02050604050505020204" pitchFamily="18" charset="0"/>
              </a:rPr>
              <a:t>:  Association Béninoise Kinésithérapeute Rééducateurs </a:t>
            </a:r>
            <a:endParaRPr lang="fr-CA" altLang="en-US" sz="2550" dirty="0">
              <a:latin typeface="Bookman Old Style" panose="02050604050505020204" pitchFamily="18" charset="0"/>
            </a:endParaRPr>
          </a:p>
          <a:p>
            <a:pPr marL="514350" indent="-514350" algn="just">
              <a:buFont typeface="Arial" panose="020B0604020202020204" pitchFamily="34" charset="0"/>
              <a:buAutoNum type="arabicPeriod" startAt="16"/>
              <a:defRPr/>
            </a:pPr>
            <a:r>
              <a:rPr lang="fr-CA" altLang="en-US" sz="2550" b="1" dirty="0">
                <a:solidFill>
                  <a:srgbClr val="002060"/>
                </a:solidFill>
                <a:latin typeface="Bookman Old Style" panose="02050604050505020204" pitchFamily="18" charset="0"/>
              </a:rPr>
              <a:t> ABPF: </a:t>
            </a:r>
            <a:r>
              <a:rPr lang="fr-CA" altLang="en-US" sz="2550" dirty="0" err="1">
                <a:latin typeface="Bookman Old Style" panose="02050604050505020204" pitchFamily="18" charset="0"/>
              </a:rPr>
              <a:t>Assoc</a:t>
            </a:r>
            <a:r>
              <a:rPr lang="fr-CA" altLang="en-US" sz="2550" dirty="0">
                <a:latin typeface="Bookman Old Style" panose="02050604050505020204" pitchFamily="18" charset="0"/>
              </a:rPr>
              <a:t>. Béninoise pour la </a:t>
            </a:r>
            <a:r>
              <a:rPr lang="fr-CA" altLang="en-US" sz="2550" dirty="0" err="1">
                <a:latin typeface="Bookman Old Style" panose="02050604050505020204" pitchFamily="18" charset="0"/>
              </a:rPr>
              <a:t>Promot</a:t>
            </a:r>
            <a:r>
              <a:rPr lang="fr-CA" altLang="en-US" sz="2550" dirty="0">
                <a:latin typeface="Bookman Old Style" panose="02050604050505020204" pitchFamily="18" charset="0"/>
              </a:rPr>
              <a:t>. de la Famille</a:t>
            </a:r>
          </a:p>
          <a:p>
            <a:pPr marL="685800" indent="-685800" algn="just">
              <a:buAutoNum type="arabicPlain" startAt="19"/>
              <a:defRPr/>
            </a:pPr>
            <a:r>
              <a:rPr lang="fr-CA" altLang="en-US" sz="2550" b="1" dirty="0">
                <a:solidFill>
                  <a:srgbClr val="002060"/>
                </a:solidFill>
                <a:latin typeface="Bookman Old Style" panose="02050604050505020204" pitchFamily="18" charset="0"/>
              </a:rPr>
              <a:t>T’UP AFRICA : </a:t>
            </a:r>
            <a:r>
              <a:rPr lang="fr-CA" altLang="en-US" sz="2550" dirty="0">
                <a:latin typeface="Bookman Old Style" panose="02050604050505020204" pitchFamily="18" charset="0"/>
              </a:rPr>
              <a:t>Time </a:t>
            </a:r>
            <a:r>
              <a:rPr lang="fr-CA" altLang="en-US" sz="2550" dirty="0" err="1">
                <a:latin typeface="Bookman Old Style" panose="02050604050505020204" pitchFamily="18" charset="0"/>
              </a:rPr>
              <a:t>is</a:t>
            </a:r>
            <a:r>
              <a:rPr lang="fr-CA" altLang="en-US" sz="2550" dirty="0">
                <a:latin typeface="Bookman Old Style" panose="02050604050505020204" pitchFamily="18" charset="0"/>
              </a:rPr>
              <a:t> Up For </a:t>
            </a:r>
            <a:r>
              <a:rPr lang="fr-CA" altLang="en-US" sz="2550" dirty="0" err="1">
                <a:latin typeface="Bookman Old Style" panose="02050604050505020204" pitchFamily="18" charset="0"/>
              </a:rPr>
              <a:t>Africa</a:t>
            </a:r>
            <a:endParaRPr lang="fr-CA" altLang="en-US" sz="2550" dirty="0">
              <a:latin typeface="Bookman Old Style" panose="02050604050505020204" pitchFamily="18" charset="0"/>
            </a:endParaRPr>
          </a:p>
          <a:p>
            <a:pPr marL="685800" indent="-685800" algn="just">
              <a:buAutoNum type="arabicPlain" startAt="19"/>
              <a:defRPr/>
            </a:pPr>
            <a:r>
              <a:rPr lang="fr-CA" altLang="en-US" sz="2550" b="1" dirty="0">
                <a:solidFill>
                  <a:srgbClr val="002060"/>
                </a:solidFill>
                <a:latin typeface="Bookman Old Style" panose="02050604050505020204" pitchFamily="18" charset="0"/>
              </a:rPr>
              <a:t>ATGBB</a:t>
            </a:r>
            <a:r>
              <a:rPr lang="fr-CA" altLang="en-US" sz="2550" dirty="0">
                <a:latin typeface="Bookman Old Style" panose="02050604050505020204" pitchFamily="18" charset="0"/>
              </a:rPr>
              <a:t>: Association des Technologues Biomédicaux du Bénin</a:t>
            </a:r>
            <a:endParaRPr lang="fr-FR" altLang="en-US" sz="2550" dirty="0">
              <a:latin typeface="Bookman Old Style" panose="02050604050505020204" pitchFamily="18" charset="0"/>
            </a:endParaRPr>
          </a:p>
          <a:p>
            <a:pPr marL="0" indent="0" algn="just">
              <a:buNone/>
            </a:pPr>
            <a:r>
              <a:rPr lang="fr-FR" sz="2550" b="1" dirty="0">
                <a:solidFill>
                  <a:srgbClr val="002060"/>
                </a:solidFill>
                <a:latin typeface="Bookman Old Style" panose="02050604050505020204" pitchFamily="18" charset="0"/>
              </a:rPr>
              <a:t>21. APSTIM </a:t>
            </a:r>
            <a:r>
              <a:rPr lang="fr-FR" sz="2550" dirty="0">
                <a:latin typeface="Bookman Old Style" panose="02050604050505020204" pitchFamily="18" charset="0"/>
              </a:rPr>
              <a:t>: Association des Professionnels de l’Imagerie Médicale</a:t>
            </a:r>
          </a:p>
          <a:p>
            <a:pPr marL="0" indent="0" algn="just">
              <a:buNone/>
            </a:pPr>
            <a:r>
              <a:rPr lang="fr-FR" sz="2550" b="1" dirty="0">
                <a:solidFill>
                  <a:srgbClr val="002060"/>
                </a:solidFill>
                <a:latin typeface="Bookman Old Style" panose="02050604050505020204" pitchFamily="18" charset="0"/>
              </a:rPr>
              <a:t>22. APS : </a:t>
            </a:r>
            <a:r>
              <a:rPr lang="fr-FR" sz="2550" dirty="0">
                <a:latin typeface="Bookman Old Style" panose="02050604050505020204" pitchFamily="18" charset="0"/>
              </a:rPr>
              <a:t>Association pour la Prévoyance Sociale</a:t>
            </a:r>
          </a:p>
          <a:p>
            <a:pPr marL="0" indent="0">
              <a:buNone/>
            </a:pPr>
            <a:r>
              <a:rPr lang="fr-FR" sz="2550" b="1" dirty="0">
                <a:solidFill>
                  <a:srgbClr val="002060"/>
                </a:solidFill>
                <a:latin typeface="Bookman Old Style" panose="02050604050505020204" pitchFamily="18" charset="0"/>
              </a:rPr>
              <a:t>23. ADC </a:t>
            </a:r>
            <a:r>
              <a:rPr lang="fr-FR" sz="2550" dirty="0">
                <a:latin typeface="Bookman Old Style" panose="02050604050505020204" pitchFamily="18" charset="0"/>
              </a:rPr>
              <a:t>: Association pour le Développement communautaire</a:t>
            </a:r>
          </a:p>
          <a:p>
            <a:pPr marL="0" indent="0" algn="just">
              <a:buNone/>
            </a:pPr>
            <a:r>
              <a:rPr lang="fr-FR" sz="2550" b="1" dirty="0">
                <a:solidFill>
                  <a:srgbClr val="002060"/>
                </a:solidFill>
                <a:latin typeface="Bookman Old Style" panose="02050604050505020204" pitchFamily="18" charset="0"/>
              </a:rPr>
              <a:t>24. </a:t>
            </a:r>
            <a:r>
              <a:rPr lang="fr-FR" sz="2550" dirty="0">
                <a:solidFill>
                  <a:srgbClr val="002060"/>
                </a:solidFill>
                <a:latin typeface="Bookman Old Style" panose="02050604050505020204" pitchFamily="18" charset="0"/>
              </a:rPr>
              <a:t> </a:t>
            </a:r>
            <a:endParaRPr lang="fr-FR" sz="2550" b="1" dirty="0">
              <a:solidFill>
                <a:srgbClr val="002060"/>
              </a:solidFill>
              <a:latin typeface="Bookman Old Style" panose="02050604050505020204" pitchFamily="18" charset="0"/>
            </a:endParaRPr>
          </a:p>
          <a:p>
            <a:pPr marL="0" indent="0" algn="just">
              <a:buNone/>
            </a:pPr>
            <a:r>
              <a:rPr lang="fr-FR" sz="2550" b="1" dirty="0">
                <a:solidFill>
                  <a:srgbClr val="002060"/>
                </a:solidFill>
                <a:latin typeface="Bookman Old Style" panose="02050604050505020204" pitchFamily="18" charset="0"/>
              </a:rPr>
              <a:t>25</a:t>
            </a:r>
            <a:r>
              <a:rPr lang="fr-FR" sz="2550" b="1">
                <a:solidFill>
                  <a:srgbClr val="002060"/>
                </a:solidFill>
                <a:latin typeface="Bookman Old Style" panose="02050604050505020204" pitchFamily="18" charset="0"/>
              </a:rPr>
              <a:t>.   </a:t>
            </a:r>
            <a:endParaRPr lang="fr-FR" sz="2550" b="1" dirty="0">
              <a:solidFill>
                <a:srgbClr val="002060"/>
              </a:solidFill>
              <a:latin typeface="Bookman Old Style" panose="02050604050505020204" pitchFamily="18" charset="0"/>
            </a:endParaRPr>
          </a:p>
        </p:txBody>
      </p:sp>
      <p:pic>
        <p:nvPicPr>
          <p:cNvPr id="5" name="Picture 4" descr="A picture containing drawing, skiing&#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74070" y="9092381"/>
            <a:ext cx="1914228" cy="1194620"/>
          </a:xfrm>
          <a:prstGeom prst="rect">
            <a:avLst/>
          </a:prstGeom>
        </p:spPr>
      </p:pic>
    </p:spTree>
    <p:extLst>
      <p:ext uri="{BB962C8B-B14F-4D97-AF65-F5344CB8AC3E}">
        <p14:creationId xmlns:p14="http://schemas.microsoft.com/office/powerpoint/2010/main" val="379306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xEl>
                                              <p:pRg st="0" end="0"/>
                                            </p:txEl>
                                          </p:spTgt>
                                        </p:tgtEl>
                                        <p:attrNameLst>
                                          <p:attrName>style.visibility</p:attrName>
                                        </p:attrNameLst>
                                      </p:cBhvr>
                                      <p:to>
                                        <p:strVal val="visible"/>
                                      </p:to>
                                    </p:set>
                                    <p:anim calcmode="lin" valueType="num">
                                      <p:cBhvr additive="base">
                                        <p:cTn id="7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
                                            <p:txEl>
                                              <p:pRg st="1" end="1"/>
                                            </p:txEl>
                                          </p:spTgt>
                                        </p:tgtEl>
                                        <p:attrNameLst>
                                          <p:attrName>style.visibility</p:attrName>
                                        </p:attrNameLst>
                                      </p:cBhvr>
                                      <p:to>
                                        <p:strVal val="visible"/>
                                      </p:to>
                                    </p:set>
                                    <p:anim calcmode="lin" valueType="num">
                                      <p:cBhvr additive="base">
                                        <p:cTn id="8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4">
                                            <p:txEl>
                                              <p:pRg st="2" end="2"/>
                                            </p:txEl>
                                          </p:spTgt>
                                        </p:tgtEl>
                                        <p:attrNameLst>
                                          <p:attrName>style.visibility</p:attrName>
                                        </p:attrNameLst>
                                      </p:cBhvr>
                                      <p:to>
                                        <p:strVal val="visible"/>
                                      </p:to>
                                    </p:set>
                                    <p:anim calcmode="lin" valueType="num">
                                      <p:cBhvr additive="base">
                                        <p:cTn id="9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4">
                                            <p:txEl>
                                              <p:pRg st="3" end="3"/>
                                            </p:txEl>
                                          </p:spTgt>
                                        </p:tgtEl>
                                        <p:attrNameLst>
                                          <p:attrName>style.visibility</p:attrName>
                                        </p:attrNameLst>
                                      </p:cBhvr>
                                      <p:to>
                                        <p:strVal val="visible"/>
                                      </p:to>
                                    </p:set>
                                    <p:anim calcmode="lin" valueType="num">
                                      <p:cBhvr additive="base">
                                        <p:cTn id="9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4">
                                            <p:txEl>
                                              <p:pRg st="4" end="4"/>
                                            </p:txEl>
                                          </p:spTgt>
                                        </p:tgtEl>
                                        <p:attrNameLst>
                                          <p:attrName>style.visibility</p:attrName>
                                        </p:attrNameLst>
                                      </p:cBhvr>
                                      <p:to>
                                        <p:strVal val="visible"/>
                                      </p:to>
                                    </p:set>
                                    <p:anim calcmode="lin" valueType="num">
                                      <p:cBhvr additive="base">
                                        <p:cTn id="10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4">
                                            <p:txEl>
                                              <p:pRg st="5" end="5"/>
                                            </p:txEl>
                                          </p:spTgt>
                                        </p:tgtEl>
                                        <p:attrNameLst>
                                          <p:attrName>style.visibility</p:attrName>
                                        </p:attrNameLst>
                                      </p:cBhvr>
                                      <p:to>
                                        <p:strVal val="visible"/>
                                      </p:to>
                                    </p:set>
                                    <p:anim calcmode="lin" valueType="num">
                                      <p:cBhvr additive="base">
                                        <p:cTn id="10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4">
                                            <p:txEl>
                                              <p:pRg st="6" end="6"/>
                                            </p:txEl>
                                          </p:spTgt>
                                        </p:tgtEl>
                                        <p:attrNameLst>
                                          <p:attrName>style.visibility</p:attrName>
                                        </p:attrNameLst>
                                      </p:cBhvr>
                                      <p:to>
                                        <p:strVal val="visible"/>
                                      </p:to>
                                    </p:set>
                                    <p:anim calcmode="lin" valueType="num">
                                      <p:cBhvr additive="base">
                                        <p:cTn id="11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4">
                                            <p:txEl>
                                              <p:pRg st="7" end="7"/>
                                            </p:txEl>
                                          </p:spTgt>
                                        </p:tgtEl>
                                        <p:attrNameLst>
                                          <p:attrName>style.visibility</p:attrName>
                                        </p:attrNameLst>
                                      </p:cBhvr>
                                      <p:to>
                                        <p:strVal val="visible"/>
                                      </p:to>
                                    </p:set>
                                    <p:anim calcmode="lin" valueType="num">
                                      <p:cBhvr additive="base">
                                        <p:cTn id="12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nodeType="clickEffect">
                                  <p:stCondLst>
                                    <p:cond delay="0"/>
                                  </p:stCondLst>
                                  <p:childTnLst>
                                    <p:set>
                                      <p:cBhvr>
                                        <p:cTn id="126" dur="1" fill="hold">
                                          <p:stCondLst>
                                            <p:cond delay="0"/>
                                          </p:stCondLst>
                                        </p:cTn>
                                        <p:tgtEl>
                                          <p:spTgt spid="4">
                                            <p:txEl>
                                              <p:pRg st="8" end="8"/>
                                            </p:txEl>
                                          </p:spTgt>
                                        </p:tgtEl>
                                        <p:attrNameLst>
                                          <p:attrName>style.visibility</p:attrName>
                                        </p:attrNameLst>
                                      </p:cBhvr>
                                      <p:to>
                                        <p:strVal val="visible"/>
                                      </p:to>
                                    </p:set>
                                    <p:anim calcmode="lin" valueType="num">
                                      <p:cBhvr additive="base">
                                        <p:cTn id="12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128"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nodeType="clickEffect">
                                  <p:stCondLst>
                                    <p:cond delay="0"/>
                                  </p:stCondLst>
                                  <p:childTnLst>
                                    <p:set>
                                      <p:cBhvr>
                                        <p:cTn id="132" dur="1" fill="hold">
                                          <p:stCondLst>
                                            <p:cond delay="0"/>
                                          </p:stCondLst>
                                        </p:cTn>
                                        <p:tgtEl>
                                          <p:spTgt spid="4">
                                            <p:txEl>
                                              <p:pRg st="9" end="9"/>
                                            </p:txEl>
                                          </p:spTgt>
                                        </p:tgtEl>
                                        <p:attrNameLst>
                                          <p:attrName>style.visibility</p:attrName>
                                        </p:attrNameLst>
                                      </p:cBhvr>
                                      <p:to>
                                        <p:strVal val="visible"/>
                                      </p:to>
                                    </p:set>
                                    <p:anim calcmode="lin" valueType="num">
                                      <p:cBhvr additive="base">
                                        <p:cTn id="133"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134"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nodeType="clickEffect">
                                  <p:stCondLst>
                                    <p:cond delay="0"/>
                                  </p:stCondLst>
                                  <p:childTnLst>
                                    <p:set>
                                      <p:cBhvr>
                                        <p:cTn id="138" dur="1" fill="hold">
                                          <p:stCondLst>
                                            <p:cond delay="0"/>
                                          </p:stCondLst>
                                        </p:cTn>
                                        <p:tgtEl>
                                          <p:spTgt spid="4">
                                            <p:txEl>
                                              <p:pRg st="10" end="10"/>
                                            </p:txEl>
                                          </p:spTgt>
                                        </p:tgtEl>
                                        <p:attrNameLst>
                                          <p:attrName>style.visibility</p:attrName>
                                        </p:attrNameLst>
                                      </p:cBhvr>
                                      <p:to>
                                        <p:strVal val="visible"/>
                                      </p:to>
                                    </p:set>
                                    <p:anim calcmode="lin" valueType="num">
                                      <p:cBhvr additive="base">
                                        <p:cTn id="139"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140"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nodeType="clickEffect">
                                  <p:stCondLst>
                                    <p:cond delay="0"/>
                                  </p:stCondLst>
                                  <p:childTnLst>
                                    <p:set>
                                      <p:cBhvr>
                                        <p:cTn id="144" dur="1" fill="hold">
                                          <p:stCondLst>
                                            <p:cond delay="0"/>
                                          </p:stCondLst>
                                        </p:cTn>
                                        <p:tgtEl>
                                          <p:spTgt spid="4">
                                            <p:txEl>
                                              <p:pRg st="11" end="11"/>
                                            </p:txEl>
                                          </p:spTgt>
                                        </p:tgtEl>
                                        <p:attrNameLst>
                                          <p:attrName>style.visibility</p:attrName>
                                        </p:attrNameLst>
                                      </p:cBhvr>
                                      <p:to>
                                        <p:strVal val="visible"/>
                                      </p:to>
                                    </p:set>
                                    <p:anim calcmode="lin" valueType="num">
                                      <p:cBhvr additive="base">
                                        <p:cTn id="145"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146"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nodeType="clickEffect">
                                  <p:stCondLst>
                                    <p:cond delay="0"/>
                                  </p:stCondLst>
                                  <p:childTnLst>
                                    <p:set>
                                      <p:cBhvr>
                                        <p:cTn id="150" dur="1" fill="hold">
                                          <p:stCondLst>
                                            <p:cond delay="0"/>
                                          </p:stCondLst>
                                        </p:cTn>
                                        <p:tgtEl>
                                          <p:spTgt spid="4">
                                            <p:txEl>
                                              <p:pRg st="12" end="12"/>
                                            </p:txEl>
                                          </p:spTgt>
                                        </p:tgtEl>
                                        <p:attrNameLst>
                                          <p:attrName>style.visibility</p:attrName>
                                        </p:attrNameLst>
                                      </p:cBhvr>
                                      <p:to>
                                        <p:strVal val="visible"/>
                                      </p:to>
                                    </p:set>
                                    <p:anim calcmode="lin" valueType="num">
                                      <p:cBhvr additive="base">
                                        <p:cTn id="151"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152"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54379-12DC-488A-96E2-264D244A381B}"/>
              </a:ext>
            </a:extLst>
          </p:cNvPr>
          <p:cNvSpPr>
            <a:spLocks noGrp="1"/>
          </p:cNvSpPr>
          <p:nvPr>
            <p:ph type="title"/>
          </p:nvPr>
        </p:nvSpPr>
        <p:spPr>
          <a:xfrm>
            <a:off x="1235584" y="1270409"/>
            <a:ext cx="6241106" cy="1328421"/>
          </a:xfrm>
        </p:spPr>
        <p:txBody>
          <a:bodyPr rtlCol="0">
            <a:normAutofit fontScale="90000"/>
          </a:bodyPr>
          <a:lstStyle/>
          <a:p>
            <a:pPr rtl="0"/>
            <a:r>
              <a:rPr lang="fr-FR" b="1" dirty="0"/>
              <a:t>REALISATIONS DE LA PSSP</a:t>
            </a:r>
            <a:br>
              <a:rPr lang="fr-FR" b="1" dirty="0"/>
            </a:br>
            <a:endParaRPr lang="fr-FR" b="1" dirty="0"/>
          </a:p>
        </p:txBody>
      </p:sp>
      <p:sp>
        <p:nvSpPr>
          <p:cNvPr id="5" name="Rectangle 4">
            <a:extLst>
              <a:ext uri="{FF2B5EF4-FFF2-40B4-BE49-F238E27FC236}">
                <a16:creationId xmlns:a16="http://schemas.microsoft.com/office/drawing/2014/main" id="{9B315D0B-F875-106F-BD93-BD7418899E41}"/>
              </a:ext>
            </a:extLst>
          </p:cNvPr>
          <p:cNvSpPr/>
          <p:nvPr/>
        </p:nvSpPr>
        <p:spPr>
          <a:xfrm>
            <a:off x="7924800" y="0"/>
            <a:ext cx="10363200" cy="10286996"/>
          </a:xfrm>
          <a:prstGeom prst="rect">
            <a:avLst/>
          </a:prstGeom>
          <a:solidFill>
            <a:srgbClr val="FBB0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18397F9A-0355-4091-BDD7-5C578348C1FB}"/>
              </a:ext>
            </a:extLst>
          </p:cNvPr>
          <p:cNvSpPr>
            <a:spLocks noGrp="1"/>
          </p:cNvSpPr>
          <p:nvPr>
            <p:ph type="body" sz="half" idx="2"/>
          </p:nvPr>
        </p:nvSpPr>
        <p:spPr>
          <a:xfrm>
            <a:off x="10507824" y="1537077"/>
            <a:ext cx="6757518" cy="2146851"/>
          </a:xfrm>
        </p:spPr>
        <p:txBody>
          <a:bodyPr rtlCol="0">
            <a:normAutofit fontScale="92500" lnSpcReduction="10000"/>
          </a:bodyPr>
          <a:lstStyle/>
          <a:p>
            <a:pPr>
              <a:lnSpc>
                <a:spcPct val="110000"/>
              </a:lnSpc>
              <a:spcBef>
                <a:spcPts val="600"/>
              </a:spcBef>
            </a:pPr>
            <a:r>
              <a:rPr lang="fr-FR" sz="4800" b="1" dirty="0">
                <a:solidFill>
                  <a:schemeClr val="bg1"/>
                </a:solidFill>
                <a:latin typeface="+mj-lt"/>
              </a:rPr>
              <a:t>Axes Stratégiques 1</a:t>
            </a:r>
          </a:p>
          <a:p>
            <a:pPr>
              <a:spcBef>
                <a:spcPts val="600"/>
              </a:spcBef>
            </a:pPr>
            <a:r>
              <a:rPr lang="fr-FR" sz="3000" b="1" dirty="0">
                <a:latin typeface="Bookman Old Style" panose="02050604050505020204" pitchFamily="18" charset="0"/>
                <a:ea typeface="Times New Roman" panose="02020603050405020304" pitchFamily="18" charset="0"/>
                <a:cs typeface="Tahoma" panose="020B0604030504040204" pitchFamily="34" charset="0"/>
              </a:rPr>
              <a:t>Amélioration de la gouvernance et de la capacité institutionnelle de la PSSP</a:t>
            </a:r>
            <a:endParaRPr lang="fr-FR" i="1" spc="-23" dirty="0">
              <a:solidFill>
                <a:schemeClr val="bg2">
                  <a:lumMod val="20000"/>
                  <a:lumOff val="80000"/>
                </a:schemeClr>
              </a:solidFill>
              <a:cs typeface="Arial"/>
            </a:endParaRPr>
          </a:p>
        </p:txBody>
      </p:sp>
      <p:sp>
        <p:nvSpPr>
          <p:cNvPr id="4" name="Espace réservé du numéro de diapositive 3">
            <a:extLst>
              <a:ext uri="{FF2B5EF4-FFF2-40B4-BE49-F238E27FC236}">
                <a16:creationId xmlns:a16="http://schemas.microsoft.com/office/drawing/2014/main" id="{1330DBC9-EEFC-416D-BFAD-DB6D1A9E8CB2}"/>
              </a:ext>
            </a:extLst>
          </p:cNvPr>
          <p:cNvSpPr>
            <a:spLocks noGrp="1"/>
          </p:cNvSpPr>
          <p:nvPr>
            <p:ph type="sldNum" sz="quarter" idx="12"/>
          </p:nvPr>
        </p:nvSpPr>
        <p:spPr>
          <a:xfrm>
            <a:off x="17273007" y="9262354"/>
            <a:ext cx="535674" cy="547688"/>
          </a:xfrm>
        </p:spPr>
        <p:txBody>
          <a:bodyPr rtlCol="0"/>
          <a:lstStyle/>
          <a:p>
            <a:pPr algn="just" rtl="0"/>
            <a:fld id="{82EE24B5-652C-4DB5-B7C3-B5BBEC1280B1}" type="slidenum">
              <a:rPr lang="fr-FR" smtClean="0"/>
              <a:pPr algn="just" rtl="0"/>
              <a:t>4</a:t>
            </a:fld>
            <a:endParaRPr lang="fr-FR" dirty="0"/>
          </a:p>
        </p:txBody>
      </p:sp>
      <p:sp>
        <p:nvSpPr>
          <p:cNvPr id="8" name="Espace réservé du texte 7">
            <a:extLst>
              <a:ext uri="{FF2B5EF4-FFF2-40B4-BE49-F238E27FC236}">
                <a16:creationId xmlns:a16="http://schemas.microsoft.com/office/drawing/2014/main" id="{0D9263D0-7B10-45A1-AD9E-D040B170EFE2}"/>
              </a:ext>
            </a:extLst>
          </p:cNvPr>
          <p:cNvSpPr>
            <a:spLocks noGrp="1"/>
          </p:cNvSpPr>
          <p:nvPr>
            <p:ph type="body" sz="half" idx="23"/>
          </p:nvPr>
        </p:nvSpPr>
        <p:spPr>
          <a:xfrm>
            <a:off x="10631976" y="4076232"/>
            <a:ext cx="6633366" cy="2472942"/>
          </a:xfrm>
        </p:spPr>
        <p:txBody>
          <a:bodyPr rtlCol="0">
            <a:normAutofit fontScale="85000" lnSpcReduction="10000"/>
          </a:bodyPr>
          <a:lstStyle/>
          <a:p>
            <a:pPr>
              <a:lnSpc>
                <a:spcPct val="130000"/>
              </a:lnSpc>
              <a:spcBef>
                <a:spcPts val="600"/>
              </a:spcBef>
            </a:pPr>
            <a:r>
              <a:rPr lang="fr-FR" sz="4800" b="1" dirty="0">
                <a:solidFill>
                  <a:schemeClr val="bg1"/>
                </a:solidFill>
                <a:latin typeface="+mj-lt"/>
              </a:rPr>
              <a:t>Axes Stratégiques</a:t>
            </a:r>
            <a:r>
              <a:rPr lang="fr-FR" sz="4650" b="1" dirty="0">
                <a:solidFill>
                  <a:schemeClr val="bg1"/>
                </a:solidFill>
                <a:latin typeface="+mj-lt"/>
              </a:rPr>
              <a:t> 2</a:t>
            </a:r>
          </a:p>
          <a:p>
            <a:pPr>
              <a:lnSpc>
                <a:spcPct val="130000"/>
              </a:lnSpc>
              <a:spcBef>
                <a:spcPts val="600"/>
              </a:spcBef>
            </a:pPr>
            <a:r>
              <a:rPr lang="fr-FR" sz="3300" b="1" dirty="0">
                <a:latin typeface="Bookman Old Style" panose="02050604050505020204" pitchFamily="18" charset="0"/>
                <a:ea typeface="Times New Roman" panose="02020603050405020304" pitchFamily="18" charset="0"/>
                <a:cs typeface="Times New Roman" panose="02020603050405020304" pitchFamily="18" charset="0"/>
              </a:rPr>
              <a:t>Création d’opportunités de produits et services aux acteurs du secteur privé de la santé</a:t>
            </a:r>
            <a:endParaRPr lang="fr-FR" sz="5250" b="1" dirty="0">
              <a:solidFill>
                <a:schemeClr val="bg1"/>
              </a:solidFill>
              <a:latin typeface="+mj-lt"/>
            </a:endParaRPr>
          </a:p>
        </p:txBody>
      </p:sp>
      <p:sp>
        <p:nvSpPr>
          <p:cNvPr id="10" name="Espace réservé du texte 9">
            <a:extLst>
              <a:ext uri="{FF2B5EF4-FFF2-40B4-BE49-F238E27FC236}">
                <a16:creationId xmlns:a16="http://schemas.microsoft.com/office/drawing/2014/main" id="{9884D43A-F693-45B5-941E-26162517B9A6}"/>
              </a:ext>
            </a:extLst>
          </p:cNvPr>
          <p:cNvSpPr>
            <a:spLocks noGrp="1"/>
          </p:cNvSpPr>
          <p:nvPr>
            <p:ph type="body" sz="half" idx="25"/>
          </p:nvPr>
        </p:nvSpPr>
        <p:spPr>
          <a:xfrm>
            <a:off x="10569900" y="6941480"/>
            <a:ext cx="6757518" cy="2868560"/>
          </a:xfrm>
        </p:spPr>
        <p:txBody>
          <a:bodyPr rtlCol="0">
            <a:normAutofit/>
          </a:bodyPr>
          <a:lstStyle/>
          <a:p>
            <a:pPr>
              <a:lnSpc>
                <a:spcPct val="110000"/>
              </a:lnSpc>
              <a:spcBef>
                <a:spcPts val="600"/>
              </a:spcBef>
            </a:pPr>
            <a:r>
              <a:rPr lang="fr-FR" sz="4800" b="1" dirty="0">
                <a:solidFill>
                  <a:schemeClr val="bg1"/>
                </a:solidFill>
                <a:latin typeface="+mj-lt"/>
              </a:rPr>
              <a:t>Axes Stratégiques 3 </a:t>
            </a:r>
          </a:p>
          <a:p>
            <a:pPr>
              <a:lnSpc>
                <a:spcPct val="110000"/>
              </a:lnSpc>
              <a:spcBef>
                <a:spcPts val="600"/>
              </a:spcBef>
            </a:pPr>
            <a:r>
              <a:rPr lang="fr-FR" sz="3000" b="1" dirty="0">
                <a:latin typeface="Bookman Old Style" panose="02050604050505020204" pitchFamily="18" charset="0"/>
                <a:ea typeface="Times New Roman" panose="02020603050405020304" pitchFamily="18" charset="0"/>
                <a:cs typeface="Calibri" panose="020F0502020204030204" pitchFamily="34" charset="0"/>
              </a:rPr>
              <a:t>Renforcement du partenariat avec les acteurs du secteur de la santé</a:t>
            </a:r>
            <a:endParaRPr lang="fr-FR" sz="30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0000"/>
              </a:lnSpc>
              <a:spcBef>
                <a:spcPts val="600"/>
              </a:spcBef>
            </a:pPr>
            <a:endParaRPr lang="fr-FR" sz="3300" b="1" dirty="0">
              <a:solidFill>
                <a:schemeClr val="bg1"/>
              </a:solidFill>
              <a:latin typeface="+mj-lt"/>
            </a:endParaRPr>
          </a:p>
        </p:txBody>
      </p:sp>
      <p:pic>
        <p:nvPicPr>
          <p:cNvPr id="11" name="Espace réservé d’image 14" descr="Icône de coche">
            <a:extLst>
              <a:ext uri="{FF2B5EF4-FFF2-40B4-BE49-F238E27FC236}">
                <a16:creationId xmlns:a16="http://schemas.microsoft.com/office/drawing/2014/main" id="{380A2BFD-1794-4338-8BAC-66A30B88D033}"/>
              </a:ext>
            </a:extLst>
          </p:cNvPr>
          <p:cNvPicPr>
            <a:picLocks noGrp="1" noChangeAspect="1"/>
          </p:cNvPicPr>
          <p:nvPr>
            <p:ph type="pic" sz="quarter" idx="19"/>
          </p:nvPr>
        </p:nvPicPr>
        <p:blipFill>
          <a:blip r:embed="rId3" cstate="print">
            <a:extLst>
              <a:ext uri="{28A0092B-C50C-407E-A947-70E740481C1C}">
                <a14:useLocalDpi xmlns:a14="http://schemas.microsoft.com/office/drawing/2010/main" val="0"/>
              </a:ext>
            </a:extLst>
          </a:blip>
          <a:srcRect/>
          <a:stretch>
            <a:fillRect/>
          </a:stretch>
        </p:blipFill>
        <p:spPr>
          <a:xfrm>
            <a:off x="9721859" y="1672104"/>
            <a:ext cx="864000" cy="864000"/>
          </a:xfrm>
        </p:spPr>
      </p:pic>
      <p:pic>
        <p:nvPicPr>
          <p:cNvPr id="12" name="Espace réservé d’image 16" descr="Icône de coche">
            <a:extLst>
              <a:ext uri="{FF2B5EF4-FFF2-40B4-BE49-F238E27FC236}">
                <a16:creationId xmlns:a16="http://schemas.microsoft.com/office/drawing/2014/main" id="{AC1F4E71-E6F8-490B-A9E9-61DC2025EBEE}"/>
              </a:ext>
            </a:extLst>
          </p:cNvPr>
          <p:cNvPicPr>
            <a:picLocks noGrp="1" noChangeAspect="1"/>
          </p:cNvPicPr>
          <p:nvPr>
            <p:ph type="pic" sz="quarter" idx="22"/>
          </p:nvPr>
        </p:nvPicPr>
        <p:blipFill>
          <a:blip r:embed="rId3" cstate="print">
            <a:extLst>
              <a:ext uri="{28A0092B-C50C-407E-A947-70E740481C1C}">
                <a14:useLocalDpi xmlns:a14="http://schemas.microsoft.com/office/drawing/2010/main" val="0"/>
              </a:ext>
            </a:extLst>
          </a:blip>
          <a:srcRect/>
          <a:stretch>
            <a:fillRect/>
          </a:stretch>
        </p:blipFill>
        <p:spPr>
          <a:xfrm>
            <a:off x="9581748" y="4006459"/>
            <a:ext cx="864000" cy="864002"/>
          </a:xfrm>
        </p:spPr>
      </p:pic>
      <p:pic>
        <p:nvPicPr>
          <p:cNvPr id="13" name="Espace réservé d’image 18" descr="Icône de coche">
            <a:extLst>
              <a:ext uri="{FF2B5EF4-FFF2-40B4-BE49-F238E27FC236}">
                <a16:creationId xmlns:a16="http://schemas.microsoft.com/office/drawing/2014/main" id="{138322BF-F85B-4C19-9968-C0582151091B}"/>
              </a:ext>
            </a:extLst>
          </p:cNvPr>
          <p:cNvPicPr>
            <a:picLocks noGrp="1" noChangeAspect="1"/>
          </p:cNvPicPr>
          <p:nvPr>
            <p:ph type="pic" sz="quarter" idx="24"/>
          </p:nvPr>
        </p:nvPicPr>
        <p:blipFill>
          <a:blip r:embed="rId3" cstate="print">
            <a:extLst>
              <a:ext uri="{28A0092B-C50C-407E-A947-70E740481C1C}">
                <a14:useLocalDpi xmlns:a14="http://schemas.microsoft.com/office/drawing/2010/main" val="0"/>
              </a:ext>
            </a:extLst>
          </a:blip>
          <a:srcRect/>
          <a:stretch>
            <a:fillRect/>
          </a:stretch>
        </p:blipFill>
        <p:spPr>
          <a:xfrm>
            <a:off x="9721859" y="6837302"/>
            <a:ext cx="864000" cy="864002"/>
          </a:xfrm>
        </p:spPr>
      </p:pic>
      <p:sp>
        <p:nvSpPr>
          <p:cNvPr id="14" name="objet 13" descr="Rectangle beige">
            <a:extLst>
              <a:ext uri="{FF2B5EF4-FFF2-40B4-BE49-F238E27FC236}">
                <a16:creationId xmlns:a16="http://schemas.microsoft.com/office/drawing/2014/main" id="{FEBB8673-0A72-4C5C-8239-7EF600504010}"/>
              </a:ext>
            </a:extLst>
          </p:cNvPr>
          <p:cNvSpPr/>
          <p:nvPr/>
        </p:nvSpPr>
        <p:spPr>
          <a:xfrm>
            <a:off x="1373486" y="2598830"/>
            <a:ext cx="4644000" cy="0"/>
          </a:xfrm>
          <a:custGeom>
            <a:avLst/>
            <a:gdLst/>
            <a:ahLst/>
            <a:cxnLst/>
            <a:rect l="l" t="t" r="r" b="b"/>
            <a:pathLst>
              <a:path w="2694304">
                <a:moveTo>
                  <a:pt x="0" y="0"/>
                </a:moveTo>
                <a:lnTo>
                  <a:pt x="2694127" y="0"/>
                </a:lnTo>
              </a:path>
            </a:pathLst>
          </a:custGeom>
          <a:ln w="54863">
            <a:solidFill>
              <a:schemeClr val="accent1"/>
            </a:solidFill>
          </a:ln>
        </p:spPr>
        <p:txBody>
          <a:bodyPr wrap="square" lIns="0" tIns="0" rIns="0" bIns="0" rtlCol="0"/>
          <a:lstStyle/>
          <a:p>
            <a:pPr rtl="0"/>
            <a:endParaRPr lang="fr-FR" sz="2700" dirty="0"/>
          </a:p>
        </p:txBody>
      </p:sp>
      <p:pic>
        <p:nvPicPr>
          <p:cNvPr id="2050" name="Picture 2" descr="Strategie stock illustratie. Illustratie bestaande uit persoon - 2988575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5546" y="3331058"/>
            <a:ext cx="7715873" cy="57869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CCCB7004-F195-9C47-085A-84B5541E4CC0}"/>
              </a:ext>
            </a:extLst>
          </p:cNvPr>
          <p:cNvSpPr/>
          <p:nvPr/>
        </p:nvSpPr>
        <p:spPr>
          <a:xfrm>
            <a:off x="-304800" y="3619500"/>
            <a:ext cx="1840346" cy="5220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31804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60295B-54B9-4937-90E3-BAB9CE69E30B}"/>
              </a:ext>
            </a:extLst>
          </p:cNvPr>
          <p:cNvSpPr>
            <a:spLocks noGrp="1"/>
          </p:cNvSpPr>
          <p:nvPr>
            <p:ph type="title"/>
          </p:nvPr>
        </p:nvSpPr>
        <p:spPr>
          <a:xfrm>
            <a:off x="3048000" y="3314700"/>
            <a:ext cx="12191999" cy="1641803"/>
          </a:xfrm>
          <a:solidFill>
            <a:srgbClr val="FBB03B"/>
          </a:solidFill>
        </p:spPr>
        <p:txBody>
          <a:bodyPr rtlCol="0" anchor="ctr">
            <a:normAutofit/>
          </a:bodyPr>
          <a:lstStyle/>
          <a:p>
            <a:pPr rtl="0"/>
            <a:r>
              <a:rPr lang="fr-FR" sz="7200" dirty="0"/>
              <a:t>REALISATIONS</a:t>
            </a:r>
          </a:p>
        </p:txBody>
      </p:sp>
      <p:sp>
        <p:nvSpPr>
          <p:cNvPr id="5" name="Espace réservé du texte 4">
            <a:extLst>
              <a:ext uri="{FF2B5EF4-FFF2-40B4-BE49-F238E27FC236}">
                <a16:creationId xmlns:a16="http://schemas.microsoft.com/office/drawing/2014/main" id="{97EFEB60-7D84-C426-F68E-5EFD5FBFEB95}"/>
              </a:ext>
            </a:extLst>
          </p:cNvPr>
          <p:cNvSpPr>
            <a:spLocks noGrp="1"/>
          </p:cNvSpPr>
          <p:nvPr>
            <p:ph type="body" idx="1"/>
          </p:nvPr>
        </p:nvSpPr>
        <p:spPr>
          <a:xfrm>
            <a:off x="3048000" y="4935071"/>
            <a:ext cx="12191999" cy="4170829"/>
          </a:xfrm>
          <a:solidFill>
            <a:srgbClr val="FBB03B"/>
          </a:solidFill>
        </p:spPr>
        <p:txBody>
          <a:bodyPr>
            <a:normAutofit/>
          </a:bodyPr>
          <a:lstStyle/>
          <a:p>
            <a:pPr marL="514350" indent="-514350" algn="just">
              <a:buFont typeface="Wingdings" panose="05000000000000000000" pitchFamily="2" charset="2"/>
              <a:buChar char="Ø"/>
            </a:pPr>
            <a:r>
              <a:rPr lang="fr-FR" b="1" dirty="0">
                <a:latin typeface="Bookman Old Style" panose="02050604050505020204" pitchFamily="18" charset="0"/>
              </a:rPr>
              <a:t>Partenariat ou collaboration avec le MS</a:t>
            </a:r>
          </a:p>
          <a:p>
            <a:pPr marL="514350" indent="-514350" algn="just">
              <a:buFont typeface="Wingdings" panose="05000000000000000000" pitchFamily="2" charset="2"/>
              <a:buChar char="Ø"/>
            </a:pPr>
            <a:r>
              <a:rPr lang="fr-FR" b="1" dirty="0">
                <a:latin typeface="Bookman Old Style" panose="02050604050505020204" pitchFamily="18" charset="0"/>
              </a:rPr>
              <a:t>Collaboration avec les partenaires</a:t>
            </a:r>
          </a:p>
          <a:p>
            <a:pPr marL="1200150" lvl="1" indent="-514350" algn="just">
              <a:buFont typeface="Wingdings" panose="05000000000000000000" pitchFamily="2" charset="2"/>
              <a:buChar char="ü"/>
            </a:pPr>
            <a:r>
              <a:rPr lang="fr-FR" b="1" dirty="0">
                <a:solidFill>
                  <a:schemeClr val="accent5">
                    <a:lumMod val="75000"/>
                  </a:schemeClr>
                </a:solidFill>
                <a:latin typeface="Bookman Old Style" panose="02050604050505020204" pitchFamily="18" charset="0"/>
              </a:rPr>
              <a:t>Financement de l’OMS</a:t>
            </a:r>
          </a:p>
          <a:p>
            <a:pPr marL="1200150" lvl="1" indent="-514350" algn="just">
              <a:buFont typeface="Wingdings" panose="05000000000000000000" pitchFamily="2" charset="2"/>
              <a:buChar char="ü"/>
            </a:pPr>
            <a:r>
              <a:rPr lang="fr-FR" b="1" dirty="0">
                <a:solidFill>
                  <a:schemeClr val="accent5">
                    <a:lumMod val="75000"/>
                  </a:schemeClr>
                </a:solidFill>
                <a:latin typeface="Bookman Old Style" panose="02050604050505020204" pitchFamily="18" charset="0"/>
              </a:rPr>
              <a:t>Financement de l’USAID</a:t>
            </a:r>
          </a:p>
          <a:p>
            <a:pPr marL="1200150" lvl="1" indent="-514350" algn="just">
              <a:buFont typeface="Wingdings" panose="05000000000000000000" pitchFamily="2" charset="2"/>
              <a:buChar char="ü"/>
            </a:pPr>
            <a:r>
              <a:rPr lang="fr-FR" b="1" dirty="0">
                <a:solidFill>
                  <a:schemeClr val="accent5">
                    <a:lumMod val="75000"/>
                  </a:schemeClr>
                </a:solidFill>
                <a:latin typeface="Bookman Old Style" panose="02050604050505020204" pitchFamily="18" charset="0"/>
              </a:rPr>
              <a:t>Financement de l’université d’Ottawa/Fondation Mérieux</a:t>
            </a:r>
          </a:p>
          <a:p>
            <a:pPr marL="1200150" lvl="1" indent="-514350" algn="just">
              <a:buFont typeface="Wingdings" panose="05000000000000000000" pitchFamily="2" charset="2"/>
              <a:buChar char="ü"/>
            </a:pPr>
            <a:r>
              <a:rPr lang="fr-FR" b="1" dirty="0">
                <a:solidFill>
                  <a:schemeClr val="accent5">
                    <a:lumMod val="75000"/>
                  </a:schemeClr>
                </a:solidFill>
                <a:latin typeface="Bookman Old Style" panose="02050604050505020204" pitchFamily="18" charset="0"/>
              </a:rPr>
              <a:t>Financement de l’ABMS/PSI</a:t>
            </a:r>
          </a:p>
        </p:txBody>
      </p:sp>
      <p:sp>
        <p:nvSpPr>
          <p:cNvPr id="10" name="Espace réservé pour une image  9">
            <a:extLst>
              <a:ext uri="{FF2B5EF4-FFF2-40B4-BE49-F238E27FC236}">
                <a16:creationId xmlns:a16="http://schemas.microsoft.com/office/drawing/2014/main" id="{095A9D7A-B6DD-A8F9-823D-987F983E6021}"/>
              </a:ext>
            </a:extLst>
          </p:cNvPr>
          <p:cNvSpPr>
            <a:spLocks noGrp="1"/>
          </p:cNvSpPr>
          <p:nvPr>
            <p:ph type="pic" sz="quarter" idx="10"/>
          </p:nvPr>
        </p:nvSpPr>
        <p:spPr/>
      </p:sp>
    </p:spTree>
    <p:extLst>
      <p:ext uri="{BB962C8B-B14F-4D97-AF65-F5344CB8AC3E}">
        <p14:creationId xmlns:p14="http://schemas.microsoft.com/office/powerpoint/2010/main" val="3446797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A837FE-CB7C-A4A9-D4EF-08387D41F0F7}"/>
              </a:ext>
            </a:extLst>
          </p:cNvPr>
          <p:cNvSpPr>
            <a:spLocks noGrp="1"/>
          </p:cNvSpPr>
          <p:nvPr>
            <p:ph type="ctrTitle"/>
          </p:nvPr>
        </p:nvSpPr>
        <p:spPr>
          <a:solidFill>
            <a:srgbClr val="FBB03B"/>
          </a:solidFill>
        </p:spPr>
        <p:txBody>
          <a:bodyPr>
            <a:normAutofit fontScale="90000"/>
          </a:bodyPr>
          <a:lstStyle/>
          <a:p>
            <a:r>
              <a:rPr lang="fr-FR" b="1" dirty="0"/>
              <a:t>ACTIVITES AVEC LE MS</a:t>
            </a:r>
          </a:p>
        </p:txBody>
      </p:sp>
      <p:sp>
        <p:nvSpPr>
          <p:cNvPr id="3" name="Espace réservé du contenu 2">
            <a:extLst>
              <a:ext uri="{FF2B5EF4-FFF2-40B4-BE49-F238E27FC236}">
                <a16:creationId xmlns:a16="http://schemas.microsoft.com/office/drawing/2014/main" id="{8EE44059-5606-6926-06AF-5C1EE7B578F9}"/>
              </a:ext>
            </a:extLst>
          </p:cNvPr>
          <p:cNvSpPr>
            <a:spLocks noGrp="1"/>
          </p:cNvSpPr>
          <p:nvPr>
            <p:ph type="subTitle" idx="1"/>
          </p:nvPr>
        </p:nvSpPr>
        <p:spPr>
          <a:xfrm>
            <a:off x="829669" y="3259394"/>
            <a:ext cx="9500194" cy="7027607"/>
          </a:xfrm>
        </p:spPr>
        <p:txBody>
          <a:bodyPr>
            <a:noAutofit/>
          </a:bodyPr>
          <a:lstStyle/>
          <a:p>
            <a:pPr>
              <a:lnSpc>
                <a:spcPct val="100000"/>
              </a:lnSpc>
              <a:buFont typeface="Wingdings" panose="05000000000000000000" pitchFamily="2" charset="2"/>
              <a:buChar char="Ø"/>
            </a:pPr>
            <a:r>
              <a:rPr lang="fr-FR" sz="3600" dirty="0">
                <a:solidFill>
                  <a:schemeClr val="tx1"/>
                </a:solidFill>
                <a:latin typeface="Bookman Old Style" panose="02050604050505020204" pitchFamily="18" charset="0"/>
              </a:rPr>
              <a:t>Atelier d’élaboration et de validation des documents normatifs</a:t>
            </a:r>
          </a:p>
          <a:p>
            <a:pPr>
              <a:lnSpc>
                <a:spcPct val="100000"/>
              </a:lnSpc>
              <a:buFont typeface="Wingdings" panose="05000000000000000000" pitchFamily="2" charset="2"/>
              <a:buChar char="Ø"/>
            </a:pPr>
            <a:r>
              <a:rPr lang="fr-FR" sz="3600" dirty="0">
                <a:solidFill>
                  <a:schemeClr val="tx1"/>
                </a:solidFill>
                <a:latin typeface="Bookman Old Style" panose="02050604050505020204" pitchFamily="18" charset="0"/>
              </a:rPr>
              <a:t>Participation aux ateliers, journées, et conférence </a:t>
            </a:r>
          </a:p>
          <a:p>
            <a:pPr>
              <a:lnSpc>
                <a:spcPct val="100000"/>
              </a:lnSpc>
              <a:buFont typeface="Wingdings" panose="05000000000000000000" pitchFamily="2" charset="2"/>
              <a:buChar char="Ø"/>
            </a:pPr>
            <a:r>
              <a:rPr lang="fr-FR" sz="3600" dirty="0">
                <a:solidFill>
                  <a:schemeClr val="tx1"/>
                </a:solidFill>
                <a:latin typeface="Bookman Old Style" panose="02050604050505020204" pitchFamily="18" charset="0"/>
              </a:rPr>
              <a:t>Participation à l’élaboration des Comptes Nationaux du Personnel de Santé</a:t>
            </a:r>
          </a:p>
          <a:p>
            <a:pPr>
              <a:lnSpc>
                <a:spcPct val="100000"/>
              </a:lnSpc>
              <a:buFont typeface="Wingdings" panose="05000000000000000000" pitchFamily="2" charset="2"/>
              <a:buChar char="Ø"/>
            </a:pPr>
            <a:r>
              <a:rPr lang="fr-FR" sz="3600" dirty="0">
                <a:solidFill>
                  <a:schemeClr val="tx1"/>
                </a:solidFill>
                <a:latin typeface="Bookman Old Style" panose="02050604050505020204" pitchFamily="18" charset="0"/>
              </a:rPr>
              <a:t>Renouvellement de la convention de partenariat avec le MS</a:t>
            </a:r>
          </a:p>
          <a:p>
            <a:pPr>
              <a:lnSpc>
                <a:spcPct val="100000"/>
              </a:lnSpc>
              <a:buFont typeface="Wingdings" panose="05000000000000000000" pitchFamily="2" charset="2"/>
              <a:buChar char="Ø"/>
            </a:pPr>
            <a:endParaRPr lang="fr-FR" sz="3600" dirty="0">
              <a:solidFill>
                <a:schemeClr val="tx1"/>
              </a:solidFill>
              <a:latin typeface="Bookman Old Style" panose="02050604050505020204" pitchFamily="18" charset="0"/>
            </a:endParaRPr>
          </a:p>
          <a:p>
            <a:pPr>
              <a:lnSpc>
                <a:spcPct val="100000"/>
              </a:lnSpc>
              <a:buFont typeface="Wingdings" panose="05000000000000000000" pitchFamily="2" charset="2"/>
              <a:buChar char="Ø"/>
            </a:pPr>
            <a:endParaRPr lang="fr-FR" sz="3600" dirty="0">
              <a:solidFill>
                <a:schemeClr val="tx1"/>
              </a:solidFill>
              <a:latin typeface="Bookman Old Style" panose="02050604050505020204" pitchFamily="18" charset="0"/>
            </a:endParaRPr>
          </a:p>
          <a:p>
            <a:pPr marL="0" indent="0">
              <a:lnSpc>
                <a:spcPct val="100000"/>
              </a:lnSpc>
              <a:buNone/>
            </a:pPr>
            <a:endParaRPr lang="fr-FR" sz="3600" dirty="0">
              <a:solidFill>
                <a:schemeClr val="tx1"/>
              </a:solidFill>
              <a:latin typeface="Bookman Old Style" panose="02050604050505020204" pitchFamily="18" charset="0"/>
            </a:endParaRPr>
          </a:p>
        </p:txBody>
      </p:sp>
      <p:sp>
        <p:nvSpPr>
          <p:cNvPr id="4" name="Freeform 3">
            <a:extLst>
              <a:ext uri="{FF2B5EF4-FFF2-40B4-BE49-F238E27FC236}">
                <a16:creationId xmlns:a16="http://schemas.microsoft.com/office/drawing/2014/main" id="{1F3A6BA8-0055-5080-4252-C412846C820D}"/>
              </a:ext>
            </a:extLst>
          </p:cNvPr>
          <p:cNvSpPr/>
          <p:nvPr/>
        </p:nvSpPr>
        <p:spPr>
          <a:xfrm>
            <a:off x="0" y="0"/>
            <a:ext cx="3810000" cy="3259394"/>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Espace réservé pour une image  5">
            <a:extLst>
              <a:ext uri="{FF2B5EF4-FFF2-40B4-BE49-F238E27FC236}">
                <a16:creationId xmlns:a16="http://schemas.microsoft.com/office/drawing/2014/main" id="{3F0A7093-13D2-D89B-BA4E-67BEF279EB17}"/>
              </a:ext>
            </a:extLst>
          </p:cNvPr>
          <p:cNvSpPr>
            <a:spLocks noGrp="1"/>
          </p:cNvSpPr>
          <p:nvPr>
            <p:ph type="pic" sz="quarter" idx="14"/>
          </p:nvPr>
        </p:nvSpPr>
        <p:spPr/>
      </p:sp>
    </p:spTree>
    <p:extLst>
      <p:ext uri="{BB962C8B-B14F-4D97-AF65-F5344CB8AC3E}">
        <p14:creationId xmlns:p14="http://schemas.microsoft.com/office/powerpoint/2010/main" val="207151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A837FE-CB7C-A4A9-D4EF-08387D41F0F7}"/>
              </a:ext>
            </a:extLst>
          </p:cNvPr>
          <p:cNvSpPr>
            <a:spLocks noGrp="1"/>
          </p:cNvSpPr>
          <p:nvPr>
            <p:ph type="ctrTitle"/>
          </p:nvPr>
        </p:nvSpPr>
        <p:spPr>
          <a:solidFill>
            <a:srgbClr val="FBB03B"/>
          </a:solidFill>
        </p:spPr>
        <p:txBody>
          <a:bodyPr>
            <a:normAutofit/>
          </a:bodyPr>
          <a:lstStyle/>
          <a:p>
            <a:r>
              <a:rPr lang="fr-FR" b="1" dirty="0"/>
              <a:t>Partenariat PNLP</a:t>
            </a:r>
          </a:p>
        </p:txBody>
      </p:sp>
      <p:sp>
        <p:nvSpPr>
          <p:cNvPr id="3" name="Espace réservé du contenu 2">
            <a:extLst>
              <a:ext uri="{FF2B5EF4-FFF2-40B4-BE49-F238E27FC236}">
                <a16:creationId xmlns:a16="http://schemas.microsoft.com/office/drawing/2014/main" id="{8EE44059-5606-6926-06AF-5C1EE7B578F9}"/>
              </a:ext>
            </a:extLst>
          </p:cNvPr>
          <p:cNvSpPr>
            <a:spLocks noGrp="1"/>
          </p:cNvSpPr>
          <p:nvPr>
            <p:ph type="subTitle" idx="1"/>
          </p:nvPr>
        </p:nvSpPr>
        <p:spPr>
          <a:xfrm>
            <a:off x="829669" y="3259394"/>
            <a:ext cx="9711050" cy="7027607"/>
          </a:xfrm>
        </p:spPr>
        <p:txBody>
          <a:bodyPr>
            <a:noAutofit/>
          </a:bodyPr>
          <a:lstStyle/>
          <a:p>
            <a:pPr marL="0" indent="0">
              <a:lnSpc>
                <a:spcPct val="150000"/>
              </a:lnSpc>
              <a:buNone/>
            </a:pPr>
            <a:r>
              <a:rPr lang="fr-FR" sz="4200" dirty="0">
                <a:solidFill>
                  <a:schemeClr val="accent5">
                    <a:lumMod val="75000"/>
                  </a:schemeClr>
                </a:solidFill>
                <a:latin typeface="Bookman Old Style" panose="02050604050505020204" pitchFamily="18" charset="0"/>
              </a:rPr>
              <a:t>02</a:t>
            </a:r>
            <a:r>
              <a:rPr lang="fr-FR" sz="4200" dirty="0">
                <a:solidFill>
                  <a:schemeClr val="accent3"/>
                </a:solidFill>
                <a:latin typeface="Bookman Old Style" panose="02050604050505020204" pitchFamily="18" charset="0"/>
              </a:rPr>
              <a:t> </a:t>
            </a:r>
            <a:r>
              <a:rPr lang="fr-FR" sz="4200" dirty="0">
                <a:solidFill>
                  <a:schemeClr val="tx1"/>
                </a:solidFill>
                <a:latin typeface="Bookman Old Style" panose="02050604050505020204" pitchFamily="18" charset="0"/>
              </a:rPr>
              <a:t>Supervisions trimestrielles pour </a:t>
            </a:r>
            <a:r>
              <a:rPr lang="fr-FR" sz="4200" dirty="0">
                <a:solidFill>
                  <a:schemeClr val="accent5">
                    <a:lumMod val="75000"/>
                  </a:schemeClr>
                </a:solidFill>
                <a:latin typeface="Bookman Old Style" panose="02050604050505020204" pitchFamily="18" charset="0"/>
              </a:rPr>
              <a:t>112</a:t>
            </a:r>
            <a:r>
              <a:rPr lang="fr-FR" sz="4200" dirty="0">
                <a:solidFill>
                  <a:schemeClr val="tx1"/>
                </a:solidFill>
                <a:latin typeface="Bookman Old Style" panose="02050604050505020204" pitchFamily="18" charset="0"/>
              </a:rPr>
              <a:t> ESP </a:t>
            </a:r>
            <a:endParaRPr lang="fr-FR" sz="4200" b="1" dirty="0">
              <a:solidFill>
                <a:schemeClr val="tx1"/>
              </a:solidFill>
              <a:latin typeface="Bookman Old Style" panose="02050604050505020204" pitchFamily="18" charset="0"/>
            </a:endParaRPr>
          </a:p>
          <a:p>
            <a:pPr marL="1371600" lvl="1" indent="-685800" algn="just">
              <a:lnSpc>
                <a:spcPct val="150000"/>
              </a:lnSpc>
              <a:buFont typeface="Wingdings" panose="05000000000000000000" pitchFamily="2" charset="2"/>
              <a:buChar char="v"/>
            </a:pPr>
            <a:r>
              <a:rPr lang="fr-FR" sz="3900" dirty="0">
                <a:latin typeface="Bookman Old Style" panose="02050604050505020204" pitchFamily="18" charset="0"/>
              </a:rPr>
              <a:t>Démarche diagnostique clinique</a:t>
            </a:r>
          </a:p>
          <a:p>
            <a:pPr marL="1371600" lvl="1" indent="-685800" algn="just">
              <a:lnSpc>
                <a:spcPct val="150000"/>
              </a:lnSpc>
              <a:spcBef>
                <a:spcPts val="900"/>
              </a:spcBef>
              <a:buFont typeface="Wingdings" panose="05000000000000000000" pitchFamily="2" charset="2"/>
              <a:buChar char="v"/>
            </a:pPr>
            <a:r>
              <a:rPr lang="fr-FR" sz="3900" dirty="0">
                <a:latin typeface="Bookman Old Style" panose="02050604050505020204" pitchFamily="18" charset="0"/>
              </a:rPr>
              <a:t>Diagnostique biologique</a:t>
            </a:r>
          </a:p>
          <a:p>
            <a:pPr marL="1371600" lvl="1" indent="-685800" algn="just">
              <a:lnSpc>
                <a:spcPct val="150000"/>
              </a:lnSpc>
              <a:spcBef>
                <a:spcPts val="900"/>
              </a:spcBef>
              <a:spcAft>
                <a:spcPts val="1500"/>
              </a:spcAft>
              <a:buFont typeface="Wingdings" panose="05000000000000000000" pitchFamily="2" charset="2"/>
              <a:buChar char="v"/>
            </a:pPr>
            <a:r>
              <a:rPr lang="fr-FR" sz="3900" dirty="0">
                <a:latin typeface="Bookman Old Style" panose="02050604050505020204" pitchFamily="18" charset="0"/>
              </a:rPr>
              <a:t>Respect des normes de PEC </a:t>
            </a:r>
          </a:p>
          <a:p>
            <a:pPr marL="1371600" lvl="1" indent="-685800" algn="just">
              <a:lnSpc>
                <a:spcPct val="150000"/>
              </a:lnSpc>
              <a:spcBef>
                <a:spcPts val="900"/>
              </a:spcBef>
              <a:spcAft>
                <a:spcPts val="1500"/>
              </a:spcAft>
              <a:buFont typeface="Wingdings" panose="05000000000000000000" pitchFamily="2" charset="2"/>
              <a:buChar char="v"/>
            </a:pPr>
            <a:r>
              <a:rPr lang="fr-FR" sz="3900" dirty="0">
                <a:latin typeface="Bookman Old Style" panose="02050604050505020204" pitchFamily="18" charset="0"/>
              </a:rPr>
              <a:t>Gestion des intrants (ILP)</a:t>
            </a:r>
          </a:p>
          <a:p>
            <a:pPr>
              <a:lnSpc>
                <a:spcPct val="100000"/>
              </a:lnSpc>
            </a:pPr>
            <a:endParaRPr lang="fr-FR" sz="3600" dirty="0">
              <a:latin typeface="Bookman Old Style" panose="02050604050505020204" pitchFamily="18" charset="0"/>
            </a:endParaRPr>
          </a:p>
        </p:txBody>
      </p:sp>
      <p:pic>
        <p:nvPicPr>
          <p:cNvPr id="12" name="Espace réservé pour une image  11">
            <a:extLst>
              <a:ext uri="{FF2B5EF4-FFF2-40B4-BE49-F238E27FC236}">
                <a16:creationId xmlns:a16="http://schemas.microsoft.com/office/drawing/2014/main" id="{90838337-F3EE-E8A0-9CCB-0A29F9B9386D}"/>
              </a:ext>
            </a:extLst>
          </p:cNvPr>
          <p:cNvPicPr>
            <a:picLocks noGrp="1" noChangeAspect="1"/>
          </p:cNvPicPr>
          <p:nvPr>
            <p:ph type="pic" sz="quarter" idx="14"/>
          </p:nvPr>
        </p:nvPicPr>
        <p:blipFill rotWithShape="1">
          <a:blip r:embed="rId3"/>
          <a:srcRect l="-19222" t="-2510" r="9420" b="8842"/>
          <a:stretch/>
        </p:blipFill>
        <p:spPr>
          <a:xfrm>
            <a:off x="9692013" y="0"/>
            <a:ext cx="8595987" cy="10287000"/>
          </a:xfrm>
        </p:spPr>
      </p:pic>
      <p:sp>
        <p:nvSpPr>
          <p:cNvPr id="4" name="Freeform 3">
            <a:extLst>
              <a:ext uri="{FF2B5EF4-FFF2-40B4-BE49-F238E27FC236}">
                <a16:creationId xmlns:a16="http://schemas.microsoft.com/office/drawing/2014/main" id="{1F3A6BA8-0055-5080-4252-C412846C820D}"/>
              </a:ext>
            </a:extLst>
          </p:cNvPr>
          <p:cNvSpPr/>
          <p:nvPr/>
        </p:nvSpPr>
        <p:spPr>
          <a:xfrm>
            <a:off x="0" y="0"/>
            <a:ext cx="3810000" cy="3259394"/>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2397355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F191A4-7839-4F63-B17C-7C366C59488C}"/>
              </a:ext>
            </a:extLst>
          </p:cNvPr>
          <p:cNvSpPr>
            <a:spLocks noGrp="1"/>
          </p:cNvSpPr>
          <p:nvPr>
            <p:ph type="ctrTitle"/>
          </p:nvPr>
        </p:nvSpPr>
        <p:spPr>
          <a:solidFill>
            <a:srgbClr val="FBB03B"/>
          </a:solidFill>
        </p:spPr>
        <p:txBody>
          <a:bodyPr rtlCol="0"/>
          <a:lstStyle/>
          <a:p>
            <a:pPr rtl="0"/>
            <a:r>
              <a:rPr lang="fr-FR" dirty="0"/>
              <a:t>SYNTHESE DES SUPERVISIONS</a:t>
            </a:r>
          </a:p>
        </p:txBody>
      </p:sp>
      <p:sp>
        <p:nvSpPr>
          <p:cNvPr id="22" name="Sous-titre 21">
            <a:extLst>
              <a:ext uri="{FF2B5EF4-FFF2-40B4-BE49-F238E27FC236}">
                <a16:creationId xmlns:a16="http://schemas.microsoft.com/office/drawing/2014/main" id="{B32C5BA8-C9E9-5185-487C-194C34D8CDE1}"/>
              </a:ext>
            </a:extLst>
          </p:cNvPr>
          <p:cNvSpPr>
            <a:spLocks noGrp="1"/>
          </p:cNvSpPr>
          <p:nvPr>
            <p:ph type="subTitle" idx="1"/>
          </p:nvPr>
        </p:nvSpPr>
        <p:spPr/>
        <p:txBody>
          <a:bodyPr/>
          <a:lstStyle/>
          <a:p>
            <a:endParaRPr lang="fr-FR"/>
          </a:p>
        </p:txBody>
      </p:sp>
      <p:graphicFrame>
        <p:nvGraphicFramePr>
          <p:cNvPr id="15" name="Diagramme 14">
            <a:extLst>
              <a:ext uri="{FF2B5EF4-FFF2-40B4-BE49-F238E27FC236}">
                <a16:creationId xmlns:a16="http://schemas.microsoft.com/office/drawing/2014/main" id="{3D0EB950-11DB-FF84-56E2-7957D20B691B}"/>
              </a:ext>
            </a:extLst>
          </p:cNvPr>
          <p:cNvGraphicFramePr/>
          <p:nvPr/>
        </p:nvGraphicFramePr>
        <p:xfrm>
          <a:off x="0" y="3566162"/>
          <a:ext cx="18082260" cy="67208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reeform 3">
            <a:extLst>
              <a:ext uri="{FF2B5EF4-FFF2-40B4-BE49-F238E27FC236}">
                <a16:creationId xmlns:a16="http://schemas.microsoft.com/office/drawing/2014/main" id="{92B42D33-6DAB-698C-8A12-B7BEFF76F627}"/>
              </a:ext>
            </a:extLst>
          </p:cNvPr>
          <p:cNvSpPr/>
          <p:nvPr/>
        </p:nvSpPr>
        <p:spPr>
          <a:xfrm>
            <a:off x="0" y="0"/>
            <a:ext cx="3657600" cy="3566162"/>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5" name="Espace réservé pour une image  4">
            <a:extLst>
              <a:ext uri="{FF2B5EF4-FFF2-40B4-BE49-F238E27FC236}">
                <a16:creationId xmlns:a16="http://schemas.microsoft.com/office/drawing/2014/main" id="{DF151E62-E4A9-8B3A-D724-F18AF0B152AE}"/>
              </a:ext>
            </a:extLst>
          </p:cNvPr>
          <p:cNvSpPr>
            <a:spLocks noGrp="1"/>
          </p:cNvSpPr>
          <p:nvPr>
            <p:ph type="pic" sz="quarter" idx="14"/>
          </p:nvPr>
        </p:nvSpPr>
        <p:spPr/>
      </p:sp>
    </p:spTree>
    <p:extLst>
      <p:ext uri="{BB962C8B-B14F-4D97-AF65-F5344CB8AC3E}">
        <p14:creationId xmlns:p14="http://schemas.microsoft.com/office/powerpoint/2010/main" val="938844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A837FE-CB7C-A4A9-D4EF-08387D41F0F7}"/>
              </a:ext>
            </a:extLst>
          </p:cNvPr>
          <p:cNvSpPr>
            <a:spLocks noGrp="1"/>
          </p:cNvSpPr>
          <p:nvPr>
            <p:ph type="ctrTitle"/>
          </p:nvPr>
        </p:nvSpPr>
        <p:spPr>
          <a:xfrm>
            <a:off x="1392573" y="794927"/>
            <a:ext cx="16824606" cy="1608209"/>
          </a:xfrm>
          <a:solidFill>
            <a:srgbClr val="FBB03B"/>
          </a:solidFill>
        </p:spPr>
        <p:txBody>
          <a:bodyPr>
            <a:normAutofit fontScale="90000"/>
          </a:bodyPr>
          <a:lstStyle/>
          <a:p>
            <a:pPr algn="just"/>
            <a:r>
              <a:rPr lang="fr-FR" sz="6000" b="1" dirty="0">
                <a:latin typeface="+mj-lt"/>
              </a:rPr>
              <a:t>Collaboration avec les partenaires: </a:t>
            </a:r>
            <a:r>
              <a:rPr lang="fr-FR" sz="6000" b="1" dirty="0">
                <a:solidFill>
                  <a:schemeClr val="accent5">
                    <a:lumMod val="75000"/>
                  </a:schemeClr>
                </a:solidFill>
                <a:latin typeface="+mj-lt"/>
              </a:rPr>
              <a:t>OMS</a:t>
            </a:r>
          </a:p>
        </p:txBody>
      </p:sp>
      <p:sp>
        <p:nvSpPr>
          <p:cNvPr id="3" name="Espace réservé du contenu 2">
            <a:extLst>
              <a:ext uri="{FF2B5EF4-FFF2-40B4-BE49-F238E27FC236}">
                <a16:creationId xmlns:a16="http://schemas.microsoft.com/office/drawing/2014/main" id="{8EE44059-5606-6926-06AF-5C1EE7B578F9}"/>
              </a:ext>
            </a:extLst>
          </p:cNvPr>
          <p:cNvSpPr>
            <a:spLocks noGrp="1"/>
          </p:cNvSpPr>
          <p:nvPr>
            <p:ph type="subTitle" idx="1"/>
          </p:nvPr>
        </p:nvSpPr>
        <p:spPr>
          <a:xfrm>
            <a:off x="829669" y="3259394"/>
            <a:ext cx="9711050" cy="7027607"/>
          </a:xfrm>
        </p:spPr>
        <p:txBody>
          <a:bodyPr>
            <a:noAutofit/>
          </a:bodyPr>
          <a:lstStyle/>
          <a:p>
            <a:pPr marL="0" indent="0">
              <a:lnSpc>
                <a:spcPct val="150000"/>
              </a:lnSpc>
              <a:buNone/>
            </a:pPr>
            <a:endParaRPr lang="fr-FR" sz="3900" dirty="0">
              <a:latin typeface="Bookman Old Style" panose="02050604050505020204" pitchFamily="18" charset="0"/>
            </a:endParaRPr>
          </a:p>
          <a:p>
            <a:pPr>
              <a:lnSpc>
                <a:spcPct val="100000"/>
              </a:lnSpc>
            </a:pPr>
            <a:endParaRPr lang="fr-FR" sz="3600" dirty="0">
              <a:latin typeface="Bookman Old Style" panose="02050604050505020204" pitchFamily="18" charset="0"/>
            </a:endParaRPr>
          </a:p>
        </p:txBody>
      </p:sp>
      <p:sp>
        <p:nvSpPr>
          <p:cNvPr id="4" name="Freeform 3">
            <a:extLst>
              <a:ext uri="{FF2B5EF4-FFF2-40B4-BE49-F238E27FC236}">
                <a16:creationId xmlns:a16="http://schemas.microsoft.com/office/drawing/2014/main" id="{1F3A6BA8-0055-5080-4252-C412846C820D}"/>
              </a:ext>
            </a:extLst>
          </p:cNvPr>
          <p:cNvSpPr/>
          <p:nvPr/>
        </p:nvSpPr>
        <p:spPr>
          <a:xfrm>
            <a:off x="0" y="0"/>
            <a:ext cx="3810000" cy="3259394"/>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4" name="ZoneTexte 13">
            <a:extLst>
              <a:ext uri="{FF2B5EF4-FFF2-40B4-BE49-F238E27FC236}">
                <a16:creationId xmlns:a16="http://schemas.microsoft.com/office/drawing/2014/main" id="{03693685-A128-A593-CA4C-8596AABE6C00}"/>
              </a:ext>
            </a:extLst>
          </p:cNvPr>
          <p:cNvSpPr txBox="1"/>
          <p:nvPr/>
        </p:nvSpPr>
        <p:spPr>
          <a:xfrm>
            <a:off x="405316" y="2853169"/>
            <a:ext cx="9711050" cy="7331238"/>
          </a:xfrm>
          <a:prstGeom prst="rect">
            <a:avLst/>
          </a:prstGeom>
          <a:solidFill>
            <a:schemeClr val="bg1"/>
          </a:solidFill>
        </p:spPr>
        <p:txBody>
          <a:bodyPr wrap="square" rtlCol="0">
            <a:spAutoFit/>
          </a:bodyPr>
          <a:lstStyle/>
          <a:p>
            <a:r>
              <a:rPr lang="fr-FR" sz="2400" b="1" kern="1400" dirty="0">
                <a:solidFill>
                  <a:srgbClr val="023D70"/>
                </a:solidFill>
                <a:latin typeface="Bookman Old Style" panose="02050604050505020204" pitchFamily="18" charset="0"/>
              </a:rPr>
              <a:t>Signature d’un MoU avec l’OMS </a:t>
            </a:r>
          </a:p>
          <a:p>
            <a:endParaRPr lang="fr-FR" sz="2400" b="1" kern="1400" dirty="0">
              <a:solidFill>
                <a:srgbClr val="023D70"/>
              </a:solidFill>
              <a:latin typeface="Bookman Old Style" panose="02050604050505020204" pitchFamily="18" charset="0"/>
            </a:endParaRPr>
          </a:p>
          <a:p>
            <a:r>
              <a:rPr lang="fr-FR" sz="2400" kern="1400" dirty="0">
                <a:solidFill>
                  <a:srgbClr val="000000"/>
                </a:solidFill>
                <a:latin typeface="Bookman Old Style" panose="02050604050505020204" pitchFamily="18" charset="0"/>
              </a:rPr>
              <a:t>Objectif</a:t>
            </a:r>
          </a:p>
          <a:p>
            <a:pPr marL="171450" marR="86360" indent="-171450" algn="just">
              <a:lnSpc>
                <a:spcPct val="130000"/>
              </a:lnSpc>
              <a:spcAft>
                <a:spcPts val="0"/>
              </a:spcAft>
            </a:pPr>
            <a:r>
              <a:rPr lang="fr-FR" sz="2400" b="1" kern="1400" dirty="0">
                <a:solidFill>
                  <a:srgbClr val="023D70"/>
                </a:solidFill>
                <a:effectLst/>
                <a:latin typeface="Bookman Old Style" panose="02050604050505020204" pitchFamily="18" charset="0"/>
                <a:ea typeface="Times New Roman" panose="02020603050405020304" pitchFamily="18" charset="0"/>
              </a:rPr>
              <a:t>1</a:t>
            </a:r>
            <a:r>
              <a:rPr lang="fr-FR" sz="2400" b="1" kern="1400" dirty="0">
                <a:solidFill>
                  <a:srgbClr val="000000"/>
                </a:solidFill>
                <a:effectLst/>
                <a:latin typeface="Bookman Old Style" panose="02050604050505020204" pitchFamily="18" charset="0"/>
                <a:ea typeface="Times New Roman" panose="02020603050405020304" pitchFamily="18" charset="0"/>
              </a:rPr>
              <a:t>. </a:t>
            </a:r>
            <a:r>
              <a:rPr lang="fr-FR" sz="2400" b="0" kern="1400" dirty="0">
                <a:solidFill>
                  <a:srgbClr val="000000"/>
                </a:solidFill>
                <a:effectLst/>
                <a:latin typeface="Bookman Old Style" panose="02050604050505020204" pitchFamily="18" charset="0"/>
                <a:ea typeface="Times New Roman" panose="02020603050405020304" pitchFamily="18" charset="0"/>
              </a:rPr>
              <a:t>Réaliser une analyse diagnostique (force, faiblesse, opportunité et menaces) de l’utilisation d’un système d’information et de gestion logistique dans le secteur privé ;</a:t>
            </a:r>
          </a:p>
          <a:p>
            <a:pPr marL="171450" marR="86360" indent="-171450" algn="just">
              <a:lnSpc>
                <a:spcPct val="130000"/>
              </a:lnSpc>
              <a:spcAft>
                <a:spcPts val="0"/>
              </a:spcAft>
            </a:pPr>
            <a:endParaRPr lang="fr-FR" sz="2400" b="1" kern="1400" dirty="0">
              <a:solidFill>
                <a:srgbClr val="000000"/>
              </a:solidFill>
              <a:effectLst/>
              <a:latin typeface="Bookman Old Style" panose="02050604050505020204" pitchFamily="18" charset="0"/>
              <a:ea typeface="Times New Roman" panose="02020603050405020304" pitchFamily="18" charset="0"/>
            </a:endParaRPr>
          </a:p>
          <a:p>
            <a:pPr marL="171450" marR="86360" indent="-171450" algn="just">
              <a:lnSpc>
                <a:spcPct val="130000"/>
              </a:lnSpc>
              <a:spcAft>
                <a:spcPts val="0"/>
              </a:spcAft>
            </a:pPr>
            <a:r>
              <a:rPr lang="fr-FR" sz="2400" b="1" kern="1400" dirty="0">
                <a:solidFill>
                  <a:srgbClr val="023D70"/>
                </a:solidFill>
                <a:effectLst/>
                <a:latin typeface="Bookman Old Style" panose="02050604050505020204" pitchFamily="18" charset="0"/>
                <a:ea typeface="Times New Roman" panose="02020603050405020304" pitchFamily="18" charset="0"/>
              </a:rPr>
              <a:t>2. </a:t>
            </a:r>
            <a:r>
              <a:rPr lang="fr-FR" sz="2400" b="0" kern="1400" dirty="0">
                <a:solidFill>
                  <a:srgbClr val="000000"/>
                </a:solidFill>
                <a:effectLst/>
                <a:latin typeface="Bookman Old Style" panose="02050604050505020204" pitchFamily="18" charset="0"/>
                <a:ea typeface="Times New Roman" panose="02020603050405020304" pitchFamily="18" charset="0"/>
              </a:rPr>
              <a:t>Examiner les possibilités d’extension du système électronique de gestion des intrants adapté au secteur privé de la santé ;</a:t>
            </a:r>
          </a:p>
          <a:p>
            <a:pPr marL="171450" marR="86360" indent="-171450" algn="just">
              <a:lnSpc>
                <a:spcPct val="130000"/>
              </a:lnSpc>
              <a:spcAft>
                <a:spcPts val="0"/>
              </a:spcAft>
            </a:pPr>
            <a:endParaRPr lang="fr-FR" sz="2400" b="1" kern="1400" dirty="0">
              <a:solidFill>
                <a:srgbClr val="000000"/>
              </a:solidFill>
              <a:effectLst/>
              <a:latin typeface="Bookman Old Style" panose="02050604050505020204" pitchFamily="18" charset="0"/>
              <a:ea typeface="Times New Roman" panose="02020603050405020304" pitchFamily="18" charset="0"/>
            </a:endParaRPr>
          </a:p>
          <a:p>
            <a:pPr marL="171450" marR="86360" indent="-171450" algn="just">
              <a:lnSpc>
                <a:spcPct val="130000"/>
              </a:lnSpc>
              <a:spcAft>
                <a:spcPts val="0"/>
              </a:spcAft>
            </a:pPr>
            <a:r>
              <a:rPr lang="fr-FR" sz="2400" b="1" kern="1400" dirty="0">
                <a:solidFill>
                  <a:srgbClr val="023D70"/>
                </a:solidFill>
                <a:effectLst/>
                <a:latin typeface="Bookman Old Style" panose="02050604050505020204" pitchFamily="18" charset="0"/>
                <a:ea typeface="Times New Roman" panose="02020603050405020304" pitchFamily="18" charset="0"/>
              </a:rPr>
              <a:t>3. </a:t>
            </a:r>
            <a:r>
              <a:rPr lang="fr-FR" sz="2400" b="0" kern="1400" dirty="0">
                <a:solidFill>
                  <a:srgbClr val="000000"/>
                </a:solidFill>
                <a:effectLst/>
                <a:latin typeface="Bookman Old Style" panose="02050604050505020204" pitchFamily="18" charset="0"/>
                <a:ea typeface="Times New Roman" panose="02020603050405020304" pitchFamily="18" charset="0"/>
              </a:rPr>
              <a:t>Fournir un aperçu sur la contribution du Programme des Jeunes Logisticiens Professionnels (PJLP) à l’amélioration de la gouvernance de la chaîne d’approvisionnement des produits de santé.</a:t>
            </a:r>
            <a:endParaRPr lang="fr-FR" sz="2400" b="1" kern="1400" dirty="0">
              <a:solidFill>
                <a:srgbClr val="000000"/>
              </a:solidFill>
              <a:effectLst/>
              <a:latin typeface="Bookman Old Style" panose="02050604050505020204" pitchFamily="18" charset="0"/>
              <a:ea typeface="Times New Roman" panose="02020603050405020304" pitchFamily="18" charset="0"/>
            </a:endParaRPr>
          </a:p>
          <a:p>
            <a:pPr marL="285750" indent="-285750">
              <a:buFontTx/>
              <a:buChar char="-"/>
            </a:pPr>
            <a:endParaRPr lang="fr-FR" sz="2400" dirty="0">
              <a:latin typeface="Bookman Old Style" panose="02050604050505020204" pitchFamily="18" charset="0"/>
            </a:endParaRPr>
          </a:p>
        </p:txBody>
      </p:sp>
      <p:pic>
        <p:nvPicPr>
          <p:cNvPr id="10" name="Espace réservé pour une image  9">
            <a:extLst>
              <a:ext uri="{FF2B5EF4-FFF2-40B4-BE49-F238E27FC236}">
                <a16:creationId xmlns:a16="http://schemas.microsoft.com/office/drawing/2014/main" id="{7591E7A5-742F-31DD-AC57-820F3915AA06}"/>
              </a:ext>
            </a:extLst>
          </p:cNvPr>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4915" t="-38381" r="17993"/>
          <a:stretch/>
        </p:blipFill>
        <p:spPr>
          <a:xfrm>
            <a:off x="9692013" y="0"/>
            <a:ext cx="8595987" cy="10287000"/>
          </a:xfrm>
        </p:spPr>
      </p:pic>
    </p:spTree>
    <p:extLst>
      <p:ext uri="{BB962C8B-B14F-4D97-AF65-F5344CB8AC3E}">
        <p14:creationId xmlns:p14="http://schemas.microsoft.com/office/powerpoint/2010/main" val="1199553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A837FE-CB7C-A4A9-D4EF-08387D41F0F7}"/>
              </a:ext>
            </a:extLst>
          </p:cNvPr>
          <p:cNvSpPr>
            <a:spLocks noGrp="1"/>
          </p:cNvSpPr>
          <p:nvPr>
            <p:ph type="ctrTitle"/>
          </p:nvPr>
        </p:nvSpPr>
        <p:spPr>
          <a:xfrm>
            <a:off x="1341297" y="266190"/>
            <a:ext cx="16824606" cy="1608209"/>
          </a:xfrm>
          <a:solidFill>
            <a:srgbClr val="FBB03B"/>
          </a:solidFill>
        </p:spPr>
        <p:txBody>
          <a:bodyPr>
            <a:normAutofit fontScale="90000"/>
          </a:bodyPr>
          <a:lstStyle/>
          <a:p>
            <a:pPr algn="just"/>
            <a:r>
              <a:rPr lang="fr-FR" sz="6000" b="1" dirty="0">
                <a:latin typeface="+mj-lt"/>
              </a:rPr>
              <a:t>Collaboration avec les partenaires: </a:t>
            </a:r>
            <a:r>
              <a:rPr lang="fr-FR" sz="6000" b="1" dirty="0">
                <a:solidFill>
                  <a:schemeClr val="accent5">
                    <a:lumMod val="75000"/>
                  </a:schemeClr>
                </a:solidFill>
                <a:latin typeface="+mj-lt"/>
              </a:rPr>
              <a:t>OMS</a:t>
            </a:r>
          </a:p>
        </p:txBody>
      </p:sp>
      <p:sp>
        <p:nvSpPr>
          <p:cNvPr id="3" name="Espace réservé du contenu 2">
            <a:extLst>
              <a:ext uri="{FF2B5EF4-FFF2-40B4-BE49-F238E27FC236}">
                <a16:creationId xmlns:a16="http://schemas.microsoft.com/office/drawing/2014/main" id="{8EE44059-5606-6926-06AF-5C1EE7B578F9}"/>
              </a:ext>
            </a:extLst>
          </p:cNvPr>
          <p:cNvSpPr>
            <a:spLocks noGrp="1"/>
          </p:cNvSpPr>
          <p:nvPr>
            <p:ph type="subTitle" idx="1"/>
          </p:nvPr>
        </p:nvSpPr>
        <p:spPr>
          <a:xfrm>
            <a:off x="308829" y="3552709"/>
            <a:ext cx="9292371" cy="7027607"/>
          </a:xfrm>
        </p:spPr>
        <p:txBody>
          <a:bodyPr>
            <a:noAutofit/>
          </a:bodyPr>
          <a:lstStyle/>
          <a:p>
            <a:pPr marL="0" indent="0">
              <a:buNone/>
            </a:pPr>
            <a:r>
              <a:rPr lang="fr-FR" sz="2800" kern="1400" dirty="0">
                <a:solidFill>
                  <a:srgbClr val="023D70"/>
                </a:solidFill>
                <a:latin typeface="Bookman Old Style" panose="02050604050505020204" pitchFamily="18" charset="0"/>
              </a:rPr>
              <a:t>Résultats de l’étude</a:t>
            </a:r>
          </a:p>
          <a:p>
            <a:pPr marL="342900" lvl="0" indent="-342900" algn="just">
              <a:lnSpc>
                <a:spcPct val="115000"/>
              </a:lnSpc>
              <a:spcBef>
                <a:spcPts val="600"/>
              </a:spcBef>
              <a:spcAft>
                <a:spcPts val="0"/>
              </a:spcAft>
              <a:buFont typeface="Wingdings" panose="05000000000000000000" pitchFamily="2" charset="2"/>
              <a:buChar char=""/>
            </a:pPr>
            <a:r>
              <a:rPr lang="fr-FR" sz="2400" kern="1400" dirty="0">
                <a:solidFill>
                  <a:srgbClr val="000000"/>
                </a:solidFill>
                <a:effectLst/>
                <a:latin typeface="Bookman Old Style" panose="02050604050505020204" pitchFamily="18" charset="0"/>
                <a:ea typeface="Times New Roman" panose="02020603050405020304" pitchFamily="18" charset="0"/>
              </a:rPr>
              <a:t>En moyenne 62% des ESP disposent des médicaments et intrants de santé. </a:t>
            </a:r>
          </a:p>
          <a:p>
            <a:pPr marL="342900" lvl="0" indent="-342900" algn="just">
              <a:lnSpc>
                <a:spcPct val="115000"/>
              </a:lnSpc>
              <a:spcBef>
                <a:spcPts val="600"/>
              </a:spcBef>
              <a:spcAft>
                <a:spcPts val="0"/>
              </a:spcAft>
              <a:buFont typeface="Wingdings" panose="05000000000000000000" pitchFamily="2" charset="2"/>
              <a:buChar char=""/>
            </a:pPr>
            <a:r>
              <a:rPr lang="fr-FR" sz="2400" kern="1400" dirty="0">
                <a:solidFill>
                  <a:srgbClr val="000000"/>
                </a:solidFill>
                <a:effectLst/>
                <a:latin typeface="Bookman Old Style" panose="02050604050505020204" pitchFamily="18" charset="0"/>
                <a:ea typeface="Times New Roman" panose="02020603050405020304" pitchFamily="18" charset="0"/>
              </a:rPr>
              <a:t>Les cabinets médicaux ont la plus forte disponibilité de produits traceurs (77%) et les cabinets de soins la plus faible (54%). </a:t>
            </a:r>
          </a:p>
          <a:p>
            <a:pPr marL="342900" lvl="0" indent="-342900" algn="just">
              <a:lnSpc>
                <a:spcPct val="115000"/>
              </a:lnSpc>
              <a:spcBef>
                <a:spcPts val="600"/>
              </a:spcBef>
              <a:spcAft>
                <a:spcPts val="0"/>
              </a:spcAft>
              <a:buFont typeface="Wingdings" panose="05000000000000000000" pitchFamily="2" charset="2"/>
              <a:buChar char=""/>
            </a:pPr>
            <a:r>
              <a:rPr lang="fr-FR" sz="2400" kern="1400" dirty="0">
                <a:solidFill>
                  <a:srgbClr val="000000"/>
                </a:solidFill>
                <a:effectLst/>
                <a:latin typeface="Bookman Old Style" panose="02050604050505020204" pitchFamily="18" charset="0"/>
                <a:ea typeface="Times New Roman" panose="02020603050405020304" pitchFamily="18" charset="0"/>
              </a:rPr>
              <a:t>92,5% des établissements sanitaires privés utilisent leurs stocks de produits pour les premiers soins. </a:t>
            </a:r>
          </a:p>
          <a:p>
            <a:pPr marL="342900" lvl="0" indent="-342900" algn="just">
              <a:lnSpc>
                <a:spcPct val="115000"/>
              </a:lnSpc>
              <a:spcBef>
                <a:spcPts val="600"/>
              </a:spcBef>
              <a:spcAft>
                <a:spcPts val="0"/>
              </a:spcAft>
              <a:buFont typeface="Wingdings" panose="05000000000000000000" pitchFamily="2" charset="2"/>
              <a:buChar char=""/>
            </a:pPr>
            <a:r>
              <a:rPr lang="fr-FR" sz="2400" kern="1400" dirty="0">
                <a:solidFill>
                  <a:srgbClr val="000000"/>
                </a:solidFill>
                <a:effectLst/>
                <a:latin typeface="Bookman Old Style" panose="02050604050505020204" pitchFamily="18" charset="0"/>
                <a:ea typeface="Times New Roman" panose="02020603050405020304" pitchFamily="18" charset="0"/>
              </a:rPr>
              <a:t>23,8% des ESP utilisent au moins un système d’information et de gestion logistique (SIGL) immatériel contre 76,2% qui n’utilisent que le SIGL matériel, contre 100% des FoSa publique pour la gestion des intrants</a:t>
            </a:r>
          </a:p>
          <a:p>
            <a:pPr>
              <a:lnSpc>
                <a:spcPct val="100000"/>
              </a:lnSpc>
            </a:pPr>
            <a:endParaRPr lang="fr-FR" sz="2400" dirty="0">
              <a:latin typeface="Bookman Old Style" panose="02050604050505020204" pitchFamily="18" charset="0"/>
            </a:endParaRPr>
          </a:p>
        </p:txBody>
      </p:sp>
      <p:pic>
        <p:nvPicPr>
          <p:cNvPr id="13" name="Espace réservé pour une image  12">
            <a:extLst>
              <a:ext uri="{FF2B5EF4-FFF2-40B4-BE49-F238E27FC236}">
                <a16:creationId xmlns:a16="http://schemas.microsoft.com/office/drawing/2014/main" id="{BC6B344E-DA85-2471-646F-80267850D985}"/>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449" t="-30429" r="2899"/>
          <a:stretch/>
        </p:blipFill>
        <p:spPr>
          <a:xfrm>
            <a:off x="9440268" y="929"/>
            <a:ext cx="8834721" cy="10287000"/>
          </a:xfrm>
        </p:spPr>
      </p:pic>
      <p:sp>
        <p:nvSpPr>
          <p:cNvPr id="14" name="ZoneTexte 13">
            <a:extLst>
              <a:ext uri="{FF2B5EF4-FFF2-40B4-BE49-F238E27FC236}">
                <a16:creationId xmlns:a16="http://schemas.microsoft.com/office/drawing/2014/main" id="{03693685-A128-A593-CA4C-8596AABE6C00}"/>
              </a:ext>
            </a:extLst>
          </p:cNvPr>
          <p:cNvSpPr txBox="1"/>
          <p:nvPr/>
        </p:nvSpPr>
        <p:spPr>
          <a:xfrm>
            <a:off x="685800" y="2139660"/>
            <a:ext cx="10752732" cy="1384995"/>
          </a:xfrm>
          <a:prstGeom prst="rect">
            <a:avLst/>
          </a:prstGeom>
          <a:noFill/>
        </p:spPr>
        <p:txBody>
          <a:bodyPr wrap="square" rtlCol="0">
            <a:spAutoFit/>
          </a:bodyPr>
          <a:lstStyle/>
          <a:p>
            <a:pPr algn="ctr"/>
            <a:r>
              <a:rPr lang="fr-CA" sz="2800" b="1" kern="1400" dirty="0">
                <a:solidFill>
                  <a:srgbClr val="023D70"/>
                </a:solidFill>
                <a:latin typeface="Times New Roman" panose="02020603050405020304" pitchFamily="18" charset="0"/>
              </a:rPr>
              <a:t>Analyse d</a:t>
            </a:r>
            <a:r>
              <a:rPr lang="fr-FR" sz="2800" b="1" kern="1400" dirty="0">
                <a:solidFill>
                  <a:srgbClr val="023D70"/>
                </a:solidFill>
                <a:latin typeface="Times New Roman" panose="02020603050405020304" pitchFamily="18" charset="0"/>
              </a:rPr>
              <a:t>es Forces Faiblesses Opportunités et Menaces de l’utilisation des technologies informatiques pour la gestion des intrants dans le secteur prive de la sante</a:t>
            </a:r>
          </a:p>
        </p:txBody>
      </p:sp>
      <p:sp>
        <p:nvSpPr>
          <p:cNvPr id="4" name="Freeform 3">
            <a:extLst>
              <a:ext uri="{FF2B5EF4-FFF2-40B4-BE49-F238E27FC236}">
                <a16:creationId xmlns:a16="http://schemas.microsoft.com/office/drawing/2014/main" id="{1F3A6BA8-0055-5080-4252-C412846C820D}"/>
              </a:ext>
            </a:extLst>
          </p:cNvPr>
          <p:cNvSpPr/>
          <p:nvPr/>
        </p:nvSpPr>
        <p:spPr>
          <a:xfrm>
            <a:off x="0" y="0"/>
            <a:ext cx="3810000" cy="3259394"/>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2136402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A837FE-CB7C-A4A9-D4EF-08387D41F0F7}"/>
              </a:ext>
            </a:extLst>
          </p:cNvPr>
          <p:cNvSpPr>
            <a:spLocks noGrp="1"/>
          </p:cNvSpPr>
          <p:nvPr>
            <p:ph type="ctrTitle"/>
          </p:nvPr>
        </p:nvSpPr>
        <p:spPr>
          <a:xfrm>
            <a:off x="1341297" y="266190"/>
            <a:ext cx="16824606" cy="1608209"/>
          </a:xfrm>
          <a:solidFill>
            <a:srgbClr val="FBB03B"/>
          </a:solidFill>
        </p:spPr>
        <p:txBody>
          <a:bodyPr>
            <a:normAutofit fontScale="90000"/>
          </a:bodyPr>
          <a:lstStyle/>
          <a:p>
            <a:pPr algn="just"/>
            <a:r>
              <a:rPr lang="fr-FR" sz="6000" b="1" dirty="0">
                <a:latin typeface="+mj-lt"/>
              </a:rPr>
              <a:t>Collaboration avec les partenaires: </a:t>
            </a:r>
            <a:r>
              <a:rPr lang="fr-FR" sz="6000" b="1" dirty="0">
                <a:solidFill>
                  <a:schemeClr val="accent5">
                    <a:lumMod val="75000"/>
                  </a:schemeClr>
                </a:solidFill>
                <a:latin typeface="+mj-lt"/>
              </a:rPr>
              <a:t>OMS</a:t>
            </a:r>
          </a:p>
        </p:txBody>
      </p:sp>
      <p:sp>
        <p:nvSpPr>
          <p:cNvPr id="3" name="Espace réservé du contenu 2">
            <a:extLst>
              <a:ext uri="{FF2B5EF4-FFF2-40B4-BE49-F238E27FC236}">
                <a16:creationId xmlns:a16="http://schemas.microsoft.com/office/drawing/2014/main" id="{8EE44059-5606-6926-06AF-5C1EE7B578F9}"/>
              </a:ext>
            </a:extLst>
          </p:cNvPr>
          <p:cNvSpPr>
            <a:spLocks noGrp="1"/>
          </p:cNvSpPr>
          <p:nvPr>
            <p:ph type="subTitle" idx="1"/>
          </p:nvPr>
        </p:nvSpPr>
        <p:spPr>
          <a:xfrm>
            <a:off x="308829" y="3552709"/>
            <a:ext cx="9292371" cy="7027607"/>
          </a:xfrm>
        </p:spPr>
        <p:txBody>
          <a:bodyPr>
            <a:noAutofit/>
          </a:bodyPr>
          <a:lstStyle/>
          <a:p>
            <a:pPr marL="0" indent="0">
              <a:buNone/>
            </a:pPr>
            <a:r>
              <a:rPr lang="fr-FR" sz="2400" kern="1400" dirty="0">
                <a:solidFill>
                  <a:srgbClr val="023D70"/>
                </a:solidFill>
                <a:latin typeface="Times New Roman" panose="02020603050405020304" pitchFamily="18" charset="0"/>
              </a:rPr>
              <a:t>Recommandations</a:t>
            </a:r>
          </a:p>
          <a:p>
            <a:pPr algn="just">
              <a:lnSpc>
                <a:spcPct val="150000"/>
              </a:lnSpc>
              <a:spcBef>
                <a:spcPts val="600"/>
              </a:spcBef>
            </a:pPr>
            <a:r>
              <a:rPr lang="fr-FR" sz="2400" b="1" kern="1400" dirty="0">
                <a:solidFill>
                  <a:srgbClr val="000000"/>
                </a:solidFill>
                <a:effectLst/>
                <a:latin typeface="Times New Roman" panose="02020603050405020304" pitchFamily="18" charset="0"/>
                <a:ea typeface="Times New Roman" panose="02020603050405020304" pitchFamily="18" charset="0"/>
              </a:rPr>
              <a:t>Aux établissements privés de soins de santé :</a:t>
            </a:r>
            <a:endParaRPr lang="fr-FR" sz="2400" kern="1400" dirty="0">
              <a:solidFill>
                <a:srgbClr val="000000"/>
              </a:solidFill>
              <a:effectLst/>
              <a:latin typeface="Times New Roman" panose="02020603050405020304" pitchFamily="18" charset="0"/>
              <a:ea typeface="Times New Roman" panose="02020603050405020304" pitchFamily="18" charset="0"/>
            </a:endParaRPr>
          </a:p>
          <a:p>
            <a:pPr marL="342900" lvl="0" indent="-342900" algn="just">
              <a:lnSpc>
                <a:spcPct val="115000"/>
              </a:lnSpc>
              <a:buFont typeface="Wingdings" panose="05000000000000000000" pitchFamily="2" charset="2"/>
              <a:buChar char=""/>
            </a:pPr>
            <a:r>
              <a:rPr lang="fr-FR" sz="2400" kern="1400" dirty="0">
                <a:solidFill>
                  <a:srgbClr val="000000"/>
                </a:solidFill>
                <a:effectLst/>
                <a:latin typeface="Times New Roman" panose="02020603050405020304" pitchFamily="18" charset="0"/>
                <a:ea typeface="Times New Roman" panose="02020603050405020304" pitchFamily="18" charset="0"/>
              </a:rPr>
              <a:t>Prendre les dispositions pour mettre aux normes les locaux destinés au stockage et à la dispensation des médicaments et intrants de santé.</a:t>
            </a:r>
          </a:p>
          <a:p>
            <a:pPr marL="342900" lvl="0" indent="-342900" algn="just">
              <a:lnSpc>
                <a:spcPct val="115000"/>
              </a:lnSpc>
              <a:buFont typeface="Wingdings" panose="05000000000000000000" pitchFamily="2" charset="2"/>
              <a:buChar char=""/>
            </a:pPr>
            <a:r>
              <a:rPr lang="fr-FR" sz="2400" kern="1400" dirty="0">
                <a:solidFill>
                  <a:srgbClr val="000000"/>
                </a:solidFill>
                <a:effectLst/>
                <a:latin typeface="Times New Roman" panose="02020603050405020304" pitchFamily="18" charset="0"/>
                <a:ea typeface="Times New Roman" panose="02020603050405020304" pitchFamily="18" charset="0"/>
              </a:rPr>
              <a:t>Adopter une approche rigoureuse de gestion des médicaments et intrants de santé en vue d’éliminer systématiquement les médicaments périmés</a:t>
            </a:r>
          </a:p>
          <a:p>
            <a:pPr algn="just">
              <a:lnSpc>
                <a:spcPct val="150000"/>
              </a:lnSpc>
            </a:pPr>
            <a:r>
              <a:rPr lang="fr-FR" sz="2400" b="1" kern="1400" dirty="0">
                <a:solidFill>
                  <a:srgbClr val="000000"/>
                </a:solidFill>
                <a:effectLst/>
                <a:latin typeface="Times New Roman" panose="02020603050405020304" pitchFamily="18" charset="0"/>
                <a:ea typeface="Times New Roman" panose="02020603050405020304" pitchFamily="18" charset="0"/>
              </a:rPr>
              <a:t>A la Plateforme du secteur sanitaire privé du Bénin</a:t>
            </a:r>
            <a:endParaRPr lang="fr-FR" sz="2400" kern="1400" dirty="0">
              <a:solidFill>
                <a:srgbClr val="000000"/>
              </a:solidFill>
              <a:effectLst/>
              <a:latin typeface="Times New Roman" panose="02020603050405020304" pitchFamily="18" charset="0"/>
              <a:ea typeface="Times New Roman" panose="02020603050405020304" pitchFamily="18" charset="0"/>
            </a:endParaRPr>
          </a:p>
          <a:p>
            <a:pPr marL="342900" lvl="0" indent="-342900" algn="just">
              <a:lnSpc>
                <a:spcPct val="115000"/>
              </a:lnSpc>
              <a:buFont typeface="Wingdings" panose="05000000000000000000" pitchFamily="2" charset="2"/>
              <a:buChar char=""/>
            </a:pPr>
            <a:r>
              <a:rPr lang="fr-FR" sz="2400" kern="1400" dirty="0">
                <a:solidFill>
                  <a:srgbClr val="000000"/>
                </a:solidFill>
                <a:effectLst/>
                <a:latin typeface="Times New Roman" panose="02020603050405020304" pitchFamily="18" charset="0"/>
                <a:ea typeface="Times New Roman" panose="02020603050405020304" pitchFamily="18" charset="0"/>
              </a:rPr>
              <a:t>Engager le lobbying et le plaidoyer pour une revue de la loi 97-020 et du décret 2000-439 sur les aspects liés à la disponibilité des médicaments dans les établissements privés de soins au regard de la stratégie relative à la disponibilité des produits de santé au dernier kilomètre.</a:t>
            </a:r>
          </a:p>
          <a:p>
            <a:pPr>
              <a:lnSpc>
                <a:spcPct val="100000"/>
              </a:lnSpc>
            </a:pPr>
            <a:endParaRPr lang="fr-FR" sz="2400" dirty="0">
              <a:latin typeface="Bookman Old Style" panose="02050604050505020204" pitchFamily="18" charset="0"/>
            </a:endParaRPr>
          </a:p>
        </p:txBody>
      </p:sp>
      <p:sp>
        <p:nvSpPr>
          <p:cNvPr id="14" name="ZoneTexte 13">
            <a:extLst>
              <a:ext uri="{FF2B5EF4-FFF2-40B4-BE49-F238E27FC236}">
                <a16:creationId xmlns:a16="http://schemas.microsoft.com/office/drawing/2014/main" id="{03693685-A128-A593-CA4C-8596AABE6C00}"/>
              </a:ext>
            </a:extLst>
          </p:cNvPr>
          <p:cNvSpPr txBox="1"/>
          <p:nvPr/>
        </p:nvSpPr>
        <p:spPr>
          <a:xfrm>
            <a:off x="685800" y="2139660"/>
            <a:ext cx="10752732" cy="1384995"/>
          </a:xfrm>
          <a:prstGeom prst="rect">
            <a:avLst/>
          </a:prstGeom>
          <a:noFill/>
        </p:spPr>
        <p:txBody>
          <a:bodyPr wrap="square" rtlCol="0">
            <a:spAutoFit/>
          </a:bodyPr>
          <a:lstStyle/>
          <a:p>
            <a:pPr algn="ctr"/>
            <a:r>
              <a:rPr lang="fr-CA" sz="2800" b="1" kern="1400" dirty="0">
                <a:solidFill>
                  <a:srgbClr val="023D70"/>
                </a:solidFill>
                <a:latin typeface="Times New Roman" panose="02020603050405020304" pitchFamily="18" charset="0"/>
              </a:rPr>
              <a:t>Analyse d</a:t>
            </a:r>
            <a:r>
              <a:rPr lang="fr-FR" sz="2800" b="1" kern="1400" dirty="0">
                <a:solidFill>
                  <a:srgbClr val="023D70"/>
                </a:solidFill>
                <a:latin typeface="Times New Roman" panose="02020603050405020304" pitchFamily="18" charset="0"/>
              </a:rPr>
              <a:t>es Forces Faiblesses Opportunités et Menaces de l’utilisation des technologies informatiques pour la gestion des intrants dans le secteur prive de la sante</a:t>
            </a:r>
          </a:p>
        </p:txBody>
      </p:sp>
      <p:sp>
        <p:nvSpPr>
          <p:cNvPr id="4" name="Freeform 3">
            <a:extLst>
              <a:ext uri="{FF2B5EF4-FFF2-40B4-BE49-F238E27FC236}">
                <a16:creationId xmlns:a16="http://schemas.microsoft.com/office/drawing/2014/main" id="{1F3A6BA8-0055-5080-4252-C412846C820D}"/>
              </a:ext>
            </a:extLst>
          </p:cNvPr>
          <p:cNvSpPr/>
          <p:nvPr/>
        </p:nvSpPr>
        <p:spPr>
          <a:xfrm>
            <a:off x="0" y="0"/>
            <a:ext cx="3810000" cy="3259394"/>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pic>
        <p:nvPicPr>
          <p:cNvPr id="8" name="Espace réservé pour une image  7">
            <a:extLst>
              <a:ext uri="{FF2B5EF4-FFF2-40B4-BE49-F238E27FC236}">
                <a16:creationId xmlns:a16="http://schemas.microsoft.com/office/drawing/2014/main" id="{7617525D-0778-8D7E-836A-6CC50F4F0ED7}"/>
              </a:ext>
            </a:extLst>
          </p:cNvPr>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2616" t="-26161" r="23546"/>
          <a:stretch/>
        </p:blipFill>
        <p:spPr>
          <a:xfrm>
            <a:off x="9647940" y="6505"/>
            <a:ext cx="8595987" cy="10287000"/>
          </a:xfrm>
        </p:spPr>
      </p:pic>
    </p:spTree>
    <p:extLst>
      <p:ext uri="{BB962C8B-B14F-4D97-AF65-F5344CB8AC3E}">
        <p14:creationId xmlns:p14="http://schemas.microsoft.com/office/powerpoint/2010/main" val="2461480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A837FE-CB7C-A4A9-D4EF-08387D41F0F7}"/>
              </a:ext>
            </a:extLst>
          </p:cNvPr>
          <p:cNvSpPr>
            <a:spLocks noGrp="1"/>
          </p:cNvSpPr>
          <p:nvPr>
            <p:ph type="ctrTitle"/>
          </p:nvPr>
        </p:nvSpPr>
        <p:spPr>
          <a:xfrm>
            <a:off x="1341297" y="266190"/>
            <a:ext cx="16824606" cy="1608209"/>
          </a:xfrm>
          <a:solidFill>
            <a:srgbClr val="FBB03B"/>
          </a:solidFill>
        </p:spPr>
        <p:txBody>
          <a:bodyPr>
            <a:normAutofit fontScale="90000"/>
          </a:bodyPr>
          <a:lstStyle/>
          <a:p>
            <a:pPr algn="just"/>
            <a:r>
              <a:rPr lang="fr-FR" sz="6000" b="1" dirty="0">
                <a:latin typeface="+mj-lt"/>
              </a:rPr>
              <a:t>Collaboration avec les partenaires: </a:t>
            </a:r>
            <a:r>
              <a:rPr lang="fr-FR" sz="6000" b="1" dirty="0">
                <a:solidFill>
                  <a:schemeClr val="accent5">
                    <a:lumMod val="75000"/>
                  </a:schemeClr>
                </a:solidFill>
                <a:latin typeface="+mj-lt"/>
              </a:rPr>
              <a:t>OMS</a:t>
            </a:r>
          </a:p>
        </p:txBody>
      </p:sp>
      <p:sp>
        <p:nvSpPr>
          <p:cNvPr id="3" name="Espace réservé du contenu 2">
            <a:extLst>
              <a:ext uri="{FF2B5EF4-FFF2-40B4-BE49-F238E27FC236}">
                <a16:creationId xmlns:a16="http://schemas.microsoft.com/office/drawing/2014/main" id="{8EE44059-5606-6926-06AF-5C1EE7B578F9}"/>
              </a:ext>
            </a:extLst>
          </p:cNvPr>
          <p:cNvSpPr>
            <a:spLocks noGrp="1"/>
          </p:cNvSpPr>
          <p:nvPr>
            <p:ph type="subTitle" idx="1"/>
          </p:nvPr>
        </p:nvSpPr>
        <p:spPr>
          <a:xfrm>
            <a:off x="461229" y="3359028"/>
            <a:ext cx="9292371" cy="7027607"/>
          </a:xfrm>
          <a:solidFill>
            <a:schemeClr val="bg1"/>
          </a:solidFill>
        </p:spPr>
        <p:txBody>
          <a:bodyPr>
            <a:noAutofit/>
          </a:bodyPr>
          <a:lstStyle/>
          <a:p>
            <a:pPr marL="0" indent="0">
              <a:buNone/>
            </a:pPr>
            <a:r>
              <a:rPr lang="fr-FR" sz="2800" kern="1400" dirty="0">
                <a:solidFill>
                  <a:srgbClr val="023D70"/>
                </a:solidFill>
                <a:latin typeface="Bookman Old Style" panose="02050604050505020204" pitchFamily="18" charset="0"/>
              </a:rPr>
              <a:t>Recommandations</a:t>
            </a:r>
          </a:p>
          <a:p>
            <a:pPr algn="just">
              <a:lnSpc>
                <a:spcPct val="150000"/>
              </a:lnSpc>
              <a:spcBef>
                <a:spcPts val="600"/>
              </a:spcBef>
            </a:pPr>
            <a:r>
              <a:rPr lang="fr-FR" sz="2400" b="1" kern="1400" dirty="0">
                <a:solidFill>
                  <a:srgbClr val="000000"/>
                </a:solidFill>
                <a:effectLst/>
                <a:latin typeface="Bookman Old Style" panose="02050604050505020204" pitchFamily="18" charset="0"/>
                <a:ea typeface="Times New Roman" panose="02020603050405020304" pitchFamily="18" charset="0"/>
              </a:rPr>
              <a:t>Au Ministère de la santé : </a:t>
            </a:r>
            <a:endParaRPr lang="fr-FR" sz="2400" kern="1400" dirty="0">
              <a:solidFill>
                <a:srgbClr val="000000"/>
              </a:solidFill>
              <a:effectLst/>
              <a:latin typeface="Bookman Old Style" panose="02050604050505020204" pitchFamily="18" charset="0"/>
              <a:ea typeface="Times New Roman" panose="02020603050405020304" pitchFamily="18" charset="0"/>
            </a:endParaRPr>
          </a:p>
          <a:p>
            <a:pPr marL="342900" lvl="0" indent="-342900" algn="just">
              <a:lnSpc>
                <a:spcPct val="115000"/>
              </a:lnSpc>
              <a:buFont typeface="Wingdings" panose="05000000000000000000" pitchFamily="2" charset="2"/>
              <a:buChar char=""/>
            </a:pPr>
            <a:r>
              <a:rPr lang="fr-FR" sz="2400" kern="1400" dirty="0">
                <a:solidFill>
                  <a:srgbClr val="000000"/>
                </a:solidFill>
                <a:effectLst/>
                <a:latin typeface="Bookman Old Style" panose="02050604050505020204" pitchFamily="18" charset="0"/>
                <a:ea typeface="Times New Roman" panose="02020603050405020304" pitchFamily="18" charset="0"/>
              </a:rPr>
              <a:t>Mettre en œuvre la phase de démonstration de l'utilisation de </a:t>
            </a:r>
            <a:r>
              <a:rPr lang="fr-FR" sz="2400" kern="1400" dirty="0" err="1">
                <a:solidFill>
                  <a:srgbClr val="000000"/>
                </a:solidFill>
                <a:effectLst/>
                <a:latin typeface="Bookman Old Style" panose="02050604050505020204" pitchFamily="18" charset="0"/>
                <a:ea typeface="Times New Roman" panose="02020603050405020304" pitchFamily="18" charset="0"/>
              </a:rPr>
              <a:t>e-SIGL</a:t>
            </a:r>
            <a:r>
              <a:rPr lang="fr-FR" sz="2400" kern="1400" dirty="0">
                <a:solidFill>
                  <a:srgbClr val="000000"/>
                </a:solidFill>
                <a:effectLst/>
                <a:latin typeface="Bookman Old Style" panose="02050604050505020204" pitchFamily="18" charset="0"/>
                <a:ea typeface="Times New Roman" panose="02020603050405020304" pitchFamily="18" charset="0"/>
              </a:rPr>
              <a:t> au niveau des établissements privés de santé, notamment ceux du département l'Ouémé</a:t>
            </a:r>
          </a:p>
          <a:p>
            <a:pPr marL="342900" lvl="0" indent="-342900" algn="just">
              <a:lnSpc>
                <a:spcPct val="115000"/>
              </a:lnSpc>
              <a:buFont typeface="Wingdings" panose="05000000000000000000" pitchFamily="2" charset="2"/>
              <a:buChar char=""/>
            </a:pPr>
            <a:r>
              <a:rPr lang="fr-FR" sz="2400" kern="1400" dirty="0">
                <a:solidFill>
                  <a:srgbClr val="000000"/>
                </a:solidFill>
                <a:effectLst/>
                <a:latin typeface="Bookman Old Style" panose="02050604050505020204" pitchFamily="18" charset="0"/>
                <a:ea typeface="Times New Roman" panose="02020603050405020304" pitchFamily="18" charset="0"/>
              </a:rPr>
              <a:t>Mettre un accent sur le contrôle de qualité de la gestion des intrants de santé dans les établissements privés de soins de santé.</a:t>
            </a:r>
          </a:p>
          <a:p>
            <a:pPr marL="342900" lvl="0" indent="-342900" algn="just">
              <a:lnSpc>
                <a:spcPct val="115000"/>
              </a:lnSpc>
              <a:buFont typeface="Wingdings" panose="05000000000000000000" pitchFamily="2" charset="2"/>
              <a:buChar char=""/>
            </a:pPr>
            <a:r>
              <a:rPr lang="fr-FR" sz="2400" kern="1400" dirty="0">
                <a:solidFill>
                  <a:srgbClr val="000000"/>
                </a:solidFill>
                <a:effectLst/>
                <a:latin typeface="Bookman Old Style" panose="02050604050505020204" pitchFamily="18" charset="0"/>
                <a:ea typeface="Times New Roman" panose="02020603050405020304" pitchFamily="18" charset="0"/>
              </a:rPr>
              <a:t>S'approprier les résultats de cette étude en vue de mettre en œuvre toutes les actions visant l’amélioration du sous-secteur privé de la santé au Bénin</a:t>
            </a:r>
          </a:p>
        </p:txBody>
      </p:sp>
      <p:sp>
        <p:nvSpPr>
          <p:cNvPr id="14" name="ZoneTexte 13">
            <a:extLst>
              <a:ext uri="{FF2B5EF4-FFF2-40B4-BE49-F238E27FC236}">
                <a16:creationId xmlns:a16="http://schemas.microsoft.com/office/drawing/2014/main" id="{03693685-A128-A593-CA4C-8596AABE6C00}"/>
              </a:ext>
            </a:extLst>
          </p:cNvPr>
          <p:cNvSpPr txBox="1"/>
          <p:nvPr/>
        </p:nvSpPr>
        <p:spPr>
          <a:xfrm>
            <a:off x="685800" y="2139660"/>
            <a:ext cx="16824606" cy="954107"/>
          </a:xfrm>
          <a:prstGeom prst="rect">
            <a:avLst/>
          </a:prstGeom>
          <a:noFill/>
        </p:spPr>
        <p:txBody>
          <a:bodyPr wrap="square" rtlCol="0">
            <a:spAutoFit/>
          </a:bodyPr>
          <a:lstStyle/>
          <a:p>
            <a:pPr algn="ctr"/>
            <a:r>
              <a:rPr lang="fr-CA" sz="2800" b="1" kern="1400" dirty="0">
                <a:solidFill>
                  <a:srgbClr val="023D70"/>
                </a:solidFill>
                <a:latin typeface="Times New Roman" panose="02020603050405020304" pitchFamily="18" charset="0"/>
              </a:rPr>
              <a:t>Analyse d</a:t>
            </a:r>
            <a:r>
              <a:rPr lang="fr-FR" sz="2800" b="1" kern="1400" dirty="0">
                <a:solidFill>
                  <a:srgbClr val="023D70"/>
                </a:solidFill>
                <a:latin typeface="Times New Roman" panose="02020603050405020304" pitchFamily="18" charset="0"/>
              </a:rPr>
              <a:t>es Forces Faiblesses Opportunités et Menaces de l’utilisation des technologies informatiques pour la gestion des intrants dans le secteur prive de la sante</a:t>
            </a:r>
          </a:p>
        </p:txBody>
      </p:sp>
      <p:sp>
        <p:nvSpPr>
          <p:cNvPr id="4" name="Freeform 3">
            <a:extLst>
              <a:ext uri="{FF2B5EF4-FFF2-40B4-BE49-F238E27FC236}">
                <a16:creationId xmlns:a16="http://schemas.microsoft.com/office/drawing/2014/main" id="{1F3A6BA8-0055-5080-4252-C412846C820D}"/>
              </a:ext>
            </a:extLst>
          </p:cNvPr>
          <p:cNvSpPr/>
          <p:nvPr/>
        </p:nvSpPr>
        <p:spPr>
          <a:xfrm>
            <a:off x="0" y="0"/>
            <a:ext cx="3810000" cy="3259394"/>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pic>
        <p:nvPicPr>
          <p:cNvPr id="8" name="Espace réservé pour une image  7">
            <a:extLst>
              <a:ext uri="{FF2B5EF4-FFF2-40B4-BE49-F238E27FC236}">
                <a16:creationId xmlns:a16="http://schemas.microsoft.com/office/drawing/2014/main" id="{B5C0EF6D-0893-3B41-1CB2-0F22E9458BBB}"/>
              </a:ext>
            </a:extLst>
          </p:cNvPr>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48750" r="2070" b="417"/>
          <a:stretch/>
        </p:blipFill>
        <p:spPr>
          <a:xfrm>
            <a:off x="9753600" y="256082"/>
            <a:ext cx="8382000" cy="10030917"/>
          </a:xfrm>
        </p:spPr>
      </p:pic>
    </p:spTree>
    <p:extLst>
      <p:ext uri="{BB962C8B-B14F-4D97-AF65-F5344CB8AC3E}">
        <p14:creationId xmlns:p14="http://schemas.microsoft.com/office/powerpoint/2010/main" val="2488782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A837FE-CB7C-A4A9-D4EF-08387D41F0F7}"/>
              </a:ext>
            </a:extLst>
          </p:cNvPr>
          <p:cNvSpPr>
            <a:spLocks noGrp="1"/>
          </p:cNvSpPr>
          <p:nvPr>
            <p:ph type="ctrTitle"/>
          </p:nvPr>
        </p:nvSpPr>
        <p:spPr>
          <a:xfrm>
            <a:off x="1818241" y="527950"/>
            <a:ext cx="9289338" cy="1797269"/>
          </a:xfrm>
          <a:solidFill>
            <a:srgbClr val="FBB03B"/>
          </a:solidFill>
        </p:spPr>
        <p:txBody>
          <a:bodyPr>
            <a:normAutofit fontScale="90000"/>
          </a:bodyPr>
          <a:lstStyle/>
          <a:p>
            <a:pPr algn="just"/>
            <a:r>
              <a:rPr lang="fr-FR" sz="6000" b="1" dirty="0">
                <a:latin typeface="+mj-lt"/>
              </a:rPr>
              <a:t>Collaboration avec les partenaires: </a:t>
            </a:r>
            <a:r>
              <a:rPr lang="fr-FR" sz="6000" b="1" dirty="0">
                <a:solidFill>
                  <a:schemeClr val="accent5">
                    <a:lumMod val="75000"/>
                  </a:schemeClr>
                </a:solidFill>
                <a:latin typeface="+mj-lt"/>
              </a:rPr>
              <a:t>USAID/PJLP</a:t>
            </a:r>
          </a:p>
        </p:txBody>
      </p:sp>
      <p:sp>
        <p:nvSpPr>
          <p:cNvPr id="4" name="Freeform 3">
            <a:extLst>
              <a:ext uri="{FF2B5EF4-FFF2-40B4-BE49-F238E27FC236}">
                <a16:creationId xmlns:a16="http://schemas.microsoft.com/office/drawing/2014/main" id="{1F3A6BA8-0055-5080-4252-C412846C820D}"/>
              </a:ext>
            </a:extLst>
          </p:cNvPr>
          <p:cNvSpPr/>
          <p:nvPr/>
        </p:nvSpPr>
        <p:spPr>
          <a:xfrm>
            <a:off x="0" y="0"/>
            <a:ext cx="3810000" cy="3259394"/>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pic>
        <p:nvPicPr>
          <p:cNvPr id="12" name="Espace réservé pour une image  11">
            <a:extLst>
              <a:ext uri="{FF2B5EF4-FFF2-40B4-BE49-F238E27FC236}">
                <a16:creationId xmlns:a16="http://schemas.microsoft.com/office/drawing/2014/main" id="{E1FDB630-3B8E-BDDE-F685-8990E1CEAA1D}"/>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2124" b="2124"/>
          <a:stretch>
            <a:fillRect/>
          </a:stretch>
        </p:blipFill>
        <p:spPr>
          <a:xfrm>
            <a:off x="9653588" y="647700"/>
            <a:ext cx="8596312" cy="10287000"/>
          </a:xfrm>
        </p:spPr>
      </p:pic>
      <p:sp>
        <p:nvSpPr>
          <p:cNvPr id="8" name="ZoneTexte 7">
            <a:extLst>
              <a:ext uri="{FF2B5EF4-FFF2-40B4-BE49-F238E27FC236}">
                <a16:creationId xmlns:a16="http://schemas.microsoft.com/office/drawing/2014/main" id="{FC17FEF8-8EE0-9DDA-7AE1-39E4A38937E8}"/>
              </a:ext>
            </a:extLst>
          </p:cNvPr>
          <p:cNvSpPr txBox="1"/>
          <p:nvPr/>
        </p:nvSpPr>
        <p:spPr>
          <a:xfrm>
            <a:off x="405316" y="2853169"/>
            <a:ext cx="9500684" cy="1200329"/>
          </a:xfrm>
          <a:prstGeom prst="rect">
            <a:avLst/>
          </a:prstGeom>
          <a:solidFill>
            <a:schemeClr val="bg1"/>
          </a:solidFill>
        </p:spPr>
        <p:txBody>
          <a:bodyPr wrap="square" rtlCol="0">
            <a:spAutoFit/>
          </a:bodyPr>
          <a:lstStyle/>
          <a:p>
            <a:r>
              <a:rPr lang="fr-FR" sz="2400" b="1" kern="1400" dirty="0">
                <a:solidFill>
                  <a:srgbClr val="023D70"/>
                </a:solidFill>
                <a:latin typeface="Bookman Old Style" panose="02050604050505020204" pitchFamily="18" charset="0"/>
              </a:rPr>
              <a:t>Programme des Jeunes Logisticiens Professionnels</a:t>
            </a:r>
          </a:p>
          <a:p>
            <a:endParaRPr lang="fr-FR" sz="2400" b="1" kern="1400" dirty="0">
              <a:solidFill>
                <a:srgbClr val="023D70"/>
              </a:solidFill>
              <a:latin typeface="Bookman Old Style" panose="02050604050505020204" pitchFamily="18" charset="0"/>
            </a:endParaRPr>
          </a:p>
          <a:p>
            <a:pPr marL="285750" indent="-285750">
              <a:buFontTx/>
              <a:buChar char="-"/>
            </a:pPr>
            <a:endParaRPr lang="fr-FR" sz="2400" dirty="0">
              <a:latin typeface="Bookman Old Style" panose="02050604050505020204" pitchFamily="18" charset="0"/>
            </a:endParaRPr>
          </a:p>
        </p:txBody>
      </p:sp>
      <p:sp>
        <p:nvSpPr>
          <p:cNvPr id="10" name="ZoneTexte 9">
            <a:extLst>
              <a:ext uri="{FF2B5EF4-FFF2-40B4-BE49-F238E27FC236}">
                <a16:creationId xmlns:a16="http://schemas.microsoft.com/office/drawing/2014/main" id="{87CA2231-40E1-0C3A-52DD-903F0CDACDC3}"/>
              </a:ext>
            </a:extLst>
          </p:cNvPr>
          <p:cNvSpPr txBox="1"/>
          <p:nvPr/>
        </p:nvSpPr>
        <p:spPr>
          <a:xfrm>
            <a:off x="685800" y="7016815"/>
            <a:ext cx="6858000" cy="3062377"/>
          </a:xfrm>
          <a:prstGeom prst="rect">
            <a:avLst/>
          </a:prstGeom>
          <a:noFill/>
        </p:spPr>
        <p:txBody>
          <a:bodyPr wrap="square" rtlCol="0">
            <a:spAutoFit/>
          </a:bodyPr>
          <a:lstStyle/>
          <a:p>
            <a:pPr>
              <a:spcBef>
                <a:spcPts val="1000"/>
              </a:spcBef>
            </a:pPr>
            <a:r>
              <a:rPr lang="fr-FR" sz="2400" b="1" dirty="0">
                <a:latin typeface="Bookman Old Style" panose="02050604050505020204" pitchFamily="18" charset="0"/>
              </a:rPr>
              <a:t>Sur le terrain</a:t>
            </a:r>
          </a:p>
          <a:p>
            <a:pPr marL="285750" indent="-285750">
              <a:spcBef>
                <a:spcPts val="1000"/>
              </a:spcBef>
              <a:buFont typeface="Arial" panose="020B0604020202020204" pitchFamily="34" charset="0"/>
              <a:buChar char="•"/>
            </a:pPr>
            <a:r>
              <a:rPr lang="fr-FR" sz="2400" dirty="0">
                <a:latin typeface="Bookman Old Style" panose="02050604050505020204" pitchFamily="18" charset="0"/>
              </a:rPr>
              <a:t>Au moins 1 JLP/Commune  (29 communes couvertes depuis Février 2020)</a:t>
            </a:r>
          </a:p>
          <a:p>
            <a:pPr lvl="1">
              <a:spcBef>
                <a:spcPts val="1000"/>
              </a:spcBef>
            </a:pPr>
            <a:r>
              <a:rPr lang="fr-FR" sz="2400" dirty="0">
                <a:latin typeface="Bookman Old Style" panose="02050604050505020204" pitchFamily="18" charset="0"/>
              </a:rPr>
              <a:t>- Motos, ordinateurs portables et connexion Internet</a:t>
            </a:r>
          </a:p>
          <a:p>
            <a:pPr lvl="1">
              <a:spcBef>
                <a:spcPts val="1000"/>
              </a:spcBef>
            </a:pPr>
            <a:r>
              <a:rPr lang="fr-FR" sz="2400" dirty="0">
                <a:latin typeface="Bookman Old Style" panose="02050604050505020204" pitchFamily="18" charset="0"/>
              </a:rPr>
              <a:t>- RSCO basés à Cotonou, Parakou et Natitingou (appui technique rapproché)</a:t>
            </a:r>
          </a:p>
        </p:txBody>
      </p:sp>
      <p:sp>
        <p:nvSpPr>
          <p:cNvPr id="13" name="ZoneTexte 12">
            <a:extLst>
              <a:ext uri="{FF2B5EF4-FFF2-40B4-BE49-F238E27FC236}">
                <a16:creationId xmlns:a16="http://schemas.microsoft.com/office/drawing/2014/main" id="{91781346-E47B-4C84-A833-0060DA5659F1}"/>
              </a:ext>
            </a:extLst>
          </p:cNvPr>
          <p:cNvSpPr txBox="1"/>
          <p:nvPr/>
        </p:nvSpPr>
        <p:spPr>
          <a:xfrm>
            <a:off x="666750" y="3567582"/>
            <a:ext cx="6858000" cy="3062377"/>
          </a:xfrm>
          <a:prstGeom prst="rect">
            <a:avLst/>
          </a:prstGeom>
          <a:noFill/>
        </p:spPr>
        <p:txBody>
          <a:bodyPr wrap="square" rtlCol="0">
            <a:spAutoFit/>
          </a:bodyPr>
          <a:lstStyle/>
          <a:p>
            <a:pPr>
              <a:spcBef>
                <a:spcPts val="1000"/>
              </a:spcBef>
            </a:pPr>
            <a:r>
              <a:rPr lang="fr-FR" sz="2400" b="1" dirty="0">
                <a:latin typeface="Bookman Old Style" panose="02050604050505020204" pitchFamily="18" charset="0"/>
              </a:rPr>
              <a:t>Objectif</a:t>
            </a:r>
          </a:p>
          <a:p>
            <a:pPr marL="285750" indent="-285750">
              <a:spcBef>
                <a:spcPts val="1000"/>
              </a:spcBef>
              <a:buFont typeface="Arial" panose="020B0604020202020204" pitchFamily="34" charset="0"/>
              <a:buChar char="•"/>
            </a:pPr>
            <a:r>
              <a:rPr lang="fr-FR" sz="2400" dirty="0">
                <a:latin typeface="Bookman Old Style" panose="02050604050505020204" pitchFamily="18" charset="0"/>
              </a:rPr>
              <a:t>Au moins 1 JLP/Commune  (29 communes couvertes depuis Février 2020)</a:t>
            </a:r>
          </a:p>
          <a:p>
            <a:pPr lvl="1">
              <a:spcBef>
                <a:spcPts val="1000"/>
              </a:spcBef>
            </a:pPr>
            <a:r>
              <a:rPr lang="fr-FR" sz="2400" dirty="0">
                <a:latin typeface="Bookman Old Style" panose="02050604050505020204" pitchFamily="18" charset="0"/>
              </a:rPr>
              <a:t>- Motos, ordinateurs portables et connexion Internet</a:t>
            </a:r>
          </a:p>
          <a:p>
            <a:pPr lvl="1">
              <a:spcBef>
                <a:spcPts val="1000"/>
              </a:spcBef>
            </a:pPr>
            <a:r>
              <a:rPr lang="fr-FR" sz="2400" dirty="0">
                <a:latin typeface="Bookman Old Style" panose="02050604050505020204" pitchFamily="18" charset="0"/>
              </a:rPr>
              <a:t>- RSCO basés à Cotonou, Parakou et Natitingou (appui technique rapproché)</a:t>
            </a:r>
          </a:p>
        </p:txBody>
      </p:sp>
    </p:spTree>
    <p:extLst>
      <p:ext uri="{BB962C8B-B14F-4D97-AF65-F5344CB8AC3E}">
        <p14:creationId xmlns:p14="http://schemas.microsoft.com/office/powerpoint/2010/main" val="627061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0402C679-018F-A04B-9C31-8D28155BFA80}"/>
              </a:ext>
            </a:extLst>
          </p:cNvPr>
          <p:cNvGraphicFramePr>
            <a:graphicFrameLocks noGrp="1"/>
          </p:cNvGraphicFramePr>
          <p:nvPr>
            <p:extLst>
              <p:ext uri="{D42A27DB-BD31-4B8C-83A1-F6EECF244321}">
                <p14:modId xmlns:p14="http://schemas.microsoft.com/office/powerpoint/2010/main" val="900224894"/>
              </p:ext>
            </p:extLst>
          </p:nvPr>
        </p:nvGraphicFramePr>
        <p:xfrm>
          <a:off x="457201" y="1790700"/>
          <a:ext cx="17144999" cy="8303831"/>
        </p:xfrm>
        <a:graphic>
          <a:graphicData uri="http://schemas.openxmlformats.org/drawingml/2006/table">
            <a:tbl>
              <a:tblPr firstRow="1" firstCol="1" bandRow="1">
                <a:tableStyleId>{5C22544A-7EE6-4342-B048-85BDC9FD1C3A}</a:tableStyleId>
              </a:tblPr>
              <a:tblGrid>
                <a:gridCol w="4814112">
                  <a:extLst>
                    <a:ext uri="{9D8B030D-6E8A-4147-A177-3AD203B41FA5}">
                      <a16:colId xmlns:a16="http://schemas.microsoft.com/office/drawing/2014/main" val="959792539"/>
                    </a:ext>
                  </a:extLst>
                </a:gridCol>
                <a:gridCol w="1097956">
                  <a:extLst>
                    <a:ext uri="{9D8B030D-6E8A-4147-A177-3AD203B41FA5}">
                      <a16:colId xmlns:a16="http://schemas.microsoft.com/office/drawing/2014/main" val="3991573499"/>
                    </a:ext>
                  </a:extLst>
                </a:gridCol>
                <a:gridCol w="1435788">
                  <a:extLst>
                    <a:ext uri="{9D8B030D-6E8A-4147-A177-3AD203B41FA5}">
                      <a16:colId xmlns:a16="http://schemas.microsoft.com/office/drawing/2014/main" val="3652987095"/>
                    </a:ext>
                  </a:extLst>
                </a:gridCol>
                <a:gridCol w="1858079">
                  <a:extLst>
                    <a:ext uri="{9D8B030D-6E8A-4147-A177-3AD203B41FA5}">
                      <a16:colId xmlns:a16="http://schemas.microsoft.com/office/drawing/2014/main" val="3696675542"/>
                    </a:ext>
                  </a:extLst>
                </a:gridCol>
                <a:gridCol w="1266872">
                  <a:extLst>
                    <a:ext uri="{9D8B030D-6E8A-4147-A177-3AD203B41FA5}">
                      <a16:colId xmlns:a16="http://schemas.microsoft.com/office/drawing/2014/main" val="1491855124"/>
                    </a:ext>
                  </a:extLst>
                </a:gridCol>
                <a:gridCol w="2195911">
                  <a:extLst>
                    <a:ext uri="{9D8B030D-6E8A-4147-A177-3AD203B41FA5}">
                      <a16:colId xmlns:a16="http://schemas.microsoft.com/office/drawing/2014/main" val="3702290423"/>
                    </a:ext>
                  </a:extLst>
                </a:gridCol>
                <a:gridCol w="4476281">
                  <a:extLst>
                    <a:ext uri="{9D8B030D-6E8A-4147-A177-3AD203B41FA5}">
                      <a16:colId xmlns:a16="http://schemas.microsoft.com/office/drawing/2014/main" val="1926958553"/>
                    </a:ext>
                  </a:extLst>
                </a:gridCol>
              </a:tblGrid>
              <a:tr h="1135474">
                <a:tc>
                  <a:txBody>
                    <a:bodyPr/>
                    <a:lstStyle/>
                    <a:p>
                      <a:pPr algn="ctr">
                        <a:lnSpc>
                          <a:spcPct val="107000"/>
                        </a:lnSpc>
                        <a:spcAft>
                          <a:spcPts val="800"/>
                        </a:spcAft>
                        <a:tabLst>
                          <a:tab pos="1535113" algn="l"/>
                        </a:tabLst>
                      </a:pPr>
                      <a:r>
                        <a:rPr lang="fr-FR" sz="2800" dirty="0">
                          <a:effectLst/>
                        </a:rPr>
                        <a:t>Indicateurs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tc>
                <a:tc>
                  <a:txBody>
                    <a:bodyPr/>
                    <a:lstStyle/>
                    <a:p>
                      <a:pPr algn="ctr">
                        <a:lnSpc>
                          <a:spcPct val="107000"/>
                        </a:lnSpc>
                        <a:spcAft>
                          <a:spcPts val="800"/>
                        </a:spcAft>
                      </a:pPr>
                      <a:r>
                        <a:rPr lang="fr-FR" sz="2800" dirty="0">
                          <a:effectLst/>
                        </a:rPr>
                        <a:t>Cible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tc>
                <a:tc>
                  <a:txBody>
                    <a:bodyPr/>
                    <a:lstStyle/>
                    <a:p>
                      <a:pPr algn="ctr">
                        <a:lnSpc>
                          <a:spcPct val="107000"/>
                        </a:lnSpc>
                        <a:spcAft>
                          <a:spcPts val="800"/>
                        </a:spcAft>
                      </a:pPr>
                      <a:r>
                        <a:rPr lang="fr-FR" sz="2800" dirty="0">
                          <a:effectLst/>
                        </a:rPr>
                        <a:t>Valeur en 2019</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tc>
                <a:tc>
                  <a:txBody>
                    <a:bodyPr/>
                    <a:lstStyle/>
                    <a:p>
                      <a:pPr algn="ctr">
                        <a:lnSpc>
                          <a:spcPct val="107000"/>
                        </a:lnSpc>
                        <a:spcAft>
                          <a:spcPts val="800"/>
                        </a:spcAft>
                      </a:pPr>
                      <a:r>
                        <a:rPr lang="fr-FR" sz="2800" dirty="0">
                          <a:effectLst/>
                        </a:rPr>
                        <a:t>Valeur en Mars 2024</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tc>
                <a:tc>
                  <a:txBody>
                    <a:bodyPr/>
                    <a:lstStyle/>
                    <a:p>
                      <a:pPr algn="ctr">
                        <a:lnSpc>
                          <a:spcPct val="107000"/>
                        </a:lnSpc>
                        <a:spcAft>
                          <a:spcPts val="800"/>
                        </a:spcAft>
                      </a:pPr>
                      <a:r>
                        <a:rPr lang="fr-FR" sz="2800">
                          <a:effectLst/>
                        </a:rPr>
                        <a:t>Ecart</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tc>
                <a:tc>
                  <a:txBody>
                    <a:bodyPr/>
                    <a:lstStyle/>
                    <a:p>
                      <a:pPr algn="ctr">
                        <a:lnSpc>
                          <a:spcPct val="107000"/>
                        </a:lnSpc>
                        <a:spcAft>
                          <a:spcPts val="800"/>
                        </a:spcAft>
                      </a:pPr>
                      <a:r>
                        <a:rPr lang="fr-FR" sz="2800">
                          <a:effectLst/>
                        </a:rPr>
                        <a:t>Appréciation</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tc>
                <a:tc>
                  <a:txBody>
                    <a:bodyPr/>
                    <a:lstStyle/>
                    <a:p>
                      <a:pPr algn="ctr">
                        <a:lnSpc>
                          <a:spcPct val="107000"/>
                        </a:lnSpc>
                        <a:spcAft>
                          <a:spcPts val="800"/>
                        </a:spcAft>
                        <a:tabLst>
                          <a:tab pos="2613025" algn="l"/>
                        </a:tabLst>
                      </a:pPr>
                      <a:r>
                        <a:rPr lang="fr-FR" sz="2800" dirty="0">
                          <a:effectLst/>
                        </a:rPr>
                        <a:t>Recommandation</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tc>
                <a:extLst>
                  <a:ext uri="{0D108BD9-81ED-4DB2-BD59-A6C34878D82A}">
                    <a16:rowId xmlns:a16="http://schemas.microsoft.com/office/drawing/2014/main" val="1066639371"/>
                  </a:ext>
                </a:extLst>
              </a:tr>
              <a:tr h="828923">
                <a:tc>
                  <a:txBody>
                    <a:bodyPr/>
                    <a:lstStyle/>
                    <a:p>
                      <a:pPr>
                        <a:lnSpc>
                          <a:spcPct val="107000"/>
                        </a:lnSpc>
                        <a:spcAft>
                          <a:spcPts val="800"/>
                        </a:spcAft>
                      </a:pPr>
                      <a:r>
                        <a:rPr lang="fr-FR" sz="2800">
                          <a:effectLst/>
                        </a:rPr>
                        <a:t>Taux de rupture des stocks des produits ILP</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800"/>
                        </a:spcAft>
                      </a:pPr>
                      <a:r>
                        <a:rPr lang="fr-FR" sz="3200" b="1" dirty="0">
                          <a:effectLst/>
                        </a:rPr>
                        <a:t>5%</a:t>
                      </a:r>
                      <a:endParaRPr lang="fr-FR"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dirty="0">
                          <a:effectLst/>
                        </a:rPr>
                        <a:t>20%</a:t>
                      </a:r>
                      <a:endParaRPr lang="fr-FR"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a:effectLst/>
                        </a:rPr>
                        <a:t>1%</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a:effectLst/>
                        </a:rPr>
                        <a:t>-19%</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fr-FR" sz="2800">
                          <a:effectLst/>
                        </a:rPr>
                        <a:t>Progression significative</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fr-FR" sz="2800">
                          <a:effectLst/>
                        </a:rPr>
                        <a:t>Maintenir les efforts actuels de gestion </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1616013251"/>
                  </a:ext>
                </a:extLst>
              </a:tr>
              <a:tr h="1230861">
                <a:tc>
                  <a:txBody>
                    <a:bodyPr/>
                    <a:lstStyle/>
                    <a:p>
                      <a:pPr>
                        <a:lnSpc>
                          <a:spcPct val="107000"/>
                        </a:lnSpc>
                        <a:spcAft>
                          <a:spcPts val="800"/>
                        </a:spcAft>
                      </a:pPr>
                      <a:r>
                        <a:rPr lang="fr-FR" sz="2800">
                          <a:effectLst/>
                        </a:rPr>
                        <a:t>Taux de rupture de stock des produits PF</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800"/>
                        </a:spcAft>
                      </a:pPr>
                      <a:r>
                        <a:rPr lang="fr-FR" sz="3200" b="1">
                          <a:effectLst/>
                        </a:rPr>
                        <a:t>10%</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a:effectLst/>
                        </a:rPr>
                        <a:t>35%</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dirty="0">
                          <a:effectLst/>
                        </a:rPr>
                        <a:t>7%</a:t>
                      </a:r>
                      <a:endParaRPr lang="fr-FR"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dirty="0">
                          <a:effectLst/>
                        </a:rPr>
                        <a:t>-28%</a:t>
                      </a:r>
                      <a:endParaRPr lang="fr-FR"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fr-FR" sz="2800">
                          <a:effectLst/>
                        </a:rPr>
                        <a:t>Progression significative</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fr-FR" sz="2800" dirty="0">
                          <a:effectLst/>
                        </a:rPr>
                        <a:t>Surveillance continue et analyse des causes de rupture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2258721423"/>
                  </a:ext>
                </a:extLst>
              </a:tr>
              <a:tr h="1242475">
                <a:tc>
                  <a:txBody>
                    <a:bodyPr/>
                    <a:lstStyle/>
                    <a:p>
                      <a:pPr>
                        <a:lnSpc>
                          <a:spcPct val="107000"/>
                        </a:lnSpc>
                        <a:spcAft>
                          <a:spcPts val="800"/>
                        </a:spcAft>
                        <a:tabLst/>
                      </a:pPr>
                      <a:r>
                        <a:rPr lang="fr-FR" sz="2800" dirty="0">
                          <a:effectLst/>
                        </a:rPr>
                        <a:t>Pourcentage des produits ILP stockés conformément au plan</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800"/>
                        </a:spcAft>
                      </a:pPr>
                      <a:r>
                        <a:rPr lang="fr-FR" sz="3200" b="1">
                          <a:effectLst/>
                        </a:rPr>
                        <a:t>35%</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dirty="0">
                          <a:effectLst/>
                        </a:rPr>
                        <a:t>22%</a:t>
                      </a:r>
                      <a:endParaRPr lang="fr-FR"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a:effectLst/>
                        </a:rPr>
                        <a:t>5%</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dirty="0">
                          <a:effectLst/>
                        </a:rPr>
                        <a:t>-17%</a:t>
                      </a:r>
                      <a:endParaRPr lang="fr-FR"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fr-FR" sz="2800">
                          <a:effectLst/>
                        </a:rPr>
                        <a:t>Régression importante</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fr-FR" sz="2800">
                          <a:effectLst/>
                        </a:rPr>
                        <a:t>Formation renforcée et supervision accrue au niveau des FOSA</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743772363"/>
                  </a:ext>
                </a:extLst>
              </a:tr>
              <a:tr h="1230861">
                <a:tc>
                  <a:txBody>
                    <a:bodyPr/>
                    <a:lstStyle/>
                    <a:p>
                      <a:pPr>
                        <a:lnSpc>
                          <a:spcPct val="107000"/>
                        </a:lnSpc>
                        <a:spcAft>
                          <a:spcPts val="800"/>
                        </a:spcAft>
                      </a:pPr>
                      <a:r>
                        <a:rPr lang="fr-FR" sz="2800">
                          <a:effectLst/>
                        </a:rPr>
                        <a:t>Pourcentage des produits PF stockés conformément au plan</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800"/>
                        </a:spcAft>
                      </a:pPr>
                      <a:r>
                        <a:rPr lang="fr-FR" sz="3200" b="1">
                          <a:effectLst/>
                        </a:rPr>
                        <a:t>35%</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a:effectLst/>
                        </a:rPr>
                        <a:t>19%</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a:effectLst/>
                        </a:rPr>
                        <a:t>16%</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dirty="0">
                          <a:effectLst/>
                        </a:rPr>
                        <a:t>-10%</a:t>
                      </a:r>
                      <a:endParaRPr lang="fr-FR"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fr-FR" sz="2800" dirty="0">
                          <a:effectLst/>
                        </a:rPr>
                        <a:t>Régression importante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fr-FR" sz="2800">
                          <a:effectLst/>
                        </a:rPr>
                        <a:t>Améliorer les pratiques de stockage et la conformité</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794987028"/>
                  </a:ext>
                </a:extLst>
              </a:tr>
              <a:tr h="1514298">
                <a:tc>
                  <a:txBody>
                    <a:bodyPr/>
                    <a:lstStyle/>
                    <a:p>
                      <a:pPr>
                        <a:lnSpc>
                          <a:spcPct val="107000"/>
                        </a:lnSpc>
                        <a:spcAft>
                          <a:spcPts val="800"/>
                        </a:spcAft>
                      </a:pPr>
                      <a:r>
                        <a:rPr lang="fr-FR" sz="2800">
                          <a:effectLst/>
                        </a:rPr>
                        <a:t>Taux de formations sanitaires ayant soumis leurs rapports logistiques (A7)</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800"/>
                        </a:spcAft>
                      </a:pPr>
                      <a:r>
                        <a:rPr lang="fr-FR" sz="3200" b="1">
                          <a:effectLst/>
                        </a:rPr>
                        <a:t>95%</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a:effectLst/>
                        </a:rPr>
                        <a:t>55%</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a:effectLst/>
                        </a:rPr>
                        <a:t>99%</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a:effectLst/>
                        </a:rPr>
                        <a:t>+44%</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fr-FR" sz="2800" dirty="0">
                          <a:effectLst/>
                        </a:rPr>
                        <a:t>Excellent résultat</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fr-FR" sz="2800">
                          <a:effectLst/>
                        </a:rPr>
                        <a:t>Continuer à encourager la soumission des rapports</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1771376793"/>
                  </a:ext>
                </a:extLst>
              </a:tr>
              <a:tr h="828923">
                <a:tc>
                  <a:txBody>
                    <a:bodyPr/>
                    <a:lstStyle/>
                    <a:p>
                      <a:pPr>
                        <a:lnSpc>
                          <a:spcPct val="107000"/>
                        </a:lnSpc>
                        <a:spcAft>
                          <a:spcPts val="800"/>
                        </a:spcAft>
                      </a:pPr>
                      <a:r>
                        <a:rPr lang="fr-FR" sz="2800">
                          <a:effectLst/>
                        </a:rPr>
                        <a:t>Taux de promptitude des rapports A7</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800"/>
                        </a:spcAft>
                      </a:pPr>
                      <a:r>
                        <a:rPr lang="fr-FR" sz="3200" b="1">
                          <a:effectLst/>
                        </a:rPr>
                        <a:t>80%</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a:effectLst/>
                        </a:rPr>
                        <a:t>29%</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a:effectLst/>
                        </a:rPr>
                        <a:t>83%</a:t>
                      </a:r>
                      <a:endParaRPr lang="fr-FR" sz="32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fr-FR" sz="3200" b="1" dirty="0">
                          <a:effectLst/>
                        </a:rPr>
                        <a:t>+55</a:t>
                      </a:r>
                      <a:endParaRPr lang="fr-FR"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fr-FR" sz="2800" dirty="0">
                          <a:effectLst/>
                        </a:rPr>
                        <a:t>Excellent résultat</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fr-FR" sz="2800" dirty="0">
                          <a:effectLst/>
                        </a:rPr>
                        <a:t>Continuer à encourager la soumission des rapports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2296308823"/>
                  </a:ext>
                </a:extLst>
              </a:tr>
            </a:tbl>
          </a:graphicData>
        </a:graphic>
      </p:graphicFrame>
      <p:sp>
        <p:nvSpPr>
          <p:cNvPr id="8" name="Titre 1">
            <a:extLst>
              <a:ext uri="{FF2B5EF4-FFF2-40B4-BE49-F238E27FC236}">
                <a16:creationId xmlns:a16="http://schemas.microsoft.com/office/drawing/2014/main" id="{474B4C2D-DD77-4870-EB98-99E8F9B04D82}"/>
              </a:ext>
            </a:extLst>
          </p:cNvPr>
          <p:cNvSpPr txBox="1">
            <a:spLocks/>
          </p:cNvSpPr>
          <p:nvPr/>
        </p:nvSpPr>
        <p:spPr>
          <a:xfrm>
            <a:off x="0" y="1"/>
            <a:ext cx="18288000" cy="1714500"/>
          </a:xfrm>
          <a:custGeom>
            <a:avLst/>
            <a:gdLst>
              <a:gd name="connsiteX0" fmla="*/ 0 w 6192892"/>
              <a:gd name="connsiteY0" fmla="*/ 0 h 1198179"/>
              <a:gd name="connsiteX1" fmla="*/ 6192892 w 6192892"/>
              <a:gd name="connsiteY1" fmla="*/ 0 h 1198179"/>
              <a:gd name="connsiteX2" fmla="*/ 5947075 w 6192892"/>
              <a:gd name="connsiteY2" fmla="*/ 1198179 h 1198179"/>
              <a:gd name="connsiteX3" fmla="*/ 0 w 6192892"/>
              <a:gd name="connsiteY3" fmla="*/ 1198179 h 1198179"/>
            </a:gdLst>
            <a:ahLst/>
            <a:cxnLst>
              <a:cxn ang="0">
                <a:pos x="connsiteX0" y="connsiteY0"/>
              </a:cxn>
              <a:cxn ang="0">
                <a:pos x="connsiteX1" y="connsiteY1"/>
              </a:cxn>
              <a:cxn ang="0">
                <a:pos x="connsiteX2" y="connsiteY2"/>
              </a:cxn>
              <a:cxn ang="0">
                <a:pos x="connsiteX3" y="connsiteY3"/>
              </a:cxn>
            </a:cxnLst>
            <a:rect l="l" t="t" r="r" b="b"/>
            <a:pathLst>
              <a:path w="6192892" h="1198179">
                <a:moveTo>
                  <a:pt x="0" y="0"/>
                </a:moveTo>
                <a:lnTo>
                  <a:pt x="6192892" y="0"/>
                </a:lnTo>
                <a:lnTo>
                  <a:pt x="5947075" y="1198179"/>
                </a:lnTo>
                <a:lnTo>
                  <a:pt x="0" y="1198179"/>
                </a:lnTo>
                <a:close/>
              </a:path>
            </a:pathLst>
          </a:custGeom>
          <a:solidFill>
            <a:srgbClr val="FBB03B"/>
          </a:solidFill>
        </p:spPr>
        <p:txBody>
          <a:bodyPr vert="horz" wrap="square" lIns="228600" tIns="45720" rIns="91440" bIns="45720" rtlCol="0" anchor="ctr">
            <a:normAutofit fontScale="97500"/>
          </a:bodyPr>
          <a:lstStyle>
            <a:lvl1pPr algn="l" defTabSz="914400" rtl="0" eaLnBrk="1" latinLnBrk="0" hangingPunct="1">
              <a:spcBef>
                <a:spcPct val="0"/>
              </a:spcBef>
              <a:buNone/>
              <a:defRPr sz="6000" kern="1200" cap="all" spc="450" baseline="0">
                <a:solidFill>
                  <a:schemeClr val="bg1"/>
                </a:solidFill>
                <a:latin typeface="Bahnschrift" panose="020B0502040204020203" pitchFamily="34" charset="0"/>
                <a:ea typeface="+mj-ea"/>
                <a:cs typeface="+mj-cs"/>
              </a:defRPr>
            </a:lvl1pPr>
          </a:lstStyle>
          <a:p>
            <a:pPr algn="just"/>
            <a:r>
              <a:rPr lang="fr-FR" sz="5400" b="1" dirty="0">
                <a:latin typeface="+mj-lt"/>
              </a:rPr>
              <a:t>Collaboration avec les partenaires: </a:t>
            </a:r>
            <a:r>
              <a:rPr lang="fr-FR" sz="5400" b="1" dirty="0">
                <a:solidFill>
                  <a:schemeClr val="accent5">
                    <a:lumMod val="75000"/>
                  </a:schemeClr>
                </a:solidFill>
                <a:latin typeface="+mj-lt"/>
              </a:rPr>
              <a:t>USAID/PJLP</a:t>
            </a:r>
          </a:p>
        </p:txBody>
      </p:sp>
      <p:sp>
        <p:nvSpPr>
          <p:cNvPr id="10" name="Freeform 4">
            <a:extLst>
              <a:ext uri="{FF2B5EF4-FFF2-40B4-BE49-F238E27FC236}">
                <a16:creationId xmlns:a16="http://schemas.microsoft.com/office/drawing/2014/main" id="{3EE36676-050C-5A1F-8632-FAA37FB79EC1}"/>
              </a:ext>
            </a:extLst>
          </p:cNvPr>
          <p:cNvSpPr/>
          <p:nvPr/>
        </p:nvSpPr>
        <p:spPr>
          <a:xfrm flipH="1" flipV="1">
            <a:off x="14952992" y="6653736"/>
            <a:ext cx="3335008" cy="3976164"/>
          </a:xfrm>
          <a:custGeom>
            <a:avLst/>
            <a:gdLst/>
            <a:ahLst/>
            <a:cxnLst/>
            <a:rect l="l" t="t" r="r" b="b"/>
            <a:pathLst>
              <a:path w="3335008" h="3976164">
                <a:moveTo>
                  <a:pt x="3335008" y="3976164"/>
                </a:moveTo>
                <a:lnTo>
                  <a:pt x="0" y="3976164"/>
                </a:lnTo>
                <a:lnTo>
                  <a:pt x="0" y="0"/>
                </a:lnTo>
                <a:lnTo>
                  <a:pt x="3335008" y="0"/>
                </a:lnTo>
                <a:lnTo>
                  <a:pt x="3335008" y="3976164"/>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11189818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A837FE-CB7C-A4A9-D4EF-08387D41F0F7}"/>
              </a:ext>
            </a:extLst>
          </p:cNvPr>
          <p:cNvSpPr>
            <a:spLocks noGrp="1"/>
          </p:cNvSpPr>
          <p:nvPr>
            <p:ph type="ctrTitle"/>
          </p:nvPr>
        </p:nvSpPr>
        <p:spPr>
          <a:xfrm>
            <a:off x="829669" y="1319455"/>
            <a:ext cx="17001131" cy="1797269"/>
          </a:xfrm>
          <a:solidFill>
            <a:srgbClr val="FBB03B"/>
          </a:solidFill>
        </p:spPr>
        <p:txBody>
          <a:bodyPr>
            <a:normAutofit fontScale="90000"/>
          </a:bodyPr>
          <a:lstStyle/>
          <a:p>
            <a:pPr algn="just"/>
            <a:r>
              <a:rPr lang="fr-FR" sz="6000" b="1" dirty="0">
                <a:latin typeface="+mj-lt"/>
              </a:rPr>
              <a:t>Collaboration avec les partenaires: </a:t>
            </a:r>
            <a:r>
              <a:rPr lang="fr-FR" sz="6000" b="1" dirty="0">
                <a:solidFill>
                  <a:schemeClr val="accent5">
                    <a:lumMod val="75000"/>
                  </a:schemeClr>
                </a:solidFill>
                <a:latin typeface="+mj-lt"/>
              </a:rPr>
              <a:t>USAID/FOASPS</a:t>
            </a:r>
          </a:p>
        </p:txBody>
      </p:sp>
      <p:sp>
        <p:nvSpPr>
          <p:cNvPr id="3" name="Espace réservé du contenu 2">
            <a:extLst>
              <a:ext uri="{FF2B5EF4-FFF2-40B4-BE49-F238E27FC236}">
                <a16:creationId xmlns:a16="http://schemas.microsoft.com/office/drawing/2014/main" id="{8EE44059-5606-6926-06AF-5C1EE7B578F9}"/>
              </a:ext>
            </a:extLst>
          </p:cNvPr>
          <p:cNvSpPr>
            <a:spLocks noGrp="1"/>
          </p:cNvSpPr>
          <p:nvPr>
            <p:ph type="subTitle" idx="1"/>
          </p:nvPr>
        </p:nvSpPr>
        <p:spPr>
          <a:xfrm>
            <a:off x="829669" y="3259394"/>
            <a:ext cx="9711050" cy="7027607"/>
          </a:xfrm>
        </p:spPr>
        <p:txBody>
          <a:bodyPr>
            <a:noAutofit/>
          </a:bodyPr>
          <a:lstStyle/>
          <a:p>
            <a:pPr marL="0" indent="0">
              <a:lnSpc>
                <a:spcPct val="150000"/>
              </a:lnSpc>
              <a:buNone/>
            </a:pPr>
            <a:endParaRPr lang="fr-FR" sz="3900" dirty="0">
              <a:latin typeface="Bookman Old Style" panose="02050604050505020204" pitchFamily="18" charset="0"/>
            </a:endParaRPr>
          </a:p>
          <a:p>
            <a:pPr>
              <a:lnSpc>
                <a:spcPct val="100000"/>
              </a:lnSpc>
            </a:pPr>
            <a:endParaRPr lang="fr-FR" sz="3600" dirty="0">
              <a:latin typeface="Bookman Old Style" panose="02050604050505020204" pitchFamily="18" charset="0"/>
            </a:endParaRPr>
          </a:p>
        </p:txBody>
      </p:sp>
      <p:sp>
        <p:nvSpPr>
          <p:cNvPr id="4" name="Freeform 3">
            <a:extLst>
              <a:ext uri="{FF2B5EF4-FFF2-40B4-BE49-F238E27FC236}">
                <a16:creationId xmlns:a16="http://schemas.microsoft.com/office/drawing/2014/main" id="{1F3A6BA8-0055-5080-4252-C412846C820D}"/>
              </a:ext>
            </a:extLst>
          </p:cNvPr>
          <p:cNvSpPr/>
          <p:nvPr/>
        </p:nvSpPr>
        <p:spPr>
          <a:xfrm>
            <a:off x="0" y="0"/>
            <a:ext cx="3810000" cy="3259394"/>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ZoneTexte 4">
            <a:extLst>
              <a:ext uri="{FF2B5EF4-FFF2-40B4-BE49-F238E27FC236}">
                <a16:creationId xmlns:a16="http://schemas.microsoft.com/office/drawing/2014/main" id="{72D21D83-5312-01B9-8141-E9BF4BD42947}"/>
              </a:ext>
            </a:extLst>
          </p:cNvPr>
          <p:cNvSpPr txBox="1"/>
          <p:nvPr/>
        </p:nvSpPr>
        <p:spPr>
          <a:xfrm>
            <a:off x="458603" y="3259393"/>
            <a:ext cx="10063066" cy="6446829"/>
          </a:xfrm>
          <a:prstGeom prst="rect">
            <a:avLst/>
          </a:prstGeom>
          <a:solidFill>
            <a:schemeClr val="bg1"/>
          </a:solidFill>
        </p:spPr>
        <p:txBody>
          <a:bodyPr wrap="square" rtlCol="0">
            <a:spAutoFit/>
          </a:bodyPr>
          <a:lstStyle/>
          <a:p>
            <a:r>
              <a:rPr lang="fr-FR" sz="2800" b="1" kern="1400" dirty="0">
                <a:solidFill>
                  <a:srgbClr val="023D70"/>
                </a:solidFill>
                <a:latin typeface="Bookman Old Style" panose="02050604050505020204" pitchFamily="18" charset="0"/>
              </a:rPr>
              <a:t>J2su</a:t>
            </a:r>
          </a:p>
          <a:p>
            <a:endParaRPr lang="fr-FR" sz="500" b="1" kern="1400" dirty="0">
              <a:solidFill>
                <a:srgbClr val="023D70"/>
              </a:solidFill>
              <a:latin typeface="Bookman Old Style" panose="02050604050505020204" pitchFamily="18" charset="0"/>
            </a:endParaRPr>
          </a:p>
          <a:p>
            <a:pPr algn="l"/>
            <a:r>
              <a:rPr lang="fr-FR" sz="2400" dirty="0">
                <a:solidFill>
                  <a:schemeClr val="accent1"/>
                </a:solidFill>
                <a:latin typeface="Bookman Old Style" panose="02050604050505020204" pitchFamily="18" charset="0"/>
              </a:rPr>
              <a:t>But</a:t>
            </a:r>
          </a:p>
          <a:p>
            <a:pPr algn="l"/>
            <a:r>
              <a:rPr lang="fr-FR" sz="2400" dirty="0">
                <a:latin typeface="Bookman Old Style" panose="02050604050505020204" pitchFamily="18" charset="0"/>
              </a:rPr>
              <a:t>Renforcer la capacité organisationnelle et la durabilité financière des fédérations nationales de soins de santé privés et créer une communauté d’apprentissage des meilleures pratiques pour soutenir les associations du secteur privé en Afrique de l’Ouest.</a:t>
            </a:r>
          </a:p>
          <a:p>
            <a:pPr algn="l"/>
            <a:endParaRPr lang="fr-FR" sz="2400" dirty="0">
              <a:latin typeface="Bookman Old Style" panose="02050604050505020204" pitchFamily="18" charset="0"/>
            </a:endParaRPr>
          </a:p>
          <a:p>
            <a:pPr algn="l"/>
            <a:r>
              <a:rPr lang="fr-FR" sz="2400" dirty="0">
                <a:solidFill>
                  <a:schemeClr val="accent1"/>
                </a:solidFill>
                <a:latin typeface="Bookman Old Style" panose="02050604050505020204" pitchFamily="18" charset="0"/>
              </a:rPr>
              <a:t>Activités</a:t>
            </a:r>
          </a:p>
          <a:p>
            <a:pPr marL="342900" indent="-342900">
              <a:lnSpc>
                <a:spcPct val="150000"/>
              </a:lnSpc>
              <a:buFont typeface="Wingdings" panose="05000000000000000000" pitchFamily="2" charset="2"/>
              <a:buChar char="Ø"/>
            </a:pPr>
            <a:r>
              <a:rPr lang="fr-FR" sz="2400" dirty="0">
                <a:latin typeface="Bookman Old Style" panose="02050604050505020204" pitchFamily="18" charset="0"/>
              </a:rPr>
              <a:t>Participation a la conférence de haut niveau de la FOASPS</a:t>
            </a:r>
          </a:p>
          <a:p>
            <a:pPr marL="342900" indent="-342900">
              <a:lnSpc>
                <a:spcPct val="150000"/>
              </a:lnSpc>
              <a:buFont typeface="Wingdings" panose="05000000000000000000" pitchFamily="2" charset="2"/>
              <a:buChar char="Ø"/>
            </a:pPr>
            <a:r>
              <a:rPr lang="fr-FR" sz="2400" dirty="0">
                <a:latin typeface="Bookman Old Style" panose="02050604050505020204" pitchFamily="18" charset="0"/>
              </a:rPr>
              <a:t>Renforcement de capacités techniques des auditeurs internes et commissaires aux comptes des membres </a:t>
            </a:r>
          </a:p>
          <a:p>
            <a:pPr marL="342900" indent="-342900">
              <a:lnSpc>
                <a:spcPct val="150000"/>
              </a:lnSpc>
              <a:buFont typeface="Wingdings" panose="05000000000000000000" pitchFamily="2" charset="2"/>
              <a:buChar char="Ø"/>
            </a:pPr>
            <a:r>
              <a:rPr lang="fr-FR" sz="2400" dirty="0">
                <a:latin typeface="Bookman Old Style" panose="02050604050505020204" pitchFamily="18" charset="0"/>
              </a:rPr>
              <a:t>Formation sur le mentoring.</a:t>
            </a:r>
          </a:p>
          <a:p>
            <a:pPr marL="342900" marR="86360" indent="-342900" algn="just">
              <a:lnSpc>
                <a:spcPct val="150000"/>
              </a:lnSpc>
              <a:spcAft>
                <a:spcPts val="0"/>
              </a:spcAft>
              <a:buFont typeface="Wingdings" panose="05000000000000000000" pitchFamily="2" charset="2"/>
              <a:buChar char="Ø"/>
            </a:pPr>
            <a:r>
              <a:rPr lang="fr-FR" sz="2400" dirty="0">
                <a:latin typeface="Bookman Old Style" panose="02050604050505020204" pitchFamily="18" charset="0"/>
              </a:rPr>
              <a:t>Contribution à la mise en place d’un espace Workspace</a:t>
            </a:r>
          </a:p>
          <a:p>
            <a:pPr marL="342900" marR="86360" indent="-342900" algn="just">
              <a:lnSpc>
                <a:spcPct val="150000"/>
              </a:lnSpc>
              <a:spcAft>
                <a:spcPts val="0"/>
              </a:spcAft>
              <a:buFont typeface="Wingdings" panose="05000000000000000000" pitchFamily="2" charset="2"/>
              <a:buChar char="Ø"/>
            </a:pPr>
            <a:r>
              <a:rPr lang="fr-FR" sz="2400" dirty="0">
                <a:latin typeface="Bookman Old Style" panose="02050604050505020204" pitchFamily="18" charset="0"/>
              </a:rPr>
              <a:t> pour les membres de la PSSP</a:t>
            </a:r>
          </a:p>
        </p:txBody>
      </p:sp>
      <p:pic>
        <p:nvPicPr>
          <p:cNvPr id="8" name="Espace réservé pour une image  7">
            <a:extLst>
              <a:ext uri="{FF2B5EF4-FFF2-40B4-BE49-F238E27FC236}">
                <a16:creationId xmlns:a16="http://schemas.microsoft.com/office/drawing/2014/main" id="{79EDB33C-6AF5-60F7-6244-1A6A0808BCF9}"/>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8059" t="-48410" r="10543" b="2030"/>
          <a:stretch/>
        </p:blipFill>
        <p:spPr>
          <a:xfrm>
            <a:off x="9692013" y="0"/>
            <a:ext cx="8595987" cy="10287000"/>
          </a:xfrm>
        </p:spPr>
      </p:pic>
    </p:spTree>
    <p:extLst>
      <p:ext uri="{BB962C8B-B14F-4D97-AF65-F5344CB8AC3E}">
        <p14:creationId xmlns:p14="http://schemas.microsoft.com/office/powerpoint/2010/main" val="20221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9BBBCA6-7A1F-3263-602B-AE3F94559240}"/>
              </a:ext>
            </a:extLst>
          </p:cNvPr>
          <p:cNvSpPr txBox="1"/>
          <p:nvPr/>
        </p:nvSpPr>
        <p:spPr>
          <a:xfrm>
            <a:off x="304800" y="2165788"/>
            <a:ext cx="11100884" cy="1246495"/>
          </a:xfrm>
          <a:prstGeom prst="rect">
            <a:avLst/>
          </a:prstGeom>
          <a:noFill/>
        </p:spPr>
        <p:txBody>
          <a:bodyPr wrap="square" rtlCol="0">
            <a:spAutoFit/>
          </a:bodyPr>
          <a:lstStyle/>
          <a:p>
            <a:r>
              <a:rPr lang="fr-FR" sz="2500" b="1" kern="1400" dirty="0">
                <a:solidFill>
                  <a:srgbClr val="023D70"/>
                </a:solidFill>
                <a:latin typeface="Bookman Old Style" panose="02050604050505020204" pitchFamily="18" charset="0"/>
              </a:rPr>
              <a:t>Formation sur la Prevention des Infections et l’Ethique Clinique</a:t>
            </a:r>
          </a:p>
          <a:p>
            <a:endParaRPr lang="fr-FR" sz="2500" b="1" kern="1400" dirty="0">
              <a:solidFill>
                <a:srgbClr val="023D70"/>
              </a:solidFill>
              <a:latin typeface="Bookman Old Style" panose="02050604050505020204" pitchFamily="18" charset="0"/>
            </a:endParaRPr>
          </a:p>
          <a:p>
            <a:pPr marL="285750" indent="-285750">
              <a:buFontTx/>
              <a:buChar char="-"/>
            </a:pPr>
            <a:endParaRPr lang="fr-FR" sz="2500" dirty="0">
              <a:latin typeface="Bookman Old Style" panose="02050604050505020204" pitchFamily="18" charset="0"/>
            </a:endParaRPr>
          </a:p>
        </p:txBody>
      </p:sp>
      <p:sp>
        <p:nvSpPr>
          <p:cNvPr id="4" name="Freeform 3">
            <a:extLst>
              <a:ext uri="{FF2B5EF4-FFF2-40B4-BE49-F238E27FC236}">
                <a16:creationId xmlns:a16="http://schemas.microsoft.com/office/drawing/2014/main" id="{1F3A6BA8-0055-5080-4252-C412846C820D}"/>
              </a:ext>
            </a:extLst>
          </p:cNvPr>
          <p:cNvSpPr/>
          <p:nvPr/>
        </p:nvSpPr>
        <p:spPr>
          <a:xfrm>
            <a:off x="0" y="0"/>
            <a:ext cx="3810000" cy="3259394"/>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pic>
        <p:nvPicPr>
          <p:cNvPr id="11" name="Espace réservé pour une image  10">
            <a:extLst>
              <a:ext uri="{FF2B5EF4-FFF2-40B4-BE49-F238E27FC236}">
                <a16:creationId xmlns:a16="http://schemas.microsoft.com/office/drawing/2014/main" id="{4623848A-7E34-1E60-8F53-22C7C520B422}"/>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2553" t="-3413" r="1" b="917"/>
          <a:stretch/>
        </p:blipFill>
        <p:spPr>
          <a:xfrm>
            <a:off x="9692013" y="-419100"/>
            <a:ext cx="8595987" cy="10287000"/>
          </a:xfrm>
        </p:spPr>
      </p:pic>
      <p:sp>
        <p:nvSpPr>
          <p:cNvPr id="2" name="Titre 1">
            <a:extLst>
              <a:ext uri="{FF2B5EF4-FFF2-40B4-BE49-F238E27FC236}">
                <a16:creationId xmlns:a16="http://schemas.microsoft.com/office/drawing/2014/main" id="{1FA837FE-CB7C-A4A9-D4EF-08387D41F0F7}"/>
              </a:ext>
            </a:extLst>
          </p:cNvPr>
          <p:cNvSpPr>
            <a:spLocks noGrp="1"/>
          </p:cNvSpPr>
          <p:nvPr>
            <p:ph type="ctrTitle"/>
          </p:nvPr>
        </p:nvSpPr>
        <p:spPr>
          <a:xfrm>
            <a:off x="1273152" y="266700"/>
            <a:ext cx="14271648" cy="1797269"/>
          </a:xfrm>
          <a:solidFill>
            <a:srgbClr val="FBB03B"/>
          </a:solidFill>
        </p:spPr>
        <p:txBody>
          <a:bodyPr>
            <a:normAutofit fontScale="90000"/>
          </a:bodyPr>
          <a:lstStyle/>
          <a:p>
            <a:pPr algn="just"/>
            <a:r>
              <a:rPr lang="fr-FR" sz="6000" b="1" dirty="0">
                <a:latin typeface="+mj-lt"/>
              </a:rPr>
              <a:t>Collaboration avec les partenaires: </a:t>
            </a:r>
            <a:r>
              <a:rPr lang="fr-FR" sz="5300" b="1" cap="none" dirty="0" err="1">
                <a:solidFill>
                  <a:schemeClr val="accent1"/>
                </a:solidFill>
                <a:latin typeface="+mj-lt"/>
              </a:rPr>
              <a:t>uOttawa</a:t>
            </a:r>
            <a:r>
              <a:rPr lang="fr-FR" sz="5300" b="1" cap="none" dirty="0">
                <a:solidFill>
                  <a:schemeClr val="accent1"/>
                </a:solidFill>
                <a:latin typeface="+mj-lt"/>
              </a:rPr>
              <a:t>/Fondation </a:t>
            </a:r>
            <a:r>
              <a:rPr lang="fr-FR" sz="5300" b="1" cap="none" dirty="0" err="1">
                <a:solidFill>
                  <a:schemeClr val="accent1"/>
                </a:solidFill>
                <a:latin typeface="+mj-lt"/>
              </a:rPr>
              <a:t>Merieux</a:t>
            </a:r>
            <a:endParaRPr lang="fr-FR" sz="6000" b="1" dirty="0">
              <a:solidFill>
                <a:schemeClr val="accent1"/>
              </a:solidFill>
              <a:latin typeface="+mj-lt"/>
            </a:endParaRPr>
          </a:p>
        </p:txBody>
      </p:sp>
      <p:sp>
        <p:nvSpPr>
          <p:cNvPr id="13" name="ZoneTexte 12">
            <a:extLst>
              <a:ext uri="{FF2B5EF4-FFF2-40B4-BE49-F238E27FC236}">
                <a16:creationId xmlns:a16="http://schemas.microsoft.com/office/drawing/2014/main" id="{3CFC23D9-005D-10B2-7A45-C51591CEDEB8}"/>
              </a:ext>
            </a:extLst>
          </p:cNvPr>
          <p:cNvSpPr txBox="1"/>
          <p:nvPr/>
        </p:nvSpPr>
        <p:spPr>
          <a:xfrm>
            <a:off x="190500" y="5599554"/>
            <a:ext cx="9711049" cy="4575612"/>
          </a:xfrm>
          <a:prstGeom prst="rect">
            <a:avLst/>
          </a:prstGeom>
          <a:noFill/>
        </p:spPr>
        <p:txBody>
          <a:bodyPr wrap="square">
            <a:spAutoFit/>
          </a:bodyPr>
          <a:lstStyle/>
          <a:p>
            <a:pPr marR="0" algn="l" rtl="0">
              <a:spcBef>
                <a:spcPts val="1800"/>
              </a:spcBef>
              <a:spcAft>
                <a:spcPts val="400"/>
              </a:spcAft>
            </a:pPr>
            <a:r>
              <a:rPr lang="fr-FR" sz="2400" b="1" kern="1400" dirty="0">
                <a:solidFill>
                  <a:srgbClr val="000000"/>
                </a:solidFill>
                <a:latin typeface="Bookman Old Style" panose="02050604050505020204" pitchFamily="18" charset="0"/>
              </a:rPr>
              <a:t>Modules déroulés</a:t>
            </a:r>
          </a:p>
          <a:p>
            <a:pPr marL="342900" marR="0" indent="-342900" algn="l" rtl="0">
              <a:buFont typeface="Wingdings" panose="05000000000000000000" pitchFamily="2" charset="2"/>
              <a:buChar char="Ø"/>
            </a:pPr>
            <a:r>
              <a:rPr lang="fr-FR" sz="2400" kern="1400" dirty="0">
                <a:solidFill>
                  <a:srgbClr val="000000"/>
                </a:solidFill>
                <a:latin typeface="Bookman Old Style" panose="02050604050505020204" pitchFamily="18" charset="0"/>
              </a:rPr>
              <a:t>Prévention et contrôle des infections (PCI), et sécurité des patients</a:t>
            </a:r>
          </a:p>
          <a:p>
            <a:pPr marL="342900" marR="0" indent="-342900" algn="l" rtl="0">
              <a:buFont typeface="Wingdings" panose="05000000000000000000" pitchFamily="2" charset="2"/>
              <a:buChar char="Ø"/>
            </a:pPr>
            <a:r>
              <a:rPr lang="fr-FR" sz="2400" kern="1400" dirty="0">
                <a:solidFill>
                  <a:srgbClr val="000000"/>
                </a:solidFill>
                <a:latin typeface="Bookman Old Style" panose="02050604050505020204" pitchFamily="18" charset="0"/>
              </a:rPr>
              <a:t>Collaboration interprofessionnelle et soins centrés sur le patient </a:t>
            </a:r>
          </a:p>
          <a:p>
            <a:pPr marL="342900" marR="0" indent="-342900" algn="l" rtl="0">
              <a:buFont typeface="Wingdings" panose="05000000000000000000" pitchFamily="2" charset="2"/>
              <a:buChar char="Ø"/>
            </a:pPr>
            <a:r>
              <a:rPr lang="fr-FR" sz="2400" kern="1400" dirty="0">
                <a:solidFill>
                  <a:srgbClr val="000000"/>
                </a:solidFill>
                <a:latin typeface="Bookman Old Style" panose="02050604050505020204" pitchFamily="18" charset="0"/>
              </a:rPr>
              <a:t>Surveillance et mesures de prévention des IASS* pour les populations spécifiques </a:t>
            </a:r>
          </a:p>
          <a:p>
            <a:pPr marL="342900" marR="0" indent="-342900" algn="l" rtl="0">
              <a:buFont typeface="Wingdings" panose="05000000000000000000" pitchFamily="2" charset="2"/>
              <a:buChar char="Ø"/>
            </a:pPr>
            <a:r>
              <a:rPr lang="fr-FR" sz="2400" kern="1400" dirty="0">
                <a:solidFill>
                  <a:srgbClr val="000000"/>
                </a:solidFill>
                <a:latin typeface="Bookman Old Style" panose="02050604050505020204" pitchFamily="18" charset="0"/>
              </a:rPr>
              <a:t>Éthique clinique et professionnalisme </a:t>
            </a:r>
          </a:p>
          <a:p>
            <a:pPr marL="342900" marR="0" indent="-342900" algn="l" rtl="0">
              <a:buFont typeface="Wingdings" panose="05000000000000000000" pitchFamily="2" charset="2"/>
              <a:buChar char="Ø"/>
            </a:pPr>
            <a:r>
              <a:rPr lang="fr-FR" sz="2400" kern="1400" dirty="0">
                <a:solidFill>
                  <a:srgbClr val="000000"/>
                </a:solidFill>
                <a:latin typeface="Bookman Old Style" panose="02050604050505020204" pitchFamily="18" charset="0"/>
              </a:rPr>
              <a:t>Mise à jour sur l'antibioprophylaxie et la résistance aux antimicrobiens </a:t>
            </a:r>
          </a:p>
          <a:p>
            <a:pPr marL="342900" marR="0" indent="-342900" algn="l" rtl="0">
              <a:buFont typeface="Wingdings" panose="05000000000000000000" pitchFamily="2" charset="2"/>
              <a:buChar char="Ø"/>
            </a:pPr>
            <a:r>
              <a:rPr lang="fr-FR" sz="2400" kern="1400" dirty="0">
                <a:solidFill>
                  <a:srgbClr val="000000"/>
                </a:solidFill>
                <a:latin typeface="Bookman Old Style" panose="02050604050505020204" pitchFamily="18" charset="0"/>
              </a:rPr>
              <a:t>Mise à jour sur l’hépatite B </a:t>
            </a:r>
          </a:p>
          <a:p>
            <a:pPr marL="342900" marR="0" indent="-342900" algn="l" rtl="0">
              <a:buFont typeface="Wingdings" panose="05000000000000000000" pitchFamily="2" charset="2"/>
              <a:buChar char="Ø"/>
            </a:pPr>
            <a:r>
              <a:rPr lang="fr-FR" sz="2400" kern="1400" dirty="0">
                <a:solidFill>
                  <a:srgbClr val="000000"/>
                </a:solidFill>
                <a:latin typeface="Bookman Old Style" panose="02050604050505020204" pitchFamily="18" charset="0"/>
              </a:rPr>
              <a:t>Introduction / Discussion autour des soins palliatifs </a:t>
            </a:r>
            <a:endParaRPr lang="fr-FR" sz="2400" b="0" i="0" dirty="0">
              <a:solidFill>
                <a:srgbClr val="212121"/>
              </a:solidFill>
              <a:effectLst/>
              <a:latin typeface="Bookman Old Style" panose="02050604050505020204" pitchFamily="18" charset="0"/>
            </a:endParaRPr>
          </a:p>
        </p:txBody>
      </p:sp>
      <p:sp>
        <p:nvSpPr>
          <p:cNvPr id="15" name="ZoneTexte 14">
            <a:extLst>
              <a:ext uri="{FF2B5EF4-FFF2-40B4-BE49-F238E27FC236}">
                <a16:creationId xmlns:a16="http://schemas.microsoft.com/office/drawing/2014/main" id="{3788C725-13D6-0A51-C948-8C5ED4C72572}"/>
              </a:ext>
            </a:extLst>
          </p:cNvPr>
          <p:cNvSpPr txBox="1"/>
          <p:nvPr/>
        </p:nvSpPr>
        <p:spPr>
          <a:xfrm>
            <a:off x="57150" y="2696195"/>
            <a:ext cx="10763250" cy="2903359"/>
          </a:xfrm>
          <a:prstGeom prst="rect">
            <a:avLst/>
          </a:prstGeom>
          <a:noFill/>
        </p:spPr>
        <p:txBody>
          <a:bodyPr wrap="square">
            <a:spAutoFit/>
          </a:bodyPr>
          <a:lstStyle/>
          <a:p>
            <a:pPr marR="0" algn="l" rtl="0"/>
            <a:r>
              <a:rPr lang="fr-FR" sz="2300" b="1" kern="1400" dirty="0">
                <a:solidFill>
                  <a:srgbClr val="000000"/>
                </a:solidFill>
                <a:latin typeface="Bookman Old Style" panose="02050604050505020204" pitchFamily="18" charset="0"/>
              </a:rPr>
              <a:t>Objectif général</a:t>
            </a:r>
          </a:p>
          <a:p>
            <a:pPr marL="342900" marR="0" indent="-342900" algn="l" rtl="0">
              <a:spcBef>
                <a:spcPts val="1800"/>
              </a:spcBef>
              <a:spcAft>
                <a:spcPts val="400"/>
              </a:spcAft>
              <a:buFont typeface="Wingdings" panose="05000000000000000000" pitchFamily="2" charset="2"/>
              <a:buChar char="Ø"/>
            </a:pPr>
            <a:r>
              <a:rPr lang="fr-FR" sz="2300" kern="1400" dirty="0">
                <a:solidFill>
                  <a:srgbClr val="000000"/>
                </a:solidFill>
                <a:latin typeface="Bookman Old Style" panose="02050604050505020204" pitchFamily="18" charset="0"/>
              </a:rPr>
              <a:t>Trouver, en collaboration, des solutions pratiques et concrètes pour </a:t>
            </a:r>
            <a:r>
              <a:rPr lang="fr-FR" sz="2300" b="1" kern="1400" dirty="0">
                <a:solidFill>
                  <a:srgbClr val="000000"/>
                </a:solidFill>
                <a:latin typeface="Bookman Old Style" panose="02050604050505020204" pitchFamily="18" charset="0"/>
              </a:rPr>
              <a:t>minimiser les effets néfastes des maladies transmissibles </a:t>
            </a:r>
            <a:r>
              <a:rPr lang="fr-FR" sz="2300" kern="1400" dirty="0">
                <a:solidFill>
                  <a:srgbClr val="000000"/>
                </a:solidFill>
                <a:latin typeface="Bookman Old Style" panose="02050604050505020204" pitchFamily="18" charset="0"/>
              </a:rPr>
              <a:t>au Bénin afin d'améliorer la santé de la population.</a:t>
            </a:r>
          </a:p>
          <a:p>
            <a:pPr marL="342900" marR="0" indent="-342900" algn="l" rtl="0">
              <a:buFont typeface="Wingdings" panose="05000000000000000000" pitchFamily="2" charset="2"/>
              <a:buChar char="Ø"/>
            </a:pPr>
            <a:r>
              <a:rPr lang="fr-FR" sz="2300" kern="1400" dirty="0">
                <a:solidFill>
                  <a:srgbClr val="000000"/>
                </a:solidFill>
                <a:latin typeface="Bookman Old Style" panose="02050604050505020204" pitchFamily="18" charset="0"/>
              </a:rPr>
              <a:t>Intégrer les </a:t>
            </a:r>
            <a:r>
              <a:rPr lang="fr-FR" sz="2300" b="1" kern="1400" dirty="0">
                <a:solidFill>
                  <a:srgbClr val="000000"/>
                </a:solidFill>
                <a:latin typeface="Bookman Old Style" panose="02050604050505020204" pitchFamily="18" charset="0"/>
              </a:rPr>
              <a:t>meilleurs pratiques  de soins centrés sur le patient</a:t>
            </a:r>
            <a:r>
              <a:rPr lang="fr-FR" sz="2300" kern="1400" dirty="0">
                <a:solidFill>
                  <a:srgbClr val="000000"/>
                </a:solidFill>
                <a:latin typeface="Bookman Old Style" panose="02050604050505020204" pitchFamily="18" charset="0"/>
              </a:rPr>
              <a:t> à l'aide d'équipes travaillant en </a:t>
            </a:r>
            <a:r>
              <a:rPr lang="fr-FR" sz="2300" b="1" kern="1400" dirty="0">
                <a:solidFill>
                  <a:srgbClr val="000000"/>
                </a:solidFill>
                <a:latin typeface="Bookman Old Style" panose="02050604050505020204" pitchFamily="18" charset="0"/>
              </a:rPr>
              <a:t>collaboration interprofessionnelle</a:t>
            </a:r>
            <a:r>
              <a:rPr lang="fr-FR" sz="2300" kern="1400" dirty="0">
                <a:solidFill>
                  <a:srgbClr val="000000"/>
                </a:solidFill>
                <a:latin typeface="Bookman Old Style" panose="02050604050505020204" pitchFamily="18" charset="0"/>
              </a:rPr>
              <a:t> en faisant preuve d'un grand professionnalisme.</a:t>
            </a:r>
          </a:p>
        </p:txBody>
      </p:sp>
    </p:spTree>
    <p:extLst>
      <p:ext uri="{BB962C8B-B14F-4D97-AF65-F5344CB8AC3E}">
        <p14:creationId xmlns:p14="http://schemas.microsoft.com/office/powerpoint/2010/main" val="1364334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F333FA-769C-1DDA-367E-3B4FE76869E1}"/>
              </a:ext>
            </a:extLst>
          </p:cNvPr>
          <p:cNvSpPr>
            <a:spLocks noGrp="1"/>
          </p:cNvSpPr>
          <p:nvPr>
            <p:ph type="title"/>
          </p:nvPr>
        </p:nvSpPr>
        <p:spPr>
          <a:xfrm>
            <a:off x="990599" y="1926772"/>
            <a:ext cx="9221901" cy="1981200"/>
          </a:xfrm>
        </p:spPr>
        <p:txBody>
          <a:bodyPr>
            <a:normAutofit/>
          </a:bodyPr>
          <a:lstStyle/>
          <a:p>
            <a:r>
              <a:rPr lang="fr-CA" b="1" dirty="0">
                <a:solidFill>
                  <a:srgbClr val="023D70"/>
                </a:solidFill>
              </a:rPr>
              <a:t>Formation sur la prévention des infection et l’éthique clinique</a:t>
            </a:r>
          </a:p>
        </p:txBody>
      </p:sp>
      <p:pic>
        <p:nvPicPr>
          <p:cNvPr id="5" name="Espace réservé du contenu 4">
            <a:extLst>
              <a:ext uri="{FF2B5EF4-FFF2-40B4-BE49-F238E27FC236}">
                <a16:creationId xmlns:a16="http://schemas.microsoft.com/office/drawing/2014/main" id="{218881D7-8ED0-91E5-F778-4B856A866C47}"/>
              </a:ext>
            </a:extLst>
          </p:cNvPr>
          <p:cNvPicPr>
            <a:picLocks noGrp="1" noChangeAspect="1"/>
          </p:cNvPicPr>
          <p:nvPr>
            <p:ph idx="1"/>
          </p:nvPr>
        </p:nvPicPr>
        <p:blipFill>
          <a:blip r:embed="rId3"/>
          <a:stretch>
            <a:fillRect/>
          </a:stretch>
        </p:blipFill>
        <p:spPr>
          <a:xfrm>
            <a:off x="10609731" y="826430"/>
            <a:ext cx="7819464" cy="5320938"/>
          </a:xfrm>
        </p:spPr>
      </p:pic>
      <p:pic>
        <p:nvPicPr>
          <p:cNvPr id="4" name="Espace réservé du contenu 4">
            <a:extLst>
              <a:ext uri="{FF2B5EF4-FFF2-40B4-BE49-F238E27FC236}">
                <a16:creationId xmlns:a16="http://schemas.microsoft.com/office/drawing/2014/main" id="{CEAD01CC-1E4C-2827-DB33-D70854230C5D}"/>
              </a:ext>
            </a:extLst>
          </p:cNvPr>
          <p:cNvPicPr>
            <a:picLocks noChangeAspect="1"/>
          </p:cNvPicPr>
          <p:nvPr/>
        </p:nvPicPr>
        <p:blipFill>
          <a:blip r:embed="rId4"/>
          <a:stretch>
            <a:fillRect/>
          </a:stretch>
        </p:blipFill>
        <p:spPr>
          <a:xfrm>
            <a:off x="1" y="3806849"/>
            <a:ext cx="10609730" cy="6745166"/>
          </a:xfrm>
          <a:prstGeom prst="rect">
            <a:avLst/>
          </a:prstGeom>
        </p:spPr>
      </p:pic>
      <p:sp>
        <p:nvSpPr>
          <p:cNvPr id="6" name="Titre 1">
            <a:extLst>
              <a:ext uri="{FF2B5EF4-FFF2-40B4-BE49-F238E27FC236}">
                <a16:creationId xmlns:a16="http://schemas.microsoft.com/office/drawing/2014/main" id="{06F333FA-769C-1DDA-367E-3B4FE76869E1}"/>
              </a:ext>
            </a:extLst>
          </p:cNvPr>
          <p:cNvSpPr txBox="1">
            <a:spLocks/>
          </p:cNvSpPr>
          <p:nvPr/>
        </p:nvSpPr>
        <p:spPr>
          <a:xfrm>
            <a:off x="10609731" y="6993713"/>
            <a:ext cx="6247338" cy="3187131"/>
          </a:xfrm>
          <a:prstGeom prst="rect">
            <a:avLst/>
          </a:prstGeom>
        </p:spPr>
        <p:txBody>
          <a:bodyPr vert="horz" lIns="137160" tIns="68580" rIns="137160" bIns="68580" rtlCol="0" anchor="t">
            <a:normAutofit fontScale="975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1938" indent="-261938" defTabSz="545307"/>
            <a:r>
              <a:rPr lang="fr-CA" sz="2800" b="1" dirty="0">
                <a:solidFill>
                  <a:srgbClr val="FF0000"/>
                </a:solidFill>
                <a:latin typeface="Bookman Old Style" panose="02050604050505020204" pitchFamily="18" charset="0"/>
              </a:rPr>
              <a:t>Résultats : </a:t>
            </a:r>
          </a:p>
          <a:p>
            <a:endParaRPr lang="fr-CA" sz="2800" b="1" dirty="0">
              <a:solidFill>
                <a:srgbClr val="FF0000"/>
              </a:solidFill>
              <a:latin typeface="Bookman Old Style" panose="02050604050505020204" pitchFamily="18" charset="0"/>
            </a:endParaRPr>
          </a:p>
          <a:p>
            <a:pPr marL="857250" indent="-857250">
              <a:buFont typeface="Arial" panose="020B0604020202020204" pitchFamily="34" charset="0"/>
              <a:buChar char="•"/>
            </a:pPr>
            <a:r>
              <a:rPr lang="fr-CA" sz="2800" dirty="0">
                <a:solidFill>
                  <a:srgbClr val="FF0000"/>
                </a:solidFill>
                <a:latin typeface="Bookman Old Style" panose="02050604050505020204" pitchFamily="18" charset="0"/>
              </a:rPr>
              <a:t>06 session, </a:t>
            </a:r>
          </a:p>
          <a:p>
            <a:pPr marL="857250" indent="-857250">
              <a:buFont typeface="Arial" panose="020B0604020202020204" pitchFamily="34" charset="0"/>
              <a:buChar char="•"/>
            </a:pPr>
            <a:r>
              <a:rPr lang="fr-CA" sz="2800" dirty="0">
                <a:solidFill>
                  <a:srgbClr val="FF0000"/>
                </a:solidFill>
                <a:latin typeface="Bookman Old Style" panose="02050604050505020204" pitchFamily="18" charset="0"/>
              </a:rPr>
              <a:t>17 bénéficiaires impactés </a:t>
            </a:r>
          </a:p>
          <a:p>
            <a:pPr marL="857250" indent="-857250">
              <a:buFont typeface="Arial" panose="020B0604020202020204" pitchFamily="34" charset="0"/>
              <a:buChar char="•"/>
            </a:pPr>
            <a:r>
              <a:rPr lang="fr-CA" sz="2800" dirty="0">
                <a:solidFill>
                  <a:srgbClr val="FF0000"/>
                </a:solidFill>
                <a:latin typeface="Bookman Old Style" panose="02050604050505020204" pitchFamily="18" charset="0"/>
              </a:rPr>
              <a:t>(49 F, 58 H)</a:t>
            </a:r>
          </a:p>
          <a:p>
            <a:pPr marL="857250" indent="-857250">
              <a:buFont typeface="Arial" panose="020B0604020202020204" pitchFamily="34" charset="0"/>
              <a:buChar char="•"/>
            </a:pPr>
            <a:endParaRPr lang="fr-CA" sz="2800" dirty="0">
              <a:solidFill>
                <a:srgbClr val="FF0000"/>
              </a:solidFill>
              <a:latin typeface="Bookman Old Style" panose="02050604050505020204" pitchFamily="18" charset="0"/>
            </a:endParaRPr>
          </a:p>
          <a:p>
            <a:r>
              <a:rPr lang="fr-CA" sz="2800" dirty="0">
                <a:solidFill>
                  <a:srgbClr val="FF0000"/>
                </a:solidFill>
                <a:latin typeface="Bookman Old Style" panose="02050604050505020204" pitchFamily="18" charset="0"/>
              </a:rPr>
              <a:t>Dernière  session en </a:t>
            </a:r>
            <a:r>
              <a:rPr lang="fr-CA" sz="2800" dirty="0" err="1">
                <a:solidFill>
                  <a:srgbClr val="FF0000"/>
                </a:solidFill>
                <a:latin typeface="Bookman Old Style" panose="02050604050505020204" pitchFamily="18" charset="0"/>
              </a:rPr>
              <a:t>Nov</a:t>
            </a:r>
            <a:r>
              <a:rPr lang="fr-CA" sz="2800" dirty="0">
                <a:solidFill>
                  <a:srgbClr val="FF0000"/>
                </a:solidFill>
                <a:latin typeface="Bookman Old Style" panose="02050604050505020204" pitchFamily="18" charset="0"/>
              </a:rPr>
              <a:t> 23 pour 20 participants</a:t>
            </a:r>
          </a:p>
          <a:p>
            <a:pPr marL="857250" indent="-857250">
              <a:buFont typeface="Arial" panose="020B0604020202020204" pitchFamily="34" charset="0"/>
              <a:buChar char="•"/>
            </a:pPr>
            <a:endParaRPr lang="fr-CA" sz="2800" dirty="0">
              <a:solidFill>
                <a:srgbClr val="FF0000"/>
              </a:solidFill>
              <a:latin typeface="Bookman Old Style" panose="02050604050505020204" pitchFamily="18" charset="0"/>
            </a:endParaRPr>
          </a:p>
        </p:txBody>
      </p:sp>
      <p:sp>
        <p:nvSpPr>
          <p:cNvPr id="3" name="Titre 1">
            <a:extLst>
              <a:ext uri="{FF2B5EF4-FFF2-40B4-BE49-F238E27FC236}">
                <a16:creationId xmlns:a16="http://schemas.microsoft.com/office/drawing/2014/main" id="{83014345-B3C6-1640-73B8-9C5742950115}"/>
              </a:ext>
            </a:extLst>
          </p:cNvPr>
          <p:cNvSpPr txBox="1">
            <a:spLocks/>
          </p:cNvSpPr>
          <p:nvPr/>
        </p:nvSpPr>
        <p:spPr>
          <a:xfrm>
            <a:off x="228599" y="106156"/>
            <a:ext cx="11201401" cy="1797269"/>
          </a:xfrm>
          <a:prstGeom prst="rect">
            <a:avLst/>
          </a:prstGeom>
          <a:solidFill>
            <a:srgbClr val="FBB03B"/>
          </a:solidFill>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fr-FR" sz="6000" b="1" dirty="0">
                <a:solidFill>
                  <a:schemeClr val="bg1"/>
                </a:solidFill>
              </a:rPr>
              <a:t>Collaboration avec les partenaires</a:t>
            </a:r>
            <a:r>
              <a:rPr lang="fr-FR" sz="6000" b="1" dirty="0"/>
              <a:t>: </a:t>
            </a:r>
            <a:r>
              <a:rPr lang="fr-FR" sz="6200" b="1" dirty="0">
                <a:solidFill>
                  <a:schemeClr val="accent5">
                    <a:lumMod val="75000"/>
                  </a:schemeClr>
                </a:solidFill>
              </a:rPr>
              <a:t>Ottawa</a:t>
            </a:r>
            <a:endParaRPr lang="fr-FR" sz="6000" b="1" dirty="0">
              <a:solidFill>
                <a:schemeClr val="accent5">
                  <a:lumMod val="75000"/>
                </a:schemeClr>
              </a:solidFill>
            </a:endParaRPr>
          </a:p>
        </p:txBody>
      </p:sp>
      <p:sp>
        <p:nvSpPr>
          <p:cNvPr id="7" name="Freeform 4">
            <a:extLst>
              <a:ext uri="{FF2B5EF4-FFF2-40B4-BE49-F238E27FC236}">
                <a16:creationId xmlns:a16="http://schemas.microsoft.com/office/drawing/2014/main" id="{A414188C-AE36-8F25-9634-94C4DA981DE9}"/>
              </a:ext>
            </a:extLst>
          </p:cNvPr>
          <p:cNvSpPr/>
          <p:nvPr/>
        </p:nvSpPr>
        <p:spPr>
          <a:xfrm flipH="1" flipV="1">
            <a:off x="14952992" y="6310836"/>
            <a:ext cx="3335008" cy="3976164"/>
          </a:xfrm>
          <a:custGeom>
            <a:avLst/>
            <a:gdLst/>
            <a:ahLst/>
            <a:cxnLst/>
            <a:rect l="l" t="t" r="r" b="b"/>
            <a:pathLst>
              <a:path w="3335008" h="3976164">
                <a:moveTo>
                  <a:pt x="3335008" y="3976164"/>
                </a:moveTo>
                <a:lnTo>
                  <a:pt x="0" y="3976164"/>
                </a:lnTo>
                <a:lnTo>
                  <a:pt x="0" y="0"/>
                </a:lnTo>
                <a:lnTo>
                  <a:pt x="3335008" y="0"/>
                </a:lnTo>
                <a:lnTo>
                  <a:pt x="3335008" y="3976164"/>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4">
            <a:extLst>
              <a:ext uri="{FF2B5EF4-FFF2-40B4-BE49-F238E27FC236}">
                <a16:creationId xmlns:a16="http://schemas.microsoft.com/office/drawing/2014/main" id="{C131B29F-FADB-F051-D87A-F6AFA4A59C69}"/>
              </a:ext>
            </a:extLst>
          </p:cNvPr>
          <p:cNvSpPr/>
          <p:nvPr/>
        </p:nvSpPr>
        <p:spPr>
          <a:xfrm rot="5400000" flipH="1" flipV="1">
            <a:off x="320578" y="6898114"/>
            <a:ext cx="3335008" cy="3976164"/>
          </a:xfrm>
          <a:custGeom>
            <a:avLst/>
            <a:gdLst/>
            <a:ahLst/>
            <a:cxnLst/>
            <a:rect l="l" t="t" r="r" b="b"/>
            <a:pathLst>
              <a:path w="3335008" h="3976164">
                <a:moveTo>
                  <a:pt x="3335008" y="3976164"/>
                </a:moveTo>
                <a:lnTo>
                  <a:pt x="0" y="3976164"/>
                </a:lnTo>
                <a:lnTo>
                  <a:pt x="0" y="0"/>
                </a:lnTo>
                <a:lnTo>
                  <a:pt x="3335008" y="0"/>
                </a:lnTo>
                <a:lnTo>
                  <a:pt x="3335008" y="3976164"/>
                </a:lnTo>
                <a:close/>
              </a:path>
            </a:pathLst>
          </a:custGeom>
          <a:blipFill>
            <a:blip r:embed="rId5">
              <a:extLst>
                <a:ext uri="{96DAC541-7B7A-43D3-8B79-37D633B846F1}">
                  <asvg:svgBlip xmlns:asvg="http://schemas.microsoft.com/office/drawing/2016/SVG/main" r:embed="rId6"/>
                </a:ext>
              </a:extLst>
            </a:blip>
            <a:stretch>
              <a:fillRect/>
            </a:stretch>
          </a:blipFill>
        </p:spPr>
      </p:sp>
    </p:spTree>
    <p:extLst>
      <p:ext uri="{BB962C8B-B14F-4D97-AF65-F5344CB8AC3E}">
        <p14:creationId xmlns:p14="http://schemas.microsoft.com/office/powerpoint/2010/main" val="259545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A837FE-CB7C-A4A9-D4EF-08387D41F0F7}"/>
              </a:ext>
            </a:extLst>
          </p:cNvPr>
          <p:cNvSpPr>
            <a:spLocks noGrp="1"/>
          </p:cNvSpPr>
          <p:nvPr>
            <p:ph type="ctrTitle"/>
          </p:nvPr>
        </p:nvSpPr>
        <p:spPr>
          <a:solidFill>
            <a:srgbClr val="FBB03B"/>
          </a:solidFill>
        </p:spPr>
        <p:txBody>
          <a:bodyPr>
            <a:normAutofit fontScale="90000"/>
          </a:bodyPr>
          <a:lstStyle/>
          <a:p>
            <a:pPr algn="just"/>
            <a:r>
              <a:rPr lang="fr-FR" sz="6000" b="1" dirty="0">
                <a:latin typeface="+mj-lt"/>
              </a:rPr>
              <a:t>Collaboration avec les partenaires: </a:t>
            </a:r>
            <a:r>
              <a:rPr lang="fr-FR" sz="6000" b="1" dirty="0">
                <a:solidFill>
                  <a:schemeClr val="accent5">
                    <a:lumMod val="75000"/>
                  </a:schemeClr>
                </a:solidFill>
                <a:latin typeface="+mj-lt"/>
              </a:rPr>
              <a:t>ABMS/PSI</a:t>
            </a:r>
          </a:p>
        </p:txBody>
      </p:sp>
      <p:sp>
        <p:nvSpPr>
          <p:cNvPr id="3" name="Espace réservé du contenu 2">
            <a:extLst>
              <a:ext uri="{FF2B5EF4-FFF2-40B4-BE49-F238E27FC236}">
                <a16:creationId xmlns:a16="http://schemas.microsoft.com/office/drawing/2014/main" id="{8EE44059-5606-6926-06AF-5C1EE7B578F9}"/>
              </a:ext>
            </a:extLst>
          </p:cNvPr>
          <p:cNvSpPr>
            <a:spLocks noGrp="1"/>
          </p:cNvSpPr>
          <p:nvPr>
            <p:ph type="subTitle" idx="1"/>
          </p:nvPr>
        </p:nvSpPr>
        <p:spPr>
          <a:xfrm>
            <a:off x="829669" y="3259394"/>
            <a:ext cx="9711050" cy="7027607"/>
          </a:xfrm>
        </p:spPr>
        <p:txBody>
          <a:bodyPr>
            <a:noAutofit/>
          </a:bodyPr>
          <a:lstStyle/>
          <a:p>
            <a:pPr marL="0" indent="0">
              <a:lnSpc>
                <a:spcPct val="150000"/>
              </a:lnSpc>
              <a:buNone/>
            </a:pPr>
            <a:endParaRPr lang="fr-FR" sz="3900" dirty="0">
              <a:latin typeface="Bookman Old Style" panose="02050604050505020204" pitchFamily="18" charset="0"/>
            </a:endParaRPr>
          </a:p>
          <a:p>
            <a:pPr>
              <a:lnSpc>
                <a:spcPct val="100000"/>
              </a:lnSpc>
            </a:pPr>
            <a:endParaRPr lang="fr-FR" sz="3600" dirty="0">
              <a:latin typeface="Bookman Old Style" panose="02050604050505020204" pitchFamily="18" charset="0"/>
            </a:endParaRPr>
          </a:p>
        </p:txBody>
      </p:sp>
      <p:sp>
        <p:nvSpPr>
          <p:cNvPr id="4" name="Freeform 3">
            <a:extLst>
              <a:ext uri="{FF2B5EF4-FFF2-40B4-BE49-F238E27FC236}">
                <a16:creationId xmlns:a16="http://schemas.microsoft.com/office/drawing/2014/main" id="{1F3A6BA8-0055-5080-4252-C412846C820D}"/>
              </a:ext>
            </a:extLst>
          </p:cNvPr>
          <p:cNvSpPr/>
          <p:nvPr/>
        </p:nvSpPr>
        <p:spPr>
          <a:xfrm>
            <a:off x="0" y="0"/>
            <a:ext cx="3810000" cy="3259394"/>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Espace réservé pour une image  5">
            <a:extLst>
              <a:ext uri="{FF2B5EF4-FFF2-40B4-BE49-F238E27FC236}">
                <a16:creationId xmlns:a16="http://schemas.microsoft.com/office/drawing/2014/main" id="{8EDB9D39-5609-D24D-8F75-8B1F9548153C}"/>
              </a:ext>
            </a:extLst>
          </p:cNvPr>
          <p:cNvSpPr>
            <a:spLocks noGrp="1"/>
          </p:cNvSpPr>
          <p:nvPr>
            <p:ph type="pic" sz="quarter" idx="14"/>
          </p:nvPr>
        </p:nvSpPr>
        <p:spPr/>
      </p:sp>
    </p:spTree>
    <p:extLst>
      <p:ext uri="{BB962C8B-B14F-4D97-AF65-F5344CB8AC3E}">
        <p14:creationId xmlns:p14="http://schemas.microsoft.com/office/powerpoint/2010/main" val="3605171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A837FE-CB7C-A4A9-D4EF-08387D41F0F7}"/>
              </a:ext>
            </a:extLst>
          </p:cNvPr>
          <p:cNvSpPr>
            <a:spLocks noGrp="1"/>
          </p:cNvSpPr>
          <p:nvPr>
            <p:ph type="ctrTitle"/>
          </p:nvPr>
        </p:nvSpPr>
        <p:spPr>
          <a:solidFill>
            <a:srgbClr val="FBB03B"/>
          </a:solidFill>
        </p:spPr>
        <p:txBody>
          <a:bodyPr>
            <a:normAutofit/>
          </a:bodyPr>
          <a:lstStyle/>
          <a:p>
            <a:r>
              <a:rPr lang="fr-FR" b="1" dirty="0"/>
              <a:t>AUTRES ACTIVITES</a:t>
            </a:r>
          </a:p>
        </p:txBody>
      </p:sp>
      <p:sp>
        <p:nvSpPr>
          <p:cNvPr id="3" name="Espace réservé du contenu 2">
            <a:extLst>
              <a:ext uri="{FF2B5EF4-FFF2-40B4-BE49-F238E27FC236}">
                <a16:creationId xmlns:a16="http://schemas.microsoft.com/office/drawing/2014/main" id="{8EE44059-5606-6926-06AF-5C1EE7B578F9}"/>
              </a:ext>
            </a:extLst>
          </p:cNvPr>
          <p:cNvSpPr>
            <a:spLocks noGrp="1"/>
          </p:cNvSpPr>
          <p:nvPr>
            <p:ph type="subTitle" idx="1"/>
          </p:nvPr>
        </p:nvSpPr>
        <p:spPr>
          <a:xfrm>
            <a:off x="249571" y="3422513"/>
            <a:ext cx="9442442" cy="6532307"/>
          </a:xfrm>
        </p:spPr>
        <p:txBody>
          <a:bodyPr>
            <a:noAutofit/>
          </a:bodyPr>
          <a:lstStyle/>
          <a:p>
            <a:pPr>
              <a:lnSpc>
                <a:spcPct val="100000"/>
              </a:lnSpc>
              <a:buFontTx/>
              <a:buChar char="-"/>
            </a:pPr>
            <a:r>
              <a:rPr lang="fr-FR" sz="3600" dirty="0">
                <a:latin typeface="Bookman Old Style" panose="02050604050505020204" pitchFamily="18" charset="0"/>
              </a:rPr>
              <a:t>Assemblée </a:t>
            </a:r>
            <a:r>
              <a:rPr lang="fr-FR" sz="3600" dirty="0" err="1">
                <a:latin typeface="Bookman Old Style" panose="02050604050505020204" pitchFamily="18" charset="0"/>
              </a:rPr>
              <a:t>Generale</a:t>
            </a:r>
            <a:endParaRPr lang="fr-FR" sz="3600" dirty="0">
              <a:latin typeface="Bookman Old Style" panose="02050604050505020204" pitchFamily="18" charset="0"/>
            </a:endParaRPr>
          </a:p>
          <a:p>
            <a:r>
              <a:rPr lang="fr-FR" sz="3600" dirty="0">
                <a:latin typeface="Bookman Old Style" panose="02050604050505020204" pitchFamily="18" charset="0"/>
              </a:rPr>
              <a:t>Renforcement de capacités de ces membres (</a:t>
            </a:r>
            <a:r>
              <a:rPr lang="fr-FR" sz="3600" dirty="0"/>
              <a:t>Gouvernance associative;; Leadership et plaidoyer; Mobilisation de ressources  )</a:t>
            </a:r>
            <a:endParaRPr lang="fr-FR" sz="3600" dirty="0">
              <a:latin typeface="Bookman Old Style" panose="02050604050505020204" pitchFamily="18" charset="0"/>
            </a:endParaRPr>
          </a:p>
          <a:p>
            <a:pPr>
              <a:lnSpc>
                <a:spcPct val="100000"/>
              </a:lnSpc>
              <a:buFontTx/>
              <a:buChar char="-"/>
            </a:pPr>
            <a:r>
              <a:rPr lang="fr-FR" sz="3600" dirty="0">
                <a:latin typeface="Bookman Old Style" panose="02050604050505020204" pitchFamily="18" charset="0"/>
              </a:rPr>
              <a:t>Participation aux activités de ses membres (atelier scientifique,  journée, formation, exposition,…)</a:t>
            </a:r>
          </a:p>
          <a:p>
            <a:pPr>
              <a:buFontTx/>
              <a:buChar char="-"/>
            </a:pPr>
            <a:r>
              <a:rPr lang="fr-FR" sz="3600" dirty="0">
                <a:latin typeface="Bookman Old Style" panose="02050604050505020204" pitchFamily="18" charset="0"/>
              </a:rPr>
              <a:t>Soutien a PSSP IMPACT+SA</a:t>
            </a:r>
          </a:p>
          <a:p>
            <a:pPr>
              <a:buFontTx/>
              <a:buChar char="-"/>
            </a:pPr>
            <a:r>
              <a:rPr lang="fr-FR" sz="3600" dirty="0">
                <a:latin typeface="Bookman Old Style" panose="02050604050505020204" pitchFamily="18" charset="0"/>
              </a:rPr>
              <a:t>Relecture et s nouveaux textes de la PSSP</a:t>
            </a:r>
          </a:p>
          <a:p>
            <a:pPr>
              <a:lnSpc>
                <a:spcPct val="100000"/>
              </a:lnSpc>
              <a:buFontTx/>
              <a:buChar char="-"/>
            </a:pPr>
            <a:endParaRPr lang="fr-FR" sz="3600" dirty="0">
              <a:latin typeface="Bookman Old Style" panose="02050604050505020204" pitchFamily="18" charset="0"/>
            </a:endParaRPr>
          </a:p>
          <a:p>
            <a:pPr>
              <a:lnSpc>
                <a:spcPct val="100000"/>
              </a:lnSpc>
              <a:buFontTx/>
              <a:buChar char="-"/>
            </a:pPr>
            <a:endParaRPr lang="fr-FR" sz="3600" dirty="0">
              <a:latin typeface="Bookman Old Style" panose="02050604050505020204" pitchFamily="18" charset="0"/>
            </a:endParaRPr>
          </a:p>
          <a:p>
            <a:pPr>
              <a:lnSpc>
                <a:spcPct val="100000"/>
              </a:lnSpc>
              <a:buFontTx/>
              <a:buChar char="-"/>
            </a:pPr>
            <a:endParaRPr lang="fr-FR" sz="3600" dirty="0">
              <a:latin typeface="Bookman Old Style" panose="02050604050505020204" pitchFamily="18" charset="0"/>
            </a:endParaRPr>
          </a:p>
        </p:txBody>
      </p:sp>
      <p:sp>
        <p:nvSpPr>
          <p:cNvPr id="4" name="Freeform 3">
            <a:extLst>
              <a:ext uri="{FF2B5EF4-FFF2-40B4-BE49-F238E27FC236}">
                <a16:creationId xmlns:a16="http://schemas.microsoft.com/office/drawing/2014/main" id="{1F3A6BA8-0055-5080-4252-C412846C820D}"/>
              </a:ext>
            </a:extLst>
          </p:cNvPr>
          <p:cNvSpPr/>
          <p:nvPr/>
        </p:nvSpPr>
        <p:spPr>
          <a:xfrm>
            <a:off x="0" y="0"/>
            <a:ext cx="3810000" cy="3259394"/>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pic>
        <p:nvPicPr>
          <p:cNvPr id="8" name="Espace réservé pour une image  7">
            <a:extLst>
              <a:ext uri="{FF2B5EF4-FFF2-40B4-BE49-F238E27FC236}">
                <a16:creationId xmlns:a16="http://schemas.microsoft.com/office/drawing/2014/main" id="{9669E30E-EC25-F30A-9B86-21867E9AC3D3}"/>
              </a:ext>
            </a:extLst>
          </p:cNvPr>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14714" r="15672" b="-1"/>
          <a:stretch/>
        </p:blipFill>
        <p:spPr>
          <a:xfrm>
            <a:off x="9692013" y="0"/>
            <a:ext cx="8595987" cy="10287000"/>
          </a:xfrm>
        </p:spPr>
      </p:pic>
    </p:spTree>
    <p:extLst>
      <p:ext uri="{BB962C8B-B14F-4D97-AF65-F5344CB8AC3E}">
        <p14:creationId xmlns:p14="http://schemas.microsoft.com/office/powerpoint/2010/main" val="3380277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rot="5400000" flipH="1" flipV="1">
            <a:off x="9914419" y="-1965580"/>
            <a:ext cx="7127320" cy="10633046"/>
          </a:xfrm>
          <a:custGeom>
            <a:avLst/>
            <a:gdLst/>
            <a:ahLst/>
            <a:cxnLst/>
            <a:rect l="l" t="t" r="r" b="b"/>
            <a:pathLst>
              <a:path w="7127320" h="10633046">
                <a:moveTo>
                  <a:pt x="7127320" y="10633046"/>
                </a:moveTo>
                <a:lnTo>
                  <a:pt x="0" y="10633046"/>
                </a:lnTo>
                <a:lnTo>
                  <a:pt x="0" y="0"/>
                </a:lnTo>
                <a:lnTo>
                  <a:pt x="7127320" y="0"/>
                </a:lnTo>
                <a:lnTo>
                  <a:pt x="7127320" y="10633046"/>
                </a:lnTo>
                <a:close/>
              </a:path>
            </a:pathLst>
          </a:custGeom>
          <a:blipFill>
            <a:blip r:embed="rId3">
              <a:extLst>
                <a:ext uri="{96DAC541-7B7A-43D3-8B79-37D633B846F1}">
                  <asvg:svgBlip xmlns:asvg="http://schemas.microsoft.com/office/drawing/2016/SVG/main" r:embed="rId4"/>
                </a:ext>
              </a:extLst>
            </a:blip>
            <a:stretch>
              <a:fillRect l="-87264"/>
            </a:stretch>
          </a:blipFill>
        </p:spPr>
      </p:sp>
      <p:sp>
        <p:nvSpPr>
          <p:cNvPr id="4" name="Freeform 4"/>
          <p:cNvSpPr/>
          <p:nvPr/>
        </p:nvSpPr>
        <p:spPr>
          <a:xfrm rot="5400000">
            <a:off x="12310684" y="1428169"/>
            <a:ext cx="7127320" cy="10633046"/>
          </a:xfrm>
          <a:custGeom>
            <a:avLst/>
            <a:gdLst/>
            <a:ahLst/>
            <a:cxnLst/>
            <a:rect l="l" t="t" r="r" b="b"/>
            <a:pathLst>
              <a:path w="7127320" h="10633046">
                <a:moveTo>
                  <a:pt x="0" y="0"/>
                </a:moveTo>
                <a:lnTo>
                  <a:pt x="7127320" y="0"/>
                </a:lnTo>
                <a:lnTo>
                  <a:pt x="7127320" y="10633046"/>
                </a:lnTo>
                <a:lnTo>
                  <a:pt x="0" y="10633046"/>
                </a:lnTo>
                <a:lnTo>
                  <a:pt x="0" y="0"/>
                </a:lnTo>
                <a:close/>
              </a:path>
            </a:pathLst>
          </a:custGeom>
          <a:blipFill>
            <a:blip r:embed="rId3">
              <a:extLst>
                <a:ext uri="{96DAC541-7B7A-43D3-8B79-37D633B846F1}">
                  <asvg:svgBlip xmlns:asvg="http://schemas.microsoft.com/office/drawing/2016/SVG/main" r:embed="rId4"/>
                </a:ext>
              </a:extLst>
            </a:blip>
            <a:stretch>
              <a:fillRect l="-87264"/>
            </a:stretch>
          </a:blipFill>
        </p:spPr>
      </p:sp>
      <p:grpSp>
        <p:nvGrpSpPr>
          <p:cNvPr id="5" name="Group 5"/>
          <p:cNvGrpSpPr/>
          <p:nvPr/>
        </p:nvGrpSpPr>
        <p:grpSpPr>
          <a:xfrm>
            <a:off x="9668600" y="985658"/>
            <a:ext cx="8272642" cy="827264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a:ln w="12700">
              <a:solidFill>
                <a:srgbClr val="000000"/>
              </a:solidFill>
            </a:ln>
          </p:spPr>
        </p:sp>
      </p:grpSp>
      <p:grpSp>
        <p:nvGrpSpPr>
          <p:cNvPr id="7" name="Group 7"/>
          <p:cNvGrpSpPr/>
          <p:nvPr/>
        </p:nvGrpSpPr>
        <p:grpSpPr>
          <a:xfrm>
            <a:off x="9804196" y="1121254"/>
            <a:ext cx="8001449" cy="800144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9" name="Group 9"/>
          <p:cNvGrpSpPr/>
          <p:nvPr/>
        </p:nvGrpSpPr>
        <p:grpSpPr>
          <a:xfrm>
            <a:off x="1028700" y="6404066"/>
            <a:ext cx="7052458" cy="2534026"/>
            <a:chOff x="0" y="0"/>
            <a:chExt cx="799285" cy="287192"/>
          </a:xfrm>
        </p:grpSpPr>
        <p:sp>
          <p:nvSpPr>
            <p:cNvPr id="10" name="Freeform 10"/>
            <p:cNvSpPr/>
            <p:nvPr/>
          </p:nvSpPr>
          <p:spPr>
            <a:xfrm>
              <a:off x="0" y="0"/>
              <a:ext cx="799285" cy="287192"/>
            </a:xfrm>
            <a:custGeom>
              <a:avLst/>
              <a:gdLst/>
              <a:ahLst/>
              <a:cxnLst/>
              <a:rect l="l" t="t" r="r" b="b"/>
              <a:pathLst>
                <a:path w="799285" h="287192">
                  <a:moveTo>
                    <a:pt x="85625" y="0"/>
                  </a:moveTo>
                  <a:lnTo>
                    <a:pt x="713660" y="0"/>
                  </a:lnTo>
                  <a:cubicBezTo>
                    <a:pt x="760949" y="0"/>
                    <a:pt x="799285" y="38336"/>
                    <a:pt x="799285" y="85625"/>
                  </a:cubicBezTo>
                  <a:lnTo>
                    <a:pt x="799285" y="201567"/>
                  </a:lnTo>
                  <a:cubicBezTo>
                    <a:pt x="799285" y="248856"/>
                    <a:pt x="760949" y="287192"/>
                    <a:pt x="713660" y="287192"/>
                  </a:cubicBezTo>
                  <a:lnTo>
                    <a:pt x="85625" y="287192"/>
                  </a:lnTo>
                  <a:cubicBezTo>
                    <a:pt x="38336" y="287192"/>
                    <a:pt x="0" y="248856"/>
                    <a:pt x="0" y="201567"/>
                  </a:cubicBezTo>
                  <a:lnTo>
                    <a:pt x="0" y="85625"/>
                  </a:lnTo>
                  <a:cubicBezTo>
                    <a:pt x="0" y="38336"/>
                    <a:pt x="38336" y="0"/>
                    <a:pt x="85625" y="0"/>
                  </a:cubicBezTo>
                  <a:close/>
                </a:path>
              </a:pathLst>
            </a:custGeom>
            <a:solidFill>
              <a:srgbClr val="1A1A1A"/>
            </a:solidFill>
          </p:spPr>
        </p:sp>
        <p:sp>
          <p:nvSpPr>
            <p:cNvPr id="11" name="TextBox 11"/>
            <p:cNvSpPr txBox="1"/>
            <p:nvPr/>
          </p:nvSpPr>
          <p:spPr>
            <a:xfrm>
              <a:off x="0" y="-38100"/>
              <a:ext cx="799285" cy="325292"/>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1028700" y="1234608"/>
            <a:ext cx="7536582" cy="1325555"/>
          </a:xfrm>
          <a:prstGeom prst="rect">
            <a:avLst/>
          </a:prstGeom>
        </p:spPr>
        <p:txBody>
          <a:bodyPr lIns="0" tIns="0" rIns="0" bIns="0" rtlCol="0" anchor="t">
            <a:spAutoFit/>
          </a:bodyPr>
          <a:lstStyle/>
          <a:p>
            <a:pPr algn="l">
              <a:lnSpc>
                <a:spcPts val="9146"/>
              </a:lnSpc>
            </a:pPr>
            <a:r>
              <a:rPr lang="en-US" sz="7953">
                <a:solidFill>
                  <a:srgbClr val="1A1A1A"/>
                </a:solidFill>
                <a:latin typeface="Kollektif Bold"/>
                <a:ea typeface="Kollektif Bold"/>
                <a:cs typeface="Kollektif Bold"/>
                <a:sym typeface="Kollektif Bold"/>
              </a:rPr>
              <a:t>Nos défis</a:t>
            </a:r>
          </a:p>
        </p:txBody>
      </p:sp>
      <p:sp>
        <p:nvSpPr>
          <p:cNvPr id="13" name="TextBox 13"/>
          <p:cNvSpPr txBox="1"/>
          <p:nvPr/>
        </p:nvSpPr>
        <p:spPr>
          <a:xfrm>
            <a:off x="1028700" y="3961243"/>
            <a:ext cx="7171705" cy="400583"/>
          </a:xfrm>
          <a:prstGeom prst="rect">
            <a:avLst/>
          </a:prstGeom>
        </p:spPr>
        <p:txBody>
          <a:bodyPr lIns="0" tIns="0" rIns="0" bIns="0" rtlCol="0" anchor="t">
            <a:spAutoFit/>
          </a:bodyPr>
          <a:lstStyle/>
          <a:p>
            <a:pPr algn="just">
              <a:lnSpc>
                <a:spcPts val="3120"/>
              </a:lnSpc>
              <a:spcBef>
                <a:spcPct val="0"/>
              </a:spcBef>
            </a:pPr>
            <a:r>
              <a:rPr lang="en-US" sz="2229">
                <a:solidFill>
                  <a:srgbClr val="1A1A1A"/>
                </a:solidFill>
                <a:latin typeface="Poppins"/>
                <a:ea typeface="Poppins"/>
                <a:cs typeface="Poppins"/>
                <a:sym typeface="Poppins"/>
              </a:rPr>
              <a:t>Ajouter le contenu</a:t>
            </a:r>
          </a:p>
        </p:txBody>
      </p:sp>
      <p:sp>
        <p:nvSpPr>
          <p:cNvPr id="14" name="TextBox 14"/>
          <p:cNvSpPr txBox="1"/>
          <p:nvPr/>
        </p:nvSpPr>
        <p:spPr>
          <a:xfrm>
            <a:off x="1831262" y="6899346"/>
            <a:ext cx="5566582" cy="358603"/>
          </a:xfrm>
          <a:prstGeom prst="rect">
            <a:avLst/>
          </a:prstGeom>
        </p:spPr>
        <p:txBody>
          <a:bodyPr lIns="0" tIns="0" rIns="0" bIns="0" rtlCol="0" anchor="t">
            <a:spAutoFit/>
          </a:bodyPr>
          <a:lstStyle/>
          <a:p>
            <a:pPr algn="just">
              <a:lnSpc>
                <a:spcPts val="2809"/>
              </a:lnSpc>
              <a:spcBef>
                <a:spcPct val="0"/>
              </a:spcBef>
            </a:pPr>
            <a:r>
              <a:rPr lang="en-US" sz="2006">
                <a:solidFill>
                  <a:srgbClr val="FFFFFF"/>
                </a:solidFill>
                <a:latin typeface="Poppins"/>
                <a:ea typeface="Poppins"/>
                <a:cs typeface="Poppins"/>
                <a:sym typeface="Poppins"/>
              </a:rPr>
              <a:t>Information à mettre en lumière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flipH="1" flipV="1">
            <a:off x="0" y="-506963"/>
            <a:ext cx="9500066" cy="10951084"/>
          </a:xfrm>
          <a:custGeom>
            <a:avLst/>
            <a:gdLst/>
            <a:ahLst/>
            <a:cxnLst/>
            <a:rect l="l" t="t" r="r" b="b"/>
            <a:pathLst>
              <a:path w="9500066" h="10951084">
                <a:moveTo>
                  <a:pt x="9500066" y="10951084"/>
                </a:moveTo>
                <a:lnTo>
                  <a:pt x="0" y="10951084"/>
                </a:lnTo>
                <a:lnTo>
                  <a:pt x="0" y="0"/>
                </a:lnTo>
                <a:lnTo>
                  <a:pt x="9500066" y="0"/>
                </a:lnTo>
                <a:lnTo>
                  <a:pt x="9500066" y="10951084"/>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flipV="1">
            <a:off x="-134232" y="2790367"/>
            <a:ext cx="6419586" cy="7653754"/>
          </a:xfrm>
          <a:custGeom>
            <a:avLst/>
            <a:gdLst/>
            <a:ahLst/>
            <a:cxnLst/>
            <a:rect l="l" t="t" r="r" b="b"/>
            <a:pathLst>
              <a:path w="6419586" h="7653754">
                <a:moveTo>
                  <a:pt x="0" y="7653754"/>
                </a:moveTo>
                <a:lnTo>
                  <a:pt x="6419586" y="7653754"/>
                </a:lnTo>
                <a:lnTo>
                  <a:pt x="6419586" y="0"/>
                </a:lnTo>
                <a:lnTo>
                  <a:pt x="0" y="0"/>
                </a:lnTo>
                <a:lnTo>
                  <a:pt x="0" y="7653754"/>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1028700" y="1136372"/>
            <a:ext cx="8014255" cy="801425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a:ln w="12700">
              <a:solidFill>
                <a:srgbClr val="000000"/>
              </a:solidFill>
            </a:ln>
          </p:spPr>
        </p:sp>
      </p:grpSp>
      <p:sp>
        <p:nvSpPr>
          <p:cNvPr id="9" name="TextBox 9"/>
          <p:cNvSpPr txBox="1"/>
          <p:nvPr/>
        </p:nvSpPr>
        <p:spPr>
          <a:xfrm>
            <a:off x="9674566" y="923925"/>
            <a:ext cx="7584734" cy="1098847"/>
          </a:xfrm>
          <a:prstGeom prst="rect">
            <a:avLst/>
          </a:prstGeom>
        </p:spPr>
        <p:txBody>
          <a:bodyPr lIns="0" tIns="0" rIns="0" bIns="0" rtlCol="0" anchor="t">
            <a:spAutoFit/>
          </a:bodyPr>
          <a:lstStyle/>
          <a:p>
            <a:pPr algn="l">
              <a:lnSpc>
                <a:spcPts val="7528"/>
              </a:lnSpc>
            </a:pPr>
            <a:r>
              <a:rPr lang="en-US" sz="6546">
                <a:solidFill>
                  <a:srgbClr val="1A1A1A"/>
                </a:solidFill>
                <a:latin typeface="Kollektif Bold"/>
                <a:ea typeface="Kollektif Bold"/>
                <a:cs typeface="Kollektif Bold"/>
                <a:sym typeface="Kollektif Bold"/>
              </a:rPr>
              <a:t>Nos perspectives</a:t>
            </a:r>
          </a:p>
        </p:txBody>
      </p:sp>
      <p:sp>
        <p:nvSpPr>
          <p:cNvPr id="10" name="TextBox 10"/>
          <p:cNvSpPr txBox="1"/>
          <p:nvPr/>
        </p:nvSpPr>
        <p:spPr>
          <a:xfrm>
            <a:off x="9177186" y="2924639"/>
            <a:ext cx="8653614" cy="5170646"/>
          </a:xfrm>
          <a:prstGeom prst="rect">
            <a:avLst/>
          </a:prstGeom>
        </p:spPr>
        <p:txBody>
          <a:bodyPr wrap="square" lIns="0" tIns="0" rIns="0" bIns="0" rtlCol="0" anchor="t">
            <a:spAutoFit/>
          </a:bodyPr>
          <a:lstStyle/>
          <a:p>
            <a:pPr marL="457200" indent="-457200" algn="l">
              <a:buFont typeface="Wingdings" panose="05000000000000000000" pitchFamily="2" charset="2"/>
              <a:buChar char="Ø"/>
            </a:pPr>
            <a:r>
              <a:rPr lang="fr-FR" sz="2800" b="0" i="0" u="none" strike="noStrike" baseline="0" dirty="0">
                <a:latin typeface="Bookman Old Style" panose="02050604050505020204" pitchFamily="18" charset="0"/>
              </a:rPr>
              <a:t>Renforcement de sa capacité institutionnelle y compris la recherche de sa viabilité ;</a:t>
            </a:r>
          </a:p>
          <a:p>
            <a:pPr marL="457200" indent="-457200" algn="l">
              <a:buFont typeface="Wingdings" panose="05000000000000000000" pitchFamily="2" charset="2"/>
              <a:buChar char="Ø"/>
            </a:pPr>
            <a:r>
              <a:rPr lang="fr-FR" sz="2800" b="0" i="0" u="none" strike="noStrike" baseline="0" dirty="0">
                <a:latin typeface="Bookman Old Style" panose="02050604050505020204" pitchFamily="18" charset="0"/>
              </a:rPr>
              <a:t>Développement du partenariat public-privé ;</a:t>
            </a:r>
          </a:p>
          <a:p>
            <a:pPr marL="457200" indent="-457200" algn="l">
              <a:buFont typeface="Wingdings" panose="05000000000000000000" pitchFamily="2" charset="2"/>
              <a:buChar char="Ø"/>
            </a:pPr>
            <a:r>
              <a:rPr lang="fr-FR" sz="2800" b="0" i="0" u="none" strike="noStrike" baseline="0" dirty="0">
                <a:latin typeface="Bookman Old Style" panose="02050604050505020204" pitchFamily="18" charset="0"/>
              </a:rPr>
              <a:t>Promotion de la qualité des soins et services de santé ;</a:t>
            </a:r>
          </a:p>
          <a:p>
            <a:pPr marL="457200" indent="-457200" algn="l">
              <a:buFont typeface="Wingdings" panose="05000000000000000000" pitchFamily="2" charset="2"/>
              <a:buChar char="Ø"/>
            </a:pPr>
            <a:r>
              <a:rPr lang="fr-FR" sz="2800" b="0" i="0" u="none" strike="noStrike" baseline="0" dirty="0">
                <a:latin typeface="Bookman Old Style" panose="02050604050505020204" pitchFamily="18" charset="0"/>
              </a:rPr>
              <a:t>Extension de ses actions sur l’ensemble du territoire nationale ;</a:t>
            </a:r>
          </a:p>
          <a:p>
            <a:pPr marL="457200" indent="-457200" algn="l">
              <a:buFont typeface="Wingdings" panose="05000000000000000000" pitchFamily="2" charset="2"/>
              <a:buChar char="Ø"/>
            </a:pPr>
            <a:r>
              <a:rPr lang="fr-FR" sz="2800" b="0" i="0" u="none" strike="noStrike" baseline="0" dirty="0">
                <a:latin typeface="Bookman Old Style" panose="02050604050505020204" pitchFamily="18" charset="0"/>
              </a:rPr>
              <a:t>Promotion de l’entreprenariat et de l’investissement en santé</a:t>
            </a:r>
          </a:p>
          <a:p>
            <a:pPr marL="457200" indent="-457200" algn="l">
              <a:buFont typeface="Wingdings" panose="05000000000000000000" pitchFamily="2" charset="2"/>
              <a:buChar char="Ø"/>
            </a:pPr>
            <a:r>
              <a:rPr lang="fr-FR" sz="2800" b="0" i="0" u="none" strike="noStrike" baseline="0" dirty="0">
                <a:latin typeface="Bookman Old Style" panose="02050604050505020204" pitchFamily="18" charset="0"/>
              </a:rPr>
              <a:t>Renforcer l’intégration de l’information sanitaire dans le DHIS2</a:t>
            </a:r>
          </a:p>
          <a:p>
            <a:pPr marL="457200" indent="-457200" algn="l">
              <a:buFont typeface="Wingdings" panose="05000000000000000000" pitchFamily="2" charset="2"/>
              <a:buChar char="Ø"/>
            </a:pPr>
            <a:r>
              <a:rPr lang="fr-FR" sz="2800" b="0" i="0" u="none" strike="noStrike" baseline="0" dirty="0">
                <a:latin typeface="Bookman Old Style" panose="02050604050505020204" pitchFamily="18" charset="0"/>
              </a:rPr>
              <a:t>Perpétuer le Bénin Santé 2020</a:t>
            </a:r>
            <a:endParaRPr lang="fr-FR" sz="2000" dirty="0">
              <a:latin typeface="Bookman Old Style" panose="02050604050505020204" pitchFamily="18" charset="0"/>
            </a:endParaRPr>
          </a:p>
        </p:txBody>
      </p:sp>
      <p:pic>
        <p:nvPicPr>
          <p:cNvPr id="12" name="Image 11">
            <a:extLst>
              <a:ext uri="{FF2B5EF4-FFF2-40B4-BE49-F238E27FC236}">
                <a16:creationId xmlns:a16="http://schemas.microsoft.com/office/drawing/2014/main" id="{B155CACD-91BF-9143-73E4-1E5AC4B7A604}"/>
              </a:ext>
            </a:extLst>
          </p:cNvPr>
          <p:cNvPicPr>
            <a:picLocks noChangeAspect="1"/>
          </p:cNvPicPr>
          <p:nvPr/>
        </p:nvPicPr>
        <p:blipFill>
          <a:blip r:embed="rId7">
            <a:extLst>
              <a:ext uri="{28A0092B-C50C-407E-A947-70E740481C1C}">
                <a14:useLocalDpi xmlns:a14="http://schemas.microsoft.com/office/drawing/2010/main" val="0"/>
              </a:ext>
            </a:extLst>
          </a:blip>
          <a:srcRect l="28642" t="-1282" r="-36" b="8909"/>
          <a:stretch/>
        </p:blipFill>
        <p:spPr>
          <a:xfrm>
            <a:off x="1028699" y="923926"/>
            <a:ext cx="8014255" cy="8303822"/>
          </a:xfrm>
          <a:prstGeom prst="ellipse">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rot="5400000" flipH="1" flipV="1">
            <a:off x="9258716" y="-1859704"/>
            <a:ext cx="5603565" cy="8359800"/>
          </a:xfrm>
          <a:custGeom>
            <a:avLst/>
            <a:gdLst/>
            <a:ahLst/>
            <a:cxnLst/>
            <a:rect l="l" t="t" r="r" b="b"/>
            <a:pathLst>
              <a:path w="5603565" h="8359800">
                <a:moveTo>
                  <a:pt x="5603566" y="8359800"/>
                </a:moveTo>
                <a:lnTo>
                  <a:pt x="0" y="8359800"/>
                </a:lnTo>
                <a:lnTo>
                  <a:pt x="0" y="0"/>
                </a:lnTo>
                <a:lnTo>
                  <a:pt x="5603566" y="0"/>
                </a:lnTo>
                <a:lnTo>
                  <a:pt x="5603566" y="8359800"/>
                </a:lnTo>
                <a:close/>
              </a:path>
            </a:pathLst>
          </a:custGeom>
          <a:blipFill>
            <a:blip r:embed="rId3">
              <a:extLst>
                <a:ext uri="{96DAC541-7B7A-43D3-8B79-37D633B846F1}">
                  <asvg:svgBlip xmlns:asvg="http://schemas.microsoft.com/office/drawing/2016/SVG/main" r:embed="rId4"/>
                </a:ext>
              </a:extLst>
            </a:blip>
            <a:stretch>
              <a:fillRect l="-87264"/>
            </a:stretch>
          </a:blipFill>
        </p:spPr>
      </p:sp>
      <p:sp>
        <p:nvSpPr>
          <p:cNvPr id="4" name="Freeform 4"/>
          <p:cNvSpPr/>
          <p:nvPr/>
        </p:nvSpPr>
        <p:spPr>
          <a:xfrm>
            <a:off x="11140172" y="797627"/>
            <a:ext cx="7157353" cy="10495983"/>
          </a:xfrm>
          <a:custGeom>
            <a:avLst/>
            <a:gdLst/>
            <a:ahLst/>
            <a:cxnLst/>
            <a:rect l="l" t="t" r="r" b="b"/>
            <a:pathLst>
              <a:path w="7157353" h="10495983">
                <a:moveTo>
                  <a:pt x="0" y="0"/>
                </a:moveTo>
                <a:lnTo>
                  <a:pt x="7157353" y="0"/>
                </a:lnTo>
                <a:lnTo>
                  <a:pt x="7157353" y="10495983"/>
                </a:lnTo>
                <a:lnTo>
                  <a:pt x="0" y="10495983"/>
                </a:lnTo>
                <a:lnTo>
                  <a:pt x="0" y="0"/>
                </a:lnTo>
                <a:close/>
              </a:path>
            </a:pathLst>
          </a:custGeom>
          <a:blipFill>
            <a:blip r:embed="rId3">
              <a:extLst>
                <a:ext uri="{96DAC541-7B7A-43D3-8B79-37D633B846F1}">
                  <asvg:svgBlip xmlns:asvg="http://schemas.microsoft.com/office/drawing/2016/SVG/main" r:embed="rId4"/>
                </a:ext>
              </a:extLst>
            </a:blip>
            <a:stretch>
              <a:fillRect l="-135949" t="-28181"/>
            </a:stretch>
          </a:blipFill>
        </p:spPr>
      </p:sp>
      <p:grpSp>
        <p:nvGrpSpPr>
          <p:cNvPr id="5" name="Group 5"/>
          <p:cNvGrpSpPr/>
          <p:nvPr/>
        </p:nvGrpSpPr>
        <p:grpSpPr>
          <a:xfrm>
            <a:off x="9668600" y="985658"/>
            <a:ext cx="8272642" cy="827264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a:ln w="12700">
              <a:solidFill>
                <a:srgbClr val="000000"/>
              </a:solidFill>
            </a:ln>
          </p:spPr>
        </p:sp>
      </p:grpSp>
      <p:grpSp>
        <p:nvGrpSpPr>
          <p:cNvPr id="7" name="Group 7"/>
          <p:cNvGrpSpPr/>
          <p:nvPr/>
        </p:nvGrpSpPr>
        <p:grpSpPr>
          <a:xfrm>
            <a:off x="9804196" y="1121254"/>
            <a:ext cx="8001449" cy="800144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9" name="Group 9"/>
          <p:cNvGrpSpPr/>
          <p:nvPr/>
        </p:nvGrpSpPr>
        <p:grpSpPr>
          <a:xfrm>
            <a:off x="0" y="6335082"/>
            <a:ext cx="11140172" cy="2451185"/>
            <a:chOff x="0" y="-38100"/>
            <a:chExt cx="799285" cy="325292"/>
          </a:xfrm>
        </p:grpSpPr>
        <p:sp>
          <p:nvSpPr>
            <p:cNvPr id="10" name="Freeform 10"/>
            <p:cNvSpPr/>
            <p:nvPr/>
          </p:nvSpPr>
          <p:spPr>
            <a:xfrm>
              <a:off x="0" y="27763"/>
              <a:ext cx="740701" cy="231060"/>
            </a:xfrm>
            <a:custGeom>
              <a:avLst/>
              <a:gdLst/>
              <a:ahLst/>
              <a:cxnLst/>
              <a:rect l="l" t="t" r="r" b="b"/>
              <a:pathLst>
                <a:path w="799285" h="287192">
                  <a:moveTo>
                    <a:pt x="85625" y="0"/>
                  </a:moveTo>
                  <a:lnTo>
                    <a:pt x="713660" y="0"/>
                  </a:lnTo>
                  <a:cubicBezTo>
                    <a:pt x="760949" y="0"/>
                    <a:pt x="799285" y="38336"/>
                    <a:pt x="799285" y="85625"/>
                  </a:cubicBezTo>
                  <a:lnTo>
                    <a:pt x="799285" y="201567"/>
                  </a:lnTo>
                  <a:cubicBezTo>
                    <a:pt x="799285" y="248856"/>
                    <a:pt x="760949" y="287192"/>
                    <a:pt x="713660" y="287192"/>
                  </a:cubicBezTo>
                  <a:lnTo>
                    <a:pt x="85625" y="287192"/>
                  </a:lnTo>
                  <a:cubicBezTo>
                    <a:pt x="38336" y="287192"/>
                    <a:pt x="0" y="248856"/>
                    <a:pt x="0" y="201567"/>
                  </a:cubicBezTo>
                  <a:lnTo>
                    <a:pt x="0" y="85625"/>
                  </a:lnTo>
                  <a:cubicBezTo>
                    <a:pt x="0" y="38336"/>
                    <a:pt x="38336" y="0"/>
                    <a:pt x="85625" y="0"/>
                  </a:cubicBezTo>
                  <a:close/>
                </a:path>
              </a:pathLst>
            </a:custGeom>
            <a:solidFill>
              <a:srgbClr val="FBB03B"/>
            </a:solidFill>
          </p:spPr>
        </p:sp>
        <p:sp>
          <p:nvSpPr>
            <p:cNvPr id="11" name="TextBox 11"/>
            <p:cNvSpPr txBox="1"/>
            <p:nvPr/>
          </p:nvSpPr>
          <p:spPr>
            <a:xfrm>
              <a:off x="0" y="-38100"/>
              <a:ext cx="799285" cy="325292"/>
            </a:xfrm>
            <a:prstGeom prst="rect">
              <a:avLst/>
            </a:prstGeom>
          </p:spPr>
          <p:txBody>
            <a:bodyPr lIns="50800" tIns="50800" rIns="50800" bIns="50800" rtlCol="0" anchor="ctr"/>
            <a:lstStyle/>
            <a:p>
              <a:pPr algn="ctr">
                <a:lnSpc>
                  <a:spcPts val="2659"/>
                </a:lnSpc>
                <a:spcBef>
                  <a:spcPct val="0"/>
                </a:spcBef>
              </a:pPr>
              <a:endParaRPr dirty="0"/>
            </a:p>
          </p:txBody>
        </p:sp>
      </p:grpSp>
      <p:sp>
        <p:nvSpPr>
          <p:cNvPr id="12" name="TextBox 12"/>
          <p:cNvSpPr txBox="1"/>
          <p:nvPr/>
        </p:nvSpPr>
        <p:spPr>
          <a:xfrm>
            <a:off x="746441" y="365747"/>
            <a:ext cx="7356912" cy="1792062"/>
          </a:xfrm>
          <a:prstGeom prst="rect">
            <a:avLst/>
          </a:prstGeom>
        </p:spPr>
        <p:txBody>
          <a:bodyPr lIns="0" tIns="0" rIns="0" bIns="0" rtlCol="0" anchor="t">
            <a:spAutoFit/>
          </a:bodyPr>
          <a:lstStyle/>
          <a:p>
            <a:pPr algn="l">
              <a:lnSpc>
                <a:spcPts val="12321"/>
              </a:lnSpc>
            </a:pPr>
            <a:r>
              <a:rPr lang="en-US" sz="10714" dirty="0">
                <a:solidFill>
                  <a:srgbClr val="1A1A1A"/>
                </a:solidFill>
                <a:latin typeface="Kollektif Bold"/>
                <a:ea typeface="Kollektif Bold"/>
                <a:cs typeface="Kollektif Bold"/>
                <a:sym typeface="Kollektif Bold"/>
              </a:rPr>
              <a:t>Conclusion</a:t>
            </a:r>
          </a:p>
        </p:txBody>
      </p:sp>
      <p:sp>
        <p:nvSpPr>
          <p:cNvPr id="13" name="TextBox 13"/>
          <p:cNvSpPr txBox="1"/>
          <p:nvPr/>
        </p:nvSpPr>
        <p:spPr>
          <a:xfrm>
            <a:off x="536043" y="2270488"/>
            <a:ext cx="8630375" cy="3951916"/>
          </a:xfrm>
          <a:prstGeom prst="rect">
            <a:avLst/>
          </a:prstGeom>
        </p:spPr>
        <p:txBody>
          <a:bodyPr wrap="square" lIns="0" tIns="0" rIns="0" bIns="0" rtlCol="0" anchor="t">
            <a:spAutoFit/>
          </a:bodyPr>
          <a:lstStyle/>
          <a:p>
            <a:pPr algn="just">
              <a:lnSpc>
                <a:spcPts val="3120"/>
              </a:lnSpc>
              <a:spcBef>
                <a:spcPct val="0"/>
              </a:spcBef>
            </a:pPr>
            <a:r>
              <a:rPr lang="fr-FR" sz="2400" dirty="0">
                <a:latin typeface="Bookman Old Style" panose="02050604050505020204" pitchFamily="18" charset="0"/>
              </a:rPr>
              <a:t>Les efforts de la PSSP en 2023 pour la mise en œuvre des activités planifiées sont de trois ordres : </a:t>
            </a:r>
          </a:p>
          <a:p>
            <a:pPr marL="342900" indent="-342900" algn="just">
              <a:lnSpc>
                <a:spcPts val="3120"/>
              </a:lnSpc>
              <a:spcBef>
                <a:spcPct val="0"/>
              </a:spcBef>
              <a:buFontTx/>
              <a:buChar char="-"/>
            </a:pPr>
            <a:r>
              <a:rPr lang="fr-FR" sz="2400" dirty="0">
                <a:latin typeface="Bookman Old Style" panose="02050604050505020204" pitchFamily="18" charset="0"/>
              </a:rPr>
              <a:t>les efforts pour réaliser les activités propres à elle, </a:t>
            </a:r>
          </a:p>
          <a:p>
            <a:pPr marL="342900" indent="-342900" algn="just">
              <a:lnSpc>
                <a:spcPts val="3120"/>
              </a:lnSpc>
              <a:spcBef>
                <a:spcPct val="0"/>
              </a:spcBef>
              <a:buFontTx/>
              <a:buChar char="-"/>
            </a:pPr>
            <a:r>
              <a:rPr lang="fr-FR" sz="2400" dirty="0">
                <a:latin typeface="Bookman Old Style" panose="02050604050505020204" pitchFamily="18" charset="0"/>
              </a:rPr>
              <a:t>les efforts pour l’implémentation des activités planifiées avec les partenaires comme le projet ABMS/PSI, le PJLP, le projet SWEDD etc…, </a:t>
            </a:r>
          </a:p>
          <a:p>
            <a:pPr marL="342900" indent="-342900" algn="just">
              <a:lnSpc>
                <a:spcPts val="3120"/>
              </a:lnSpc>
              <a:spcBef>
                <a:spcPct val="0"/>
              </a:spcBef>
              <a:buFontTx/>
              <a:buChar char="-"/>
            </a:pPr>
            <a:r>
              <a:rPr lang="fr-FR" sz="2400" dirty="0">
                <a:latin typeface="Bookman Old Style" panose="02050604050505020204" pitchFamily="18" charset="0"/>
              </a:rPr>
              <a:t>les efforts pour la participation aux sollicitations du Ministère de la santé et autre partenaires d’appui au secteur de la santé. Globalement, ces apports ont contribué à renforcer le système de santé du Bénin. </a:t>
            </a:r>
            <a:endParaRPr lang="en-US" sz="2229" dirty="0">
              <a:solidFill>
                <a:srgbClr val="1A1A1A"/>
              </a:solidFill>
              <a:latin typeface="Bookman Old Style" panose="02050604050505020204" pitchFamily="18" charset="0"/>
              <a:ea typeface="Poppins"/>
              <a:cs typeface="Poppins"/>
              <a:sym typeface="Poppins"/>
            </a:endParaRPr>
          </a:p>
        </p:txBody>
      </p:sp>
      <p:sp>
        <p:nvSpPr>
          <p:cNvPr id="14" name="TextBox 14"/>
          <p:cNvSpPr txBox="1"/>
          <p:nvPr/>
        </p:nvSpPr>
        <p:spPr>
          <a:xfrm>
            <a:off x="536043" y="7127737"/>
            <a:ext cx="9446157" cy="1014252"/>
          </a:xfrm>
          <a:prstGeom prst="rect">
            <a:avLst/>
          </a:prstGeom>
        </p:spPr>
        <p:txBody>
          <a:bodyPr wrap="square" lIns="0" tIns="0" rIns="0" bIns="0" rtlCol="0" anchor="t">
            <a:spAutoFit/>
          </a:bodyPr>
          <a:lstStyle/>
          <a:p>
            <a:pPr algn="just">
              <a:lnSpc>
                <a:spcPct val="150000"/>
              </a:lnSpc>
              <a:spcBef>
                <a:spcPct val="0"/>
              </a:spcBef>
            </a:pPr>
            <a:r>
              <a:rPr lang="en-US" sz="2306" b="1" dirty="0">
                <a:solidFill>
                  <a:srgbClr val="FFFFFF"/>
                </a:solidFill>
                <a:latin typeface="Poppins"/>
                <a:ea typeface="Poppins"/>
                <a:cs typeface="Poppins"/>
                <a:sym typeface="Poppins"/>
              </a:rPr>
              <a:t>La </a:t>
            </a:r>
            <a:r>
              <a:rPr lang="en-US" sz="2306" b="1" dirty="0" err="1">
                <a:solidFill>
                  <a:srgbClr val="FFFFFF"/>
                </a:solidFill>
                <a:latin typeface="Poppins"/>
                <a:ea typeface="Poppins"/>
                <a:cs typeface="Poppins"/>
                <a:sym typeface="Poppins"/>
              </a:rPr>
              <a:t>Plateforme</a:t>
            </a:r>
            <a:r>
              <a:rPr lang="en-US" sz="2306" b="1" dirty="0">
                <a:solidFill>
                  <a:srgbClr val="FFFFFF"/>
                </a:solidFill>
                <a:latin typeface="Poppins"/>
                <a:ea typeface="Poppins"/>
                <a:cs typeface="Poppins"/>
                <a:sym typeface="Poppins"/>
              </a:rPr>
              <a:t> du </a:t>
            </a:r>
            <a:r>
              <a:rPr lang="en-US" sz="2306" b="1" dirty="0" err="1">
                <a:solidFill>
                  <a:srgbClr val="FFFFFF"/>
                </a:solidFill>
                <a:latin typeface="Poppins"/>
                <a:ea typeface="Poppins"/>
                <a:cs typeface="Poppins"/>
                <a:sym typeface="Poppins"/>
              </a:rPr>
              <a:t>Secteur</a:t>
            </a:r>
            <a:r>
              <a:rPr lang="en-US" sz="2306" b="1" dirty="0">
                <a:solidFill>
                  <a:srgbClr val="FFFFFF"/>
                </a:solidFill>
                <a:latin typeface="Poppins"/>
                <a:ea typeface="Poppins"/>
                <a:cs typeface="Poppins"/>
                <a:sym typeface="Poppins"/>
              </a:rPr>
              <a:t> Sanitaire </a:t>
            </a:r>
            <a:r>
              <a:rPr lang="en-US" sz="2306" b="1" dirty="0" err="1">
                <a:solidFill>
                  <a:srgbClr val="FFFFFF"/>
                </a:solidFill>
                <a:latin typeface="Poppins"/>
                <a:ea typeface="Poppins"/>
                <a:cs typeface="Poppins"/>
                <a:sym typeface="Poppins"/>
              </a:rPr>
              <a:t>Privé</a:t>
            </a:r>
            <a:r>
              <a:rPr lang="en-US" sz="2306" b="1" dirty="0">
                <a:solidFill>
                  <a:srgbClr val="FFFFFF"/>
                </a:solidFill>
                <a:latin typeface="Poppins"/>
                <a:ea typeface="Poppins"/>
                <a:cs typeface="Poppins"/>
                <a:sym typeface="Poppins"/>
              </a:rPr>
              <a:t> du Bénin,…</a:t>
            </a:r>
          </a:p>
          <a:p>
            <a:pPr algn="just">
              <a:lnSpc>
                <a:spcPct val="150000"/>
              </a:lnSpc>
              <a:spcBef>
                <a:spcPct val="0"/>
              </a:spcBef>
            </a:pPr>
            <a:r>
              <a:rPr lang="en-US" sz="2306" b="1" dirty="0">
                <a:solidFill>
                  <a:srgbClr val="FFFFFF"/>
                </a:solidFill>
                <a:latin typeface="Poppins"/>
                <a:ea typeface="Poppins"/>
                <a:cs typeface="Poppins"/>
                <a:sym typeface="Poppins"/>
              </a:rPr>
              <a:t>	… Le carrefour des </a:t>
            </a:r>
            <a:r>
              <a:rPr lang="en-US" sz="2306" b="1" dirty="0" err="1">
                <a:solidFill>
                  <a:srgbClr val="FFFFFF"/>
                </a:solidFill>
                <a:latin typeface="Poppins"/>
                <a:ea typeface="Poppins"/>
                <a:cs typeface="Poppins"/>
                <a:sym typeface="Poppins"/>
              </a:rPr>
              <a:t>acteurs</a:t>
            </a:r>
            <a:r>
              <a:rPr lang="en-US" sz="2306" b="1" dirty="0">
                <a:solidFill>
                  <a:srgbClr val="FFFFFF"/>
                </a:solidFill>
                <a:latin typeface="Poppins"/>
                <a:ea typeface="Poppins"/>
                <a:cs typeface="Poppins"/>
                <a:sym typeface="Poppins"/>
              </a:rPr>
              <a:t> du </a:t>
            </a:r>
            <a:r>
              <a:rPr lang="en-US" sz="2306" b="1" dirty="0" err="1">
                <a:solidFill>
                  <a:srgbClr val="FFFFFF"/>
                </a:solidFill>
                <a:latin typeface="Poppins"/>
                <a:ea typeface="Poppins"/>
                <a:cs typeface="Poppins"/>
                <a:sym typeface="Poppins"/>
              </a:rPr>
              <a:t>secteur</a:t>
            </a:r>
            <a:r>
              <a:rPr lang="en-US" sz="2306" b="1" dirty="0">
                <a:solidFill>
                  <a:srgbClr val="FFFFFF"/>
                </a:solidFill>
                <a:latin typeface="Poppins"/>
                <a:ea typeface="Poppins"/>
                <a:cs typeface="Poppins"/>
                <a:sym typeface="Poppins"/>
              </a:rPr>
              <a:t> </a:t>
            </a:r>
            <a:r>
              <a:rPr lang="en-US" sz="2306" b="1" dirty="0" err="1">
                <a:solidFill>
                  <a:srgbClr val="FFFFFF"/>
                </a:solidFill>
                <a:latin typeface="Poppins"/>
                <a:ea typeface="Poppins"/>
                <a:cs typeface="Poppins"/>
                <a:sym typeface="Poppins"/>
              </a:rPr>
              <a:t>privé</a:t>
            </a:r>
            <a:r>
              <a:rPr lang="en-US" sz="2306" b="1" dirty="0">
                <a:solidFill>
                  <a:srgbClr val="FFFFFF"/>
                </a:solidFill>
                <a:latin typeface="Poppins"/>
                <a:ea typeface="Poppins"/>
                <a:cs typeface="Poppins"/>
                <a:sym typeface="Poppins"/>
              </a:rPr>
              <a:t> de la santé</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flipH="1">
            <a:off x="13233938" y="-61042"/>
            <a:ext cx="5263612" cy="6275543"/>
          </a:xfrm>
          <a:custGeom>
            <a:avLst/>
            <a:gdLst/>
            <a:ahLst/>
            <a:cxnLst/>
            <a:rect l="l" t="t" r="r" b="b"/>
            <a:pathLst>
              <a:path w="5263612" h="6275543">
                <a:moveTo>
                  <a:pt x="5263612" y="0"/>
                </a:moveTo>
                <a:lnTo>
                  <a:pt x="0" y="0"/>
                </a:lnTo>
                <a:lnTo>
                  <a:pt x="0" y="6275542"/>
                </a:lnTo>
                <a:lnTo>
                  <a:pt x="5263612" y="6275542"/>
                </a:lnTo>
                <a:lnTo>
                  <a:pt x="5263612"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8376760" y="1158031"/>
            <a:ext cx="8471366" cy="9765263"/>
          </a:xfrm>
          <a:custGeom>
            <a:avLst/>
            <a:gdLst/>
            <a:ahLst/>
            <a:cxnLst/>
            <a:rect l="l" t="t" r="r" b="b"/>
            <a:pathLst>
              <a:path w="8471366" h="9765263">
                <a:moveTo>
                  <a:pt x="0" y="0"/>
                </a:moveTo>
                <a:lnTo>
                  <a:pt x="8471365" y="0"/>
                </a:lnTo>
                <a:lnTo>
                  <a:pt x="8471365" y="9765263"/>
                </a:lnTo>
                <a:lnTo>
                  <a:pt x="0" y="97652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11227250" y="1724568"/>
            <a:ext cx="6812785" cy="681278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5397"/>
            </a:solidFill>
            <a:ln w="12700">
              <a:solidFill>
                <a:srgbClr val="000000"/>
              </a:solidFill>
            </a:ln>
          </p:spPr>
        </p:sp>
      </p:grpSp>
      <p:grpSp>
        <p:nvGrpSpPr>
          <p:cNvPr id="7" name="Group 7"/>
          <p:cNvGrpSpPr/>
          <p:nvPr/>
        </p:nvGrpSpPr>
        <p:grpSpPr>
          <a:xfrm>
            <a:off x="11338918" y="1836236"/>
            <a:ext cx="6589450" cy="658945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a:stretch>
            </a:blipFill>
          </p:spPr>
        </p:sp>
      </p:grpSp>
      <p:sp>
        <p:nvSpPr>
          <p:cNvPr id="9" name="Freeform 9"/>
          <p:cNvSpPr/>
          <p:nvPr/>
        </p:nvSpPr>
        <p:spPr>
          <a:xfrm>
            <a:off x="1028700" y="1028700"/>
            <a:ext cx="1239163" cy="1239163"/>
          </a:xfrm>
          <a:custGeom>
            <a:avLst/>
            <a:gdLst/>
            <a:ahLst/>
            <a:cxnLst/>
            <a:rect l="l" t="t" r="r" b="b"/>
            <a:pathLst>
              <a:path w="1239163" h="1239163">
                <a:moveTo>
                  <a:pt x="0" y="0"/>
                </a:moveTo>
                <a:lnTo>
                  <a:pt x="1239163" y="0"/>
                </a:lnTo>
                <a:lnTo>
                  <a:pt x="1239163" y="1239163"/>
                </a:lnTo>
                <a:lnTo>
                  <a:pt x="0" y="123916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1186107" y="5276698"/>
            <a:ext cx="697016" cy="697016"/>
          </a:xfrm>
          <a:custGeom>
            <a:avLst/>
            <a:gdLst/>
            <a:ahLst/>
            <a:cxnLst/>
            <a:rect l="l" t="t" r="r" b="b"/>
            <a:pathLst>
              <a:path w="697016" h="697016">
                <a:moveTo>
                  <a:pt x="0" y="0"/>
                </a:moveTo>
                <a:lnTo>
                  <a:pt x="697016" y="0"/>
                </a:lnTo>
                <a:lnTo>
                  <a:pt x="697016" y="697016"/>
                </a:lnTo>
                <a:lnTo>
                  <a:pt x="0" y="69701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1186107" y="6321203"/>
            <a:ext cx="696139" cy="696139"/>
          </a:xfrm>
          <a:custGeom>
            <a:avLst/>
            <a:gdLst/>
            <a:ahLst/>
            <a:cxnLst/>
            <a:rect l="l" t="t" r="r" b="b"/>
            <a:pathLst>
              <a:path w="696139" h="696139">
                <a:moveTo>
                  <a:pt x="0" y="0"/>
                </a:moveTo>
                <a:lnTo>
                  <a:pt x="696139" y="0"/>
                </a:lnTo>
                <a:lnTo>
                  <a:pt x="696139" y="696139"/>
                </a:lnTo>
                <a:lnTo>
                  <a:pt x="0" y="69613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1186107" y="7365270"/>
            <a:ext cx="697016" cy="697016"/>
          </a:xfrm>
          <a:custGeom>
            <a:avLst/>
            <a:gdLst/>
            <a:ahLst/>
            <a:cxnLst/>
            <a:rect l="l" t="t" r="r" b="b"/>
            <a:pathLst>
              <a:path w="697016" h="697016">
                <a:moveTo>
                  <a:pt x="0" y="0"/>
                </a:moveTo>
                <a:lnTo>
                  <a:pt x="697016" y="0"/>
                </a:lnTo>
                <a:lnTo>
                  <a:pt x="697016" y="697016"/>
                </a:lnTo>
                <a:lnTo>
                  <a:pt x="0" y="69701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TextBox 13"/>
          <p:cNvSpPr txBox="1"/>
          <p:nvPr/>
        </p:nvSpPr>
        <p:spPr>
          <a:xfrm>
            <a:off x="2397433" y="1148236"/>
            <a:ext cx="4296269" cy="605277"/>
          </a:xfrm>
          <a:prstGeom prst="rect">
            <a:avLst/>
          </a:prstGeom>
        </p:spPr>
        <p:txBody>
          <a:bodyPr lIns="0" tIns="0" rIns="0" bIns="0" rtlCol="0" anchor="t">
            <a:spAutoFit/>
          </a:bodyPr>
          <a:lstStyle/>
          <a:p>
            <a:pPr algn="l">
              <a:lnSpc>
                <a:spcPts val="4438"/>
              </a:lnSpc>
              <a:spcBef>
                <a:spcPct val="0"/>
              </a:spcBef>
            </a:pPr>
            <a:r>
              <a:rPr lang="en-US" sz="3170" spc="-63">
                <a:solidFill>
                  <a:srgbClr val="1A1A1A"/>
                </a:solidFill>
                <a:latin typeface="Kollektif Bold"/>
                <a:ea typeface="Kollektif Bold"/>
                <a:cs typeface="Kollektif Bold"/>
                <a:sym typeface="Kollektif Bold"/>
              </a:rPr>
              <a:t>NOM DU MEMBRE</a:t>
            </a:r>
          </a:p>
        </p:txBody>
      </p:sp>
      <p:sp>
        <p:nvSpPr>
          <p:cNvPr id="14" name="TextBox 14"/>
          <p:cNvSpPr txBox="1"/>
          <p:nvPr/>
        </p:nvSpPr>
        <p:spPr>
          <a:xfrm>
            <a:off x="1028700" y="2952086"/>
            <a:ext cx="7457520" cy="1893811"/>
          </a:xfrm>
          <a:prstGeom prst="rect">
            <a:avLst/>
          </a:prstGeom>
        </p:spPr>
        <p:txBody>
          <a:bodyPr lIns="0" tIns="0" rIns="0" bIns="0" rtlCol="0" anchor="t">
            <a:spAutoFit/>
          </a:bodyPr>
          <a:lstStyle/>
          <a:p>
            <a:pPr algn="l">
              <a:lnSpc>
                <a:spcPts val="13974"/>
              </a:lnSpc>
              <a:spcBef>
                <a:spcPct val="0"/>
              </a:spcBef>
            </a:pPr>
            <a:r>
              <a:rPr lang="en-US" sz="9981">
                <a:solidFill>
                  <a:srgbClr val="1A1A1A"/>
                </a:solidFill>
                <a:latin typeface="Kollektif Bold"/>
                <a:ea typeface="Kollektif Bold"/>
                <a:cs typeface="Kollektif Bold"/>
                <a:sym typeface="Kollektif Bold"/>
              </a:rPr>
              <a:t>Contact Us :</a:t>
            </a:r>
          </a:p>
        </p:txBody>
      </p:sp>
      <p:sp>
        <p:nvSpPr>
          <p:cNvPr id="15" name="TextBox 15"/>
          <p:cNvSpPr txBox="1"/>
          <p:nvPr/>
        </p:nvSpPr>
        <p:spPr>
          <a:xfrm>
            <a:off x="2024818" y="5310569"/>
            <a:ext cx="6461402" cy="578739"/>
          </a:xfrm>
          <a:prstGeom prst="rect">
            <a:avLst/>
          </a:prstGeom>
        </p:spPr>
        <p:txBody>
          <a:bodyPr lIns="0" tIns="0" rIns="0" bIns="0" rtlCol="0" anchor="t">
            <a:spAutoFit/>
          </a:bodyPr>
          <a:lstStyle/>
          <a:p>
            <a:pPr algn="l">
              <a:lnSpc>
                <a:spcPts val="4334"/>
              </a:lnSpc>
            </a:pPr>
            <a:r>
              <a:rPr lang="en-US" sz="3524">
                <a:solidFill>
                  <a:srgbClr val="1A1A1A"/>
                </a:solidFill>
                <a:latin typeface="Poppins"/>
                <a:ea typeface="Poppins"/>
                <a:cs typeface="Poppins"/>
                <a:sym typeface="Poppins"/>
              </a:rPr>
              <a:t>www.adresse.com</a:t>
            </a:r>
          </a:p>
        </p:txBody>
      </p:sp>
      <p:sp>
        <p:nvSpPr>
          <p:cNvPr id="16" name="TextBox 16"/>
          <p:cNvSpPr txBox="1"/>
          <p:nvPr/>
        </p:nvSpPr>
        <p:spPr>
          <a:xfrm>
            <a:off x="2024818" y="6354636"/>
            <a:ext cx="5138472" cy="578739"/>
          </a:xfrm>
          <a:prstGeom prst="rect">
            <a:avLst/>
          </a:prstGeom>
        </p:spPr>
        <p:txBody>
          <a:bodyPr lIns="0" tIns="0" rIns="0" bIns="0" rtlCol="0" anchor="t">
            <a:spAutoFit/>
          </a:bodyPr>
          <a:lstStyle/>
          <a:p>
            <a:pPr algn="l">
              <a:lnSpc>
                <a:spcPts val="4334"/>
              </a:lnSpc>
            </a:pPr>
            <a:r>
              <a:rPr lang="en-US" sz="3524">
                <a:solidFill>
                  <a:srgbClr val="1A1A1A"/>
                </a:solidFill>
                <a:latin typeface="Poppins"/>
                <a:ea typeface="Poppins"/>
                <a:cs typeface="Poppins"/>
                <a:sym typeface="Poppins"/>
              </a:rPr>
              <a:t>+22960382548</a:t>
            </a:r>
          </a:p>
        </p:txBody>
      </p:sp>
      <p:sp>
        <p:nvSpPr>
          <p:cNvPr id="17" name="TextBox 17"/>
          <p:cNvSpPr txBox="1"/>
          <p:nvPr/>
        </p:nvSpPr>
        <p:spPr>
          <a:xfrm>
            <a:off x="2024818" y="7399579"/>
            <a:ext cx="6618809" cy="578739"/>
          </a:xfrm>
          <a:prstGeom prst="rect">
            <a:avLst/>
          </a:prstGeom>
        </p:spPr>
        <p:txBody>
          <a:bodyPr lIns="0" tIns="0" rIns="0" bIns="0" rtlCol="0" anchor="t">
            <a:spAutoFit/>
          </a:bodyPr>
          <a:lstStyle/>
          <a:p>
            <a:pPr algn="l">
              <a:lnSpc>
                <a:spcPts val="4334"/>
              </a:lnSpc>
            </a:pPr>
            <a:r>
              <a:rPr lang="en-US" sz="3524">
                <a:solidFill>
                  <a:srgbClr val="1A1A1A"/>
                </a:solidFill>
                <a:latin typeface="Poppins"/>
                <a:ea typeface="Poppins"/>
                <a:cs typeface="Poppins"/>
                <a:sym typeface="Poppins"/>
              </a:rPr>
              <a:t>edmond.pssp@gmail.com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6080</TotalTime>
  <Words>2278</Words>
  <Application>Microsoft Office PowerPoint</Application>
  <PresentationFormat>Personnalisé</PresentationFormat>
  <Paragraphs>261</Paragraphs>
  <Slides>23</Slides>
  <Notes>13</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23</vt:i4>
      </vt:variant>
    </vt:vector>
  </HeadingPairs>
  <TitlesOfParts>
    <vt:vector size="36" baseType="lpstr">
      <vt:lpstr>Arial</vt:lpstr>
      <vt:lpstr>Poppins</vt:lpstr>
      <vt:lpstr>Gill Sans</vt:lpstr>
      <vt:lpstr>Wingdings</vt:lpstr>
      <vt:lpstr>Bahnschrift</vt:lpstr>
      <vt:lpstr>Bookman Old Style</vt:lpstr>
      <vt:lpstr>Gill Sans MT</vt:lpstr>
      <vt:lpstr>Times New Roman</vt:lpstr>
      <vt:lpstr>Tw Cen MT</vt:lpstr>
      <vt:lpstr>Calibri</vt:lpstr>
      <vt:lpstr>Poppins Bold</vt:lpstr>
      <vt:lpstr>Kollektif Bold</vt:lpstr>
      <vt:lpstr>Office Theme</vt:lpstr>
      <vt:lpstr>Présentation PowerPoint</vt:lpstr>
      <vt:lpstr>Présentation PowerPoint</vt:lpstr>
      <vt:lpstr>Associations membres de la PSSP</vt:lpstr>
      <vt:lpstr>REALISATIONS DE LA PSSP </vt:lpstr>
      <vt:lpstr>REALISATIONS</vt:lpstr>
      <vt:lpstr>ACTIVITES AVEC LE MS</vt:lpstr>
      <vt:lpstr>Partenariat PNLP</vt:lpstr>
      <vt:lpstr>SYNTHESE DES SUPERVISIONS</vt:lpstr>
      <vt:lpstr>Collaboration avec les partenaires: OMS</vt:lpstr>
      <vt:lpstr>Collaboration avec les partenaires: OMS</vt:lpstr>
      <vt:lpstr>Collaboration avec les partenaires: OMS</vt:lpstr>
      <vt:lpstr>Collaboration avec les partenaires: OMS</vt:lpstr>
      <vt:lpstr>Collaboration avec les partenaires: USAID/PJLP</vt:lpstr>
      <vt:lpstr>Présentation PowerPoint</vt:lpstr>
      <vt:lpstr>Collaboration avec les partenaires: USAID/FOASPS</vt:lpstr>
      <vt:lpstr>Collaboration avec les partenaires: uOttawa/Fondation Merieux</vt:lpstr>
      <vt:lpstr>Formation sur la prévention des infection et l’éthique clinique</vt:lpstr>
      <vt:lpstr>Collaboration avec les partenaires: ABMS/PSI</vt:lpstr>
      <vt:lpstr>AUTRES ACTIVITES</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and Blue Modern Management Development Presentation</dc:title>
  <dc:creator>DEBORA</dc:creator>
  <cp:lastModifiedBy>Frénia ATIMBADA</cp:lastModifiedBy>
  <cp:revision>3</cp:revision>
  <dcterms:created xsi:type="dcterms:W3CDTF">2006-08-16T00:00:00Z</dcterms:created>
  <dcterms:modified xsi:type="dcterms:W3CDTF">2024-09-11T23:14:40Z</dcterms:modified>
  <dc:identifier>DAGOgJufzEA</dc:identifier>
</cp:coreProperties>
</file>