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Open Sans 1 Bold" charset="1" panose="00000000000000000000"/>
      <p:regular r:id="rId24"/>
    </p:embeddedFont>
    <p:embeddedFont>
      <p:font typeface="Open Sans 1 Italics" charset="1" panose="00000000000000000000"/>
      <p:regular r:id="rId25"/>
    </p:embeddedFont>
    <p:embeddedFont>
      <p:font typeface="Open Sans 1 Bold Italics" charset="1" panose="00000000000000000000"/>
      <p:regular r:id="rId26"/>
    </p:embeddedFont>
    <p:embeddedFont>
      <p:font typeface="Open Sans 1" charset="1" panose="00000000000000000000"/>
      <p:regular r:id="rId27"/>
    </p:embeddedFont>
    <p:embeddedFont>
      <p:font typeface="Open Sans 2 Bold" charset="1" panose="020B0806030504020204"/>
      <p:regular r:id="rId28"/>
    </p:embeddedFont>
    <p:embeddedFont>
      <p:font typeface="Open Sans 2" charset="1" panose="020B0606030504020204"/>
      <p:regular r:id="rId29"/>
    </p:embeddedFont>
    <p:embeddedFont>
      <p:font typeface="Lato" charset="1" panose="020F0502020204030203"/>
      <p:regular r:id="rId30"/>
    </p:embeddedFont>
    <p:embeddedFont>
      <p:font typeface="Open Sans 2 Italics" charset="1" panose="020B0606030504020204"/>
      <p:regular r:id="rId31"/>
    </p:embeddedFont>
    <p:embeddedFont>
      <p:font typeface="Poppins Bold" charset="1" panose="00000800000000000000"/>
      <p:regular r:id="rId32"/>
    </p:embeddedFont>
    <p:embeddedFont>
      <p:font typeface="Lato Bold" charset="1" panose="020F0502020204030203"/>
      <p:regular r:id="rId33"/>
    </p:embeddedFont>
    <p:embeddedFont>
      <p:font typeface="Lato Italics" charset="1" panose="020F0502020204030203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3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2" Target="../media/image23.jpeg" Type="http://schemas.openxmlformats.org/officeDocument/2006/relationships/image"/><Relationship Id="rId3" Target="../media/image24.jpeg" Type="http://schemas.openxmlformats.org/officeDocument/2006/relationships/image"/><Relationship Id="rId4" Target="../media/image25.jpeg" Type="http://schemas.openxmlformats.org/officeDocument/2006/relationships/image"/><Relationship Id="rId5" Target="../media/image26.png" Type="http://schemas.openxmlformats.org/officeDocument/2006/relationships/image"/><Relationship Id="rId6" Target="../media/image27.jpe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11" Target="../media/image38.png" Type="http://schemas.openxmlformats.org/officeDocument/2006/relationships/image"/><Relationship Id="rId12" Target="../media/image39.svg" Type="http://schemas.openxmlformats.org/officeDocument/2006/relationships/image"/><Relationship Id="rId13" Target="../media/image40.png" Type="http://schemas.openxmlformats.org/officeDocument/2006/relationships/image"/><Relationship Id="rId14" Target="../media/image41.svg" Type="http://schemas.openxmlformats.org/officeDocument/2006/relationships/image"/><Relationship Id="rId15" Target="../media/image42.png" Type="http://schemas.openxmlformats.org/officeDocument/2006/relationships/image"/><Relationship Id="rId16" Target="../media/image43.svg" Type="http://schemas.openxmlformats.org/officeDocument/2006/relationships/image"/><Relationship Id="rId2" Target="../media/image31.jpe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jpeg" Type="http://schemas.openxmlformats.org/officeDocument/2006/relationships/image"/><Relationship Id="rId4" Target="../media/image46.jpeg" Type="http://schemas.openxmlformats.org/officeDocument/2006/relationships/image"/><Relationship Id="rId5" Target="../media/image47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jpeg" Type="http://schemas.openxmlformats.org/officeDocument/2006/relationships/image"/><Relationship Id="rId4" Target="../media/image52.jpeg" Type="http://schemas.openxmlformats.org/officeDocument/2006/relationships/image"/><Relationship Id="rId5" Target="../media/image53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56.jpeg" Type="http://schemas.openxmlformats.org/officeDocument/2006/relationships/image"/><Relationship Id="rId4" Target="../media/image57.jpeg" Type="http://schemas.openxmlformats.org/officeDocument/2006/relationships/image"/><Relationship Id="rId5" Target="../media/image58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svg" Type="http://schemas.openxmlformats.org/officeDocument/2006/relationships/image"/><Relationship Id="rId2" Target="../media/image60.jpeg" Type="http://schemas.openxmlformats.org/officeDocument/2006/relationships/image"/><Relationship Id="rId3" Target="../media/image61.jpeg" Type="http://schemas.openxmlformats.org/officeDocument/2006/relationships/image"/><Relationship Id="rId4" Target="../media/image62.jpeg" Type="http://schemas.openxmlformats.org/officeDocument/2006/relationships/image"/><Relationship Id="rId5" Target="../media/image63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64.jpe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png" Type="http://schemas.openxmlformats.org/officeDocument/2006/relationships/image"/><Relationship Id="rId11" Target="../media/image74.svg" Type="http://schemas.openxmlformats.org/officeDocument/2006/relationships/image"/><Relationship Id="rId2" Target="../media/image67.jpeg" Type="http://schemas.openxmlformats.org/officeDocument/2006/relationships/image"/><Relationship Id="rId3" Target="../media/image68.jpeg" Type="http://schemas.openxmlformats.org/officeDocument/2006/relationships/image"/><Relationship Id="rId4" Target="../media/image69.jpeg" Type="http://schemas.openxmlformats.org/officeDocument/2006/relationships/image"/><Relationship Id="rId5" Target="../media/image70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71.jpeg" Type="http://schemas.openxmlformats.org/officeDocument/2006/relationships/image"/><Relationship Id="rId9" Target="../media/image7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svg" Type="http://schemas.openxmlformats.org/officeDocument/2006/relationships/image"/><Relationship Id="rId2" Target="../media/image75.jpeg" Type="http://schemas.openxmlformats.org/officeDocument/2006/relationships/image"/><Relationship Id="rId3" Target="../media/image76.jpeg" Type="http://schemas.openxmlformats.org/officeDocument/2006/relationships/image"/><Relationship Id="rId4" Target="../media/image77.jpeg" Type="http://schemas.openxmlformats.org/officeDocument/2006/relationships/image"/><Relationship Id="rId5" Target="../media/image78.jpeg" Type="http://schemas.openxmlformats.org/officeDocument/2006/relationships/image"/><Relationship Id="rId6" Target="../media/image3.png" Type="http://schemas.openxmlformats.org/officeDocument/2006/relationships/image"/><Relationship Id="rId7" Target="../media/image6.png" Type="http://schemas.openxmlformats.org/officeDocument/2006/relationships/image"/><Relationship Id="rId8" Target="../media/image79.jpeg" Type="http://schemas.openxmlformats.org/officeDocument/2006/relationships/image"/><Relationship Id="rId9" Target="../media/image7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jpe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4338" y="3187678"/>
            <a:ext cx="17119324" cy="3441827"/>
            <a:chOff x="0" y="0"/>
            <a:chExt cx="4508793" cy="9064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08793" cy="906489"/>
            </a:xfrm>
            <a:custGeom>
              <a:avLst/>
              <a:gdLst/>
              <a:ahLst/>
              <a:cxnLst/>
              <a:rect r="r" b="b" t="t" l="l"/>
              <a:pathLst>
                <a:path h="906489" w="4508793">
                  <a:moveTo>
                    <a:pt x="0" y="0"/>
                  </a:moveTo>
                  <a:lnTo>
                    <a:pt x="4508793" y="0"/>
                  </a:lnTo>
                  <a:lnTo>
                    <a:pt x="4508793" y="906489"/>
                  </a:lnTo>
                  <a:lnTo>
                    <a:pt x="0" y="906489"/>
                  </a:lnTo>
                  <a:close/>
                </a:path>
              </a:pathLst>
            </a:custGeom>
            <a:solidFill>
              <a:srgbClr val="FFFFFF">
                <a:alpha val="4392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508793" cy="935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82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933611" y="6937469"/>
            <a:ext cx="5082189" cy="1554355"/>
          </a:xfrm>
          <a:custGeom>
            <a:avLst/>
            <a:gdLst/>
            <a:ahLst/>
            <a:cxnLst/>
            <a:rect r="r" b="b" t="t" l="l"/>
            <a:pathLst>
              <a:path h="1554355" w="5082189">
                <a:moveTo>
                  <a:pt x="0" y="0"/>
                </a:moveTo>
                <a:lnTo>
                  <a:pt x="5082189" y="0"/>
                </a:lnTo>
                <a:lnTo>
                  <a:pt x="5082189" y="1554355"/>
                </a:lnTo>
                <a:lnTo>
                  <a:pt x="0" y="15543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6621535"/>
            <a:ext cx="3651151" cy="2588624"/>
          </a:xfrm>
          <a:custGeom>
            <a:avLst/>
            <a:gdLst/>
            <a:ahLst/>
            <a:cxnLst/>
            <a:rect r="r" b="b" t="t" l="l"/>
            <a:pathLst>
              <a:path h="2588624" w="3651151">
                <a:moveTo>
                  <a:pt x="0" y="0"/>
                </a:moveTo>
                <a:lnTo>
                  <a:pt x="3651151" y="0"/>
                </a:lnTo>
                <a:lnTo>
                  <a:pt x="3651151" y="2588624"/>
                </a:lnTo>
                <a:lnTo>
                  <a:pt x="0" y="25886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401" t="0" r="-9517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26337" y="4354524"/>
            <a:ext cx="14516900" cy="195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4"/>
              </a:lnSpc>
            </a:pPr>
            <a:r>
              <a:rPr lang="en-US" b="true" sz="5299" spc="-264">
                <a:solidFill>
                  <a:srgbClr val="2650A1">
                    <a:alpha val="85882"/>
                  </a:srgbClr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« LA STÉRILISATION AU CŒUR DE LA SÉCURITÉ DES SOINS AUX PATIENTS »</a:t>
            </a:r>
          </a:p>
          <a:p>
            <a:pPr algn="ctr">
              <a:lnSpc>
                <a:spcPts val="5034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594043" y="5645290"/>
            <a:ext cx="14233310" cy="423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2"/>
              </a:lnSpc>
            </a:pPr>
            <a:r>
              <a:rPr lang="en-US" sz="2624" i="true" spc="131">
                <a:solidFill>
                  <a:srgbClr val="2650A1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Présenté par Bruno REY, Directeur STEAM Afrique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22822" y="9489620"/>
            <a:ext cx="14233310" cy="406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2"/>
              </a:lnSpc>
            </a:pPr>
            <a:r>
              <a:rPr lang="en-US" b="true" sz="2524" i="true" spc="126">
                <a:solidFill>
                  <a:srgbClr val="2650A1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12.09.2024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655444"/>
            <a:ext cx="15974200" cy="423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2"/>
              </a:lnSpc>
            </a:pPr>
            <a:r>
              <a:rPr lang="en-US" sz="2624" spc="131">
                <a:solidFill>
                  <a:srgbClr val="2650A1"/>
                </a:solidFill>
                <a:latin typeface="Open Sans 1"/>
                <a:ea typeface="Open Sans 1"/>
                <a:cs typeface="Open Sans 1"/>
                <a:sym typeface="Open Sans 1"/>
              </a:rPr>
              <a:t>Journées du secteur sanitaire privé du Bénin (3ème édition) -  Palais des Congrès, Cotonou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967240" cy="5007833"/>
            <a:chOff x="0" y="0"/>
            <a:chExt cx="1308244" cy="13189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8244" cy="1318935"/>
            </a:xfrm>
            <a:custGeom>
              <a:avLst/>
              <a:gdLst/>
              <a:ahLst/>
              <a:cxnLst/>
              <a:rect r="r" b="b" t="t" l="l"/>
              <a:pathLst>
                <a:path h="1318935" w="1308244">
                  <a:moveTo>
                    <a:pt x="0" y="0"/>
                  </a:moveTo>
                  <a:lnTo>
                    <a:pt x="1308244" y="0"/>
                  </a:lnTo>
                  <a:lnTo>
                    <a:pt x="1308244" y="1318935"/>
                  </a:lnTo>
                  <a:lnTo>
                    <a:pt x="0" y="1318935"/>
                  </a:lnTo>
                  <a:close/>
                </a:path>
              </a:pathLst>
            </a:custGeom>
            <a:solidFill>
              <a:srgbClr val="707E9F">
                <a:alpha val="4000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08244" cy="13570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4350" y="514350"/>
            <a:ext cx="6598180" cy="9772650"/>
            <a:chOff x="0" y="0"/>
            <a:chExt cx="1022231" cy="15140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22231" cy="1514039"/>
            </a:xfrm>
            <a:custGeom>
              <a:avLst/>
              <a:gdLst/>
              <a:ahLst/>
              <a:cxnLst/>
              <a:rect r="r" b="b" t="t" l="l"/>
              <a:pathLst>
                <a:path h="1514039" w="1022231">
                  <a:moveTo>
                    <a:pt x="0" y="0"/>
                  </a:moveTo>
                  <a:lnTo>
                    <a:pt x="1022231" y="0"/>
                  </a:lnTo>
                  <a:lnTo>
                    <a:pt x="1022231" y="1514039"/>
                  </a:lnTo>
                  <a:lnTo>
                    <a:pt x="0" y="1514039"/>
                  </a:lnTo>
                  <a:close/>
                </a:path>
              </a:pathLst>
            </a:custGeom>
            <a:blipFill>
              <a:blip r:embed="rId2"/>
              <a:stretch>
                <a:fillRect l="-51705" t="0" r="-5411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049415" y="6759050"/>
            <a:ext cx="10238585" cy="3527950"/>
            <a:chOff x="0" y="0"/>
            <a:chExt cx="1586225" cy="5465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86225" cy="546572"/>
            </a:xfrm>
            <a:custGeom>
              <a:avLst/>
              <a:gdLst/>
              <a:ahLst/>
              <a:cxnLst/>
              <a:rect r="r" b="b" t="t" l="l"/>
              <a:pathLst>
                <a:path h="546572" w="1586225">
                  <a:moveTo>
                    <a:pt x="0" y="0"/>
                  </a:moveTo>
                  <a:lnTo>
                    <a:pt x="1586225" y="0"/>
                  </a:lnTo>
                  <a:lnTo>
                    <a:pt x="1586225" y="546572"/>
                  </a:lnTo>
                  <a:lnTo>
                    <a:pt x="0" y="546572"/>
                  </a:lnTo>
                  <a:close/>
                </a:path>
              </a:pathLst>
            </a:custGeom>
            <a:blipFill>
              <a:blip r:embed="rId3"/>
              <a:stretch>
                <a:fillRect l="0" t="-56230" r="0" b="-5623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8049415" y="3214602"/>
            <a:ext cx="10238585" cy="175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STEAM Afrique, filiale du groupe STEAM France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Basée à Cotonou, </a:t>
            </a:r>
            <a:r>
              <a:rPr lang="en-US" sz="2000" b="true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spécialisée en stérilisation et désinfection hospitalière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Livraison de </a:t>
            </a:r>
            <a:r>
              <a:rPr lang="en-US" sz="2000" b="true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stérilisation clés en main:</a:t>
            </a: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équipements, maintenance, logiciel de traçabilité et formation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49415" y="736141"/>
            <a:ext cx="7060045" cy="1285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17"/>
              </a:lnSpc>
            </a:pPr>
            <a:r>
              <a:rPr lang="en-US" sz="7512" spc="-247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 propos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49415" y="2048691"/>
            <a:ext cx="7153843" cy="396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Qui Sommes-nous ?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7349683" y="9345065"/>
            <a:ext cx="423967" cy="427585"/>
            <a:chOff x="0" y="0"/>
            <a:chExt cx="205716" cy="20747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5716" cy="207472"/>
            </a:xfrm>
            <a:custGeom>
              <a:avLst/>
              <a:gdLst/>
              <a:ahLst/>
              <a:cxnLst/>
              <a:rect r="r" b="b" t="t" l="l"/>
              <a:pathLst>
                <a:path h="207472" w="205716">
                  <a:moveTo>
                    <a:pt x="0" y="0"/>
                  </a:moveTo>
                  <a:lnTo>
                    <a:pt x="205716" y="0"/>
                  </a:lnTo>
                  <a:lnTo>
                    <a:pt x="205716" y="207472"/>
                  </a:lnTo>
                  <a:lnTo>
                    <a:pt x="0" y="2074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5716" cy="245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5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401" t="0" r="-9517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518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07615" y="942743"/>
            <a:ext cx="883005" cy="726271"/>
          </a:xfrm>
          <a:custGeom>
            <a:avLst/>
            <a:gdLst/>
            <a:ahLst/>
            <a:cxnLst/>
            <a:rect r="r" b="b" t="t" l="l"/>
            <a:pathLst>
              <a:path h="726271" w="883005">
                <a:moveTo>
                  <a:pt x="0" y="0"/>
                </a:moveTo>
                <a:lnTo>
                  <a:pt x="883005" y="0"/>
                </a:lnTo>
                <a:lnTo>
                  <a:pt x="883005" y="726271"/>
                </a:lnTo>
                <a:lnTo>
                  <a:pt x="0" y="72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6559" y="-518833"/>
            <a:ext cx="8868122" cy="104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846567"/>
            <a:ext cx="8860432" cy="669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Stérilisateurs</a:t>
            </a:r>
            <a:r>
              <a:rPr lang="en-US" b="true" sz="2000">
                <a:solidFill>
                  <a:srgbClr val="19295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= autoclave + partie électrique, pneumatique, hydraulique + générateur + habillage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Autoclave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= récipient de vapeur soumis à la réglementation des appareils en pression – peut être cylindrique ou cubique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Biofilm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= groupement de cellules bactériennes ou microbes enrobées d’un film de protection à la surface d’un instrument. Ce biofilm favorise le développement des bactéries ou microbes et entraîne donc l’infection chez l’être humain.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Désinfection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: Réduction de la population des micro-organismes. 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Stérile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: éliminé durablement tout microbes et bactéries d’un organisme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sur un DM – réduction 10x6 germes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Décontamination médicale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: Eliminer les microorganismes et réduction du niveau de contamination initiale 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6128990" y="640314"/>
            <a:ext cx="2843064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RAPPEL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41182" y="1640439"/>
            <a:ext cx="3018681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true">
                <a:solidFill>
                  <a:srgbClr val="00000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Quelques notions à connaître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7896" y="2948686"/>
            <a:ext cx="241526" cy="241006"/>
            <a:chOff x="0" y="0"/>
            <a:chExt cx="828385" cy="8266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651131" y="2981576"/>
            <a:ext cx="175056" cy="16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17896" y="3970153"/>
            <a:ext cx="241526" cy="241006"/>
            <a:chOff x="0" y="0"/>
            <a:chExt cx="828385" cy="8266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51131" y="4003043"/>
            <a:ext cx="175056" cy="16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51131" y="5077934"/>
            <a:ext cx="241526" cy="241006"/>
            <a:chOff x="0" y="0"/>
            <a:chExt cx="828385" cy="82660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84366" y="5110824"/>
            <a:ext cx="175056" cy="16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684366" y="6793238"/>
            <a:ext cx="241526" cy="241006"/>
            <a:chOff x="0" y="0"/>
            <a:chExt cx="828385" cy="82660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17601" y="6826128"/>
            <a:ext cx="175056" cy="310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  <a:p>
            <a:pPr algn="ctr">
              <a:lnSpc>
                <a:spcPts val="1143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717601" y="8554652"/>
            <a:ext cx="241526" cy="241006"/>
            <a:chOff x="0" y="0"/>
            <a:chExt cx="828385" cy="82660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750836" y="8587542"/>
            <a:ext cx="175056" cy="16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684366" y="7520785"/>
            <a:ext cx="241526" cy="241006"/>
            <a:chOff x="0" y="0"/>
            <a:chExt cx="828385" cy="82660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28385" cy="826601"/>
            </a:xfrm>
            <a:custGeom>
              <a:avLst/>
              <a:gdLst/>
              <a:ahLst/>
              <a:cxnLst/>
              <a:rect r="r" b="b" t="t" l="l"/>
              <a:pathLst>
                <a:path h="826601" w="828385">
                  <a:moveTo>
                    <a:pt x="0" y="0"/>
                  </a:moveTo>
                  <a:lnTo>
                    <a:pt x="828385" y="0"/>
                  </a:lnTo>
                  <a:lnTo>
                    <a:pt x="828385" y="826601"/>
                  </a:lnTo>
                  <a:lnTo>
                    <a:pt x="0" y="826601"/>
                  </a:lnTo>
                  <a:close/>
                </a:path>
              </a:pathLst>
            </a:custGeom>
            <a:solidFill>
              <a:srgbClr val="6A616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828385" cy="8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717601" y="7553675"/>
            <a:ext cx="175056" cy="165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3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01" t="0" r="-9517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459688" y="4991190"/>
            <a:ext cx="17377820" cy="20634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603550" y="3367734"/>
            <a:ext cx="1223009" cy="122300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3970" y="4839170"/>
            <a:ext cx="345718" cy="34571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837507" y="4818331"/>
            <a:ext cx="345718" cy="34571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198285" y="3367734"/>
            <a:ext cx="1223009" cy="1223009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602394" y="3409911"/>
            <a:ext cx="1223009" cy="1223009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972557" y="3346368"/>
            <a:ext cx="1223009" cy="1223009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 flipH="true">
            <a:off x="1200717" y="4590683"/>
            <a:ext cx="5690" cy="402296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>
            <a:off x="4790739" y="4590637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H="true">
            <a:off x="7194848" y="4609440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H="true">
            <a:off x="11565011" y="4569272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13176641" y="3366660"/>
            <a:ext cx="1223009" cy="122300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 flipH="true">
            <a:off x="13769095" y="4589564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8768378" y="3386784"/>
            <a:ext cx="1223009" cy="1223009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32" id="32"/>
          <p:cNvSpPr/>
          <p:nvPr/>
        </p:nvSpPr>
        <p:spPr>
          <a:xfrm flipH="true">
            <a:off x="9360833" y="4609687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/>
          <p:nvPr/>
        </p:nvGrpSpPr>
        <p:grpSpPr>
          <a:xfrm rot="0">
            <a:off x="15180700" y="3376545"/>
            <a:ext cx="1223009" cy="1223009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36" id="36"/>
          <p:cNvSpPr/>
          <p:nvPr/>
        </p:nvSpPr>
        <p:spPr>
          <a:xfrm flipH="true">
            <a:off x="15773155" y="4599448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1028700" y="1184517"/>
            <a:ext cx="538555" cy="538555"/>
          </a:xfrm>
          <a:custGeom>
            <a:avLst/>
            <a:gdLst/>
            <a:ahLst/>
            <a:cxnLst/>
            <a:rect r="r" b="b" t="t" l="l"/>
            <a:pathLst>
              <a:path h="538555" w="538555">
                <a:moveTo>
                  <a:pt x="0" y="0"/>
                </a:moveTo>
                <a:lnTo>
                  <a:pt x="538555" y="0"/>
                </a:lnTo>
                <a:lnTo>
                  <a:pt x="538555" y="538556"/>
                </a:lnTo>
                <a:lnTo>
                  <a:pt x="0" y="538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401" t="0" r="-9517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40" id="40"/>
          <p:cNvSpPr/>
          <p:nvPr/>
        </p:nvSpPr>
        <p:spPr>
          <a:xfrm>
            <a:off x="1829611" y="1949369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2365675" y="3376902"/>
            <a:ext cx="1223009" cy="1223009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44" id="44"/>
          <p:cNvSpPr/>
          <p:nvPr/>
        </p:nvSpPr>
        <p:spPr>
          <a:xfrm flipH="true">
            <a:off x="2962842" y="4599852"/>
            <a:ext cx="5690" cy="402296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5" id="45"/>
          <p:cNvGrpSpPr/>
          <p:nvPr/>
        </p:nvGrpSpPr>
        <p:grpSpPr>
          <a:xfrm rot="0">
            <a:off x="16632309" y="3365587"/>
            <a:ext cx="1223009" cy="1223009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50A1">
                <a:alpha val="75686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AutoShape 48" id="48"/>
          <p:cNvSpPr/>
          <p:nvPr/>
        </p:nvSpPr>
        <p:spPr>
          <a:xfrm flipH="true">
            <a:off x="17224764" y="4588490"/>
            <a:ext cx="7561" cy="402342"/>
          </a:xfrm>
          <a:prstGeom prst="line">
            <a:avLst/>
          </a:prstGeom>
          <a:ln cap="flat" w="38100">
            <a:solidFill>
              <a:srgbClr val="2650A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9" id="49"/>
          <p:cNvGrpSpPr/>
          <p:nvPr/>
        </p:nvGrpSpPr>
        <p:grpSpPr>
          <a:xfrm rot="0">
            <a:off x="113970" y="1028700"/>
            <a:ext cx="18069255" cy="9075002"/>
            <a:chOff x="0" y="0"/>
            <a:chExt cx="4758981" cy="2390124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758981" cy="2390124"/>
            </a:xfrm>
            <a:custGeom>
              <a:avLst/>
              <a:gdLst/>
              <a:ahLst/>
              <a:cxnLst/>
              <a:rect r="r" b="b" t="t" l="l"/>
              <a:pathLst>
                <a:path h="2390124" w="4758981">
                  <a:moveTo>
                    <a:pt x="0" y="0"/>
                  </a:moveTo>
                  <a:lnTo>
                    <a:pt x="4758981" y="0"/>
                  </a:lnTo>
                  <a:lnTo>
                    <a:pt x="4758981" y="2390124"/>
                  </a:lnTo>
                  <a:lnTo>
                    <a:pt x="0" y="2390124"/>
                  </a:lnTo>
                  <a:close/>
                </a:path>
              </a:pathLst>
            </a:custGeom>
            <a:solidFill>
              <a:srgbClr val="004AAD">
                <a:alpha val="1961"/>
              </a:srgbClr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758981" cy="2428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2192351" y="6039702"/>
            <a:ext cx="1841883" cy="334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Chauffage de l’eau sur du feu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Production de vapeur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Augmentation de la pression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Soupape de sécurité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53" id="53"/>
          <p:cNvSpPr txBox="true"/>
          <p:nvPr/>
        </p:nvSpPr>
        <p:spPr>
          <a:xfrm rot="0">
            <a:off x="3999360" y="6039702"/>
            <a:ext cx="2008950" cy="264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Permet d’éliminer les bactéries végétatives et les spores de milieux</a:t>
            </a: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liquides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Chauffage discontinu à basse température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770332" y="6006058"/>
            <a:ext cx="2406309" cy="323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Lien entre maladies infectieuses et Antisepsie, Désinfection et Stérilisation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Pasteurisation : Chauffage de liquide pour réduire significativement le nombre de microorganismes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2192351" y="5172915"/>
            <a:ext cx="1569659" cy="861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3"/>
              </a:lnSpc>
            </a:pPr>
            <a:r>
              <a:rPr lang="en-US" sz="2057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Digesteur à la vapeur d’eau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827854" y="5255542"/>
            <a:ext cx="2169732" cy="29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3"/>
              </a:lnSpc>
            </a:pPr>
            <a:r>
              <a:rPr lang="en-US" sz="2048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Tyndallisation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0537077" y="5173573"/>
            <a:ext cx="2348037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2000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Louis Pasteur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00239" y="3776027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1670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294973" y="3795435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1800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6687593" y="3837970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1848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1061975" y="3754661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1895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3266059" y="3774953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1929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8857796" y="3795077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1885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270118" y="3784837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1938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6197612" y="5124372"/>
            <a:ext cx="2169732" cy="87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3"/>
              </a:lnSpc>
            </a:pPr>
            <a:r>
              <a:rPr lang="en-US" sz="2048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Découverte de l'infection nosocomiale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6490817" y="6039702"/>
            <a:ext cx="2008950" cy="264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Importance primordiale de la fonction antiseptique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Les premières notions d'hygiène hospitalière apparaissaient.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8367344" y="5124372"/>
            <a:ext cx="2169732" cy="29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3"/>
              </a:lnSpc>
            </a:pPr>
            <a:r>
              <a:rPr lang="en-US" sz="2048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Poupinel 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8745760" y="6039702"/>
            <a:ext cx="1914128" cy="11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Gaston Poupinel 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1er stérilisateur à air chaud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2750631" y="5179101"/>
            <a:ext cx="2348037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2000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Pénicilline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3284832" y="5966932"/>
            <a:ext cx="1515890" cy="11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Découverte de la pénicilline</a:t>
            </a: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produite par Penicillum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5038847" y="5966932"/>
            <a:ext cx="1561584" cy="4119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Brevet de la Stérilisation par l’Oxyde d’Ethylène des épices en 1938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Extension ensuite à d’autres Dispositifs Médicaux comme les bandages, les implants, etc.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4599136" y="5163390"/>
            <a:ext cx="2348037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2000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Brevets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840757" y="1135697"/>
            <a:ext cx="10917734" cy="58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Histoire de la stérilisation, une histoire ancienne 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840757" y="2139869"/>
            <a:ext cx="226337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i="true">
                <a:solidFill>
                  <a:srgbClr val="2650A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Quelques dates clés 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6698" y="5304030"/>
            <a:ext cx="2348037" cy="290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3"/>
              </a:lnSpc>
            </a:pPr>
            <a:r>
              <a:rPr lang="en-US" sz="2057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Denis Papin 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2462364" y="3785195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1679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45693" y="5689182"/>
            <a:ext cx="1841883" cy="4414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Apparition premiers autoclaves 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Le modèle le plus ancien: récipient avec un couvercle qui glissait à l’intérieur et celui-ci se refermait hermétiquement sous l’effet de la pression intérieure. </a:t>
            </a:r>
          </a:p>
          <a:p>
            <a:pPr algn="l">
              <a:lnSpc>
                <a:spcPts val="2379"/>
              </a:lnSpc>
            </a:pPr>
          </a:p>
        </p:txBody>
      </p:sp>
      <p:sp>
        <p:nvSpPr>
          <p:cNvPr name="TextBox 78" id="78"/>
          <p:cNvSpPr txBox="true"/>
          <p:nvPr/>
        </p:nvSpPr>
        <p:spPr>
          <a:xfrm rot="0">
            <a:off x="16721728" y="3773879"/>
            <a:ext cx="1029632" cy="43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</a:pPr>
            <a:r>
              <a:rPr lang="en-US" sz="3057" i="true">
                <a:solidFill>
                  <a:srgbClr val="FFFFFF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2024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6790931" y="5897473"/>
            <a:ext cx="1223797" cy="293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Utilisation stérilisation à vapeur d’eau pour la réutilisation des dispositifs médicaux </a:t>
            </a:r>
          </a:p>
          <a:p>
            <a:pPr algn="l">
              <a:lnSpc>
                <a:spcPts val="2380"/>
              </a:lnSpc>
            </a:pPr>
          </a:p>
        </p:txBody>
      </p:sp>
      <p:sp>
        <p:nvSpPr>
          <p:cNvPr name="TextBox 80" id="80"/>
          <p:cNvSpPr txBox="true"/>
          <p:nvPr/>
        </p:nvSpPr>
        <p:spPr>
          <a:xfrm rot="0">
            <a:off x="16069795" y="5173573"/>
            <a:ext cx="2348037" cy="5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2000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Stérilisation</a:t>
            </a:r>
          </a:p>
          <a:p>
            <a:pPr algn="ctr">
              <a:lnSpc>
                <a:spcPts val="2220"/>
              </a:lnSpc>
            </a:pPr>
            <a:r>
              <a:rPr lang="en-US" sz="2000" b="true">
                <a:solidFill>
                  <a:srgbClr val="2650A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vapeur d’eau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9633" y="366653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59633" y="1492888"/>
            <a:ext cx="3470222" cy="4527662"/>
            <a:chOff x="0" y="0"/>
            <a:chExt cx="480450" cy="6268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0450" cy="626852"/>
            </a:xfrm>
            <a:custGeom>
              <a:avLst/>
              <a:gdLst/>
              <a:ahLst/>
              <a:cxnLst/>
              <a:rect r="r" b="b" t="t" l="l"/>
              <a:pathLst>
                <a:path h="62685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626852"/>
                  </a:lnTo>
                  <a:lnTo>
                    <a:pt x="0" y="626852"/>
                  </a:lnTo>
                  <a:close/>
                </a:path>
              </a:pathLst>
            </a:custGeom>
            <a:blipFill>
              <a:blip r:embed="rId2"/>
              <a:stretch>
                <a:fillRect l="-3137" t="0" r="-3137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040240"/>
            <a:chOff x="0" y="0"/>
            <a:chExt cx="480450" cy="4710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471013"/>
            </a:xfrm>
            <a:custGeom>
              <a:avLst/>
              <a:gdLst/>
              <a:ahLst/>
              <a:cxnLst/>
              <a:rect r="r" b="b" t="t" l="l"/>
              <a:pathLst>
                <a:path h="471013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471013"/>
                  </a:lnTo>
                  <a:lnTo>
                    <a:pt x="0" y="471013"/>
                  </a:lnTo>
                  <a:close/>
                </a:path>
              </a:pathLst>
            </a:custGeom>
            <a:blipFill>
              <a:blip r:embed="rId3"/>
              <a:stretch>
                <a:fillRect l="0" t="-1449" r="0" b="-3472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545422" y="5731379"/>
            <a:ext cx="3101155" cy="3526921"/>
            <a:chOff x="0" y="0"/>
            <a:chExt cx="480450" cy="5464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4057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45422" y="1974416"/>
            <a:ext cx="3101155" cy="3526921"/>
            <a:chOff x="0" y="0"/>
            <a:chExt cx="48045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6028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354959" y="4290493"/>
            <a:ext cx="8904341" cy="1711324"/>
            <a:chOff x="0" y="0"/>
            <a:chExt cx="11872455" cy="228176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89959"/>
              <a:ext cx="522670" cy="343130"/>
              <a:chOff x="0" y="0"/>
              <a:chExt cx="1238091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23809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38091">
                    <a:moveTo>
                      <a:pt x="0" y="0"/>
                    </a:moveTo>
                    <a:lnTo>
                      <a:pt x="1238091" y="0"/>
                    </a:lnTo>
                    <a:lnTo>
                      <a:pt x="1238091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238091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856476" y="-47625"/>
              <a:ext cx="11015979" cy="2329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Période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poupinel</a:t>
              </a: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Chaleur sèche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Cuisson instruments chirurgicaux</a:t>
              </a: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180°C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pendant 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1 heur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e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354959" y="6297093"/>
            <a:ext cx="9116325" cy="2416174"/>
            <a:chOff x="0" y="0"/>
            <a:chExt cx="12155100" cy="322156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89959"/>
              <a:ext cx="535114" cy="343130"/>
              <a:chOff x="0" y="0"/>
              <a:chExt cx="1267566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756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67566">
                    <a:moveTo>
                      <a:pt x="0" y="0"/>
                    </a:moveTo>
                    <a:lnTo>
                      <a:pt x="1267566" y="0"/>
                    </a:lnTo>
                    <a:lnTo>
                      <a:pt x="126756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1267566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876866" y="-47625"/>
              <a:ext cx="11278233" cy="32691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Stérilisation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vapeur saturée</a:t>
              </a: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135°C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pendant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10 min 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ou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18 min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Cycle prions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« ATNC » </a:t>
              </a:r>
              <a:r>
                <a:rPr lang="en-US" sz="2000" i="true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(agents transmissibles non conventionnels)</a:t>
              </a: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Efficacité stérilisation</a:t>
              </a: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Conformité bonnes pratiques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Évolution technologique équipements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8888204" y="2893585"/>
            <a:ext cx="9116325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Evolution du matériel au cours des années …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AutoShape 27" id="27"/>
          <p:cNvSpPr/>
          <p:nvPr/>
        </p:nvSpPr>
        <p:spPr>
          <a:xfrm>
            <a:off x="8251232" y="3690252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8" id="28"/>
          <p:cNvSpPr/>
          <p:nvPr/>
        </p:nvSpPr>
        <p:spPr>
          <a:xfrm flipH="false" flipV="false" rot="0">
            <a:off x="8251232" y="2906054"/>
            <a:ext cx="527449" cy="479978"/>
          </a:xfrm>
          <a:custGeom>
            <a:avLst/>
            <a:gdLst/>
            <a:ahLst/>
            <a:cxnLst/>
            <a:rect r="r" b="b" t="t" l="l"/>
            <a:pathLst>
              <a:path h="479978" w="527449">
                <a:moveTo>
                  <a:pt x="0" y="0"/>
                </a:moveTo>
                <a:lnTo>
                  <a:pt x="527449" y="0"/>
                </a:lnTo>
                <a:lnTo>
                  <a:pt x="527449" y="479979"/>
                </a:lnTo>
                <a:lnTo>
                  <a:pt x="0" y="4799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401" t="0" r="-9517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679877" y="0"/>
            <a:ext cx="1726667" cy="10287000"/>
            <a:chOff x="0" y="0"/>
            <a:chExt cx="519467" cy="30948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9467" cy="3094842"/>
            </a:xfrm>
            <a:custGeom>
              <a:avLst/>
              <a:gdLst/>
              <a:ahLst/>
              <a:cxnLst/>
              <a:rect r="r" b="b" t="t" l="l"/>
              <a:pathLst>
                <a:path h="3094842" w="519467">
                  <a:moveTo>
                    <a:pt x="0" y="0"/>
                  </a:moveTo>
                  <a:lnTo>
                    <a:pt x="519467" y="0"/>
                  </a:lnTo>
                  <a:lnTo>
                    <a:pt x="519467" y="3094842"/>
                  </a:lnTo>
                  <a:lnTo>
                    <a:pt x="0" y="3094842"/>
                  </a:lnTo>
                  <a:close/>
                </a:path>
              </a:pathLst>
            </a:custGeom>
            <a:solidFill>
              <a:srgbClr val="F8F5F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9467" cy="31329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586104" y="514350"/>
            <a:ext cx="2501204" cy="9258300"/>
            <a:chOff x="0" y="0"/>
            <a:chExt cx="387502" cy="143435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87502" cy="1434353"/>
            </a:xfrm>
            <a:custGeom>
              <a:avLst/>
              <a:gdLst/>
              <a:ahLst/>
              <a:cxnLst/>
              <a:rect r="r" b="b" t="t" l="l"/>
              <a:pathLst>
                <a:path h="1434353" w="387502">
                  <a:moveTo>
                    <a:pt x="0" y="0"/>
                  </a:moveTo>
                  <a:lnTo>
                    <a:pt x="387502" y="0"/>
                  </a:lnTo>
                  <a:lnTo>
                    <a:pt x="387502" y="1434353"/>
                  </a:lnTo>
                  <a:lnTo>
                    <a:pt x="0" y="1434353"/>
                  </a:lnTo>
                  <a:close/>
                </a:path>
              </a:pathLst>
            </a:custGeom>
            <a:blipFill>
              <a:blip r:embed="rId2"/>
              <a:stretch>
                <a:fillRect l="-309535" t="0" r="-53156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275967" y="514350"/>
            <a:ext cx="2187546" cy="9258300"/>
            <a:chOff x="0" y="0"/>
            <a:chExt cx="338908" cy="14343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8908" cy="1434353"/>
            </a:xfrm>
            <a:custGeom>
              <a:avLst/>
              <a:gdLst/>
              <a:ahLst/>
              <a:cxnLst/>
              <a:rect r="r" b="b" t="t" l="l"/>
              <a:pathLst>
                <a:path h="1434353" w="338908">
                  <a:moveTo>
                    <a:pt x="0" y="0"/>
                  </a:moveTo>
                  <a:lnTo>
                    <a:pt x="338908" y="0"/>
                  </a:lnTo>
                  <a:lnTo>
                    <a:pt x="338908" y="1434353"/>
                  </a:lnTo>
                  <a:lnTo>
                    <a:pt x="0" y="1434353"/>
                  </a:lnTo>
                  <a:close/>
                </a:path>
              </a:pathLst>
            </a:custGeom>
            <a:blipFill>
              <a:blip r:embed="rId2"/>
              <a:stretch>
                <a:fillRect l="-214517" t="0" r="-214517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475073" y="514350"/>
            <a:ext cx="2501204" cy="9258300"/>
            <a:chOff x="0" y="0"/>
            <a:chExt cx="387502" cy="143435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7502" cy="1434353"/>
            </a:xfrm>
            <a:custGeom>
              <a:avLst/>
              <a:gdLst/>
              <a:ahLst/>
              <a:cxnLst/>
              <a:rect r="r" b="b" t="t" l="l"/>
              <a:pathLst>
                <a:path h="1434353" w="387502">
                  <a:moveTo>
                    <a:pt x="0" y="0"/>
                  </a:moveTo>
                  <a:lnTo>
                    <a:pt x="387502" y="0"/>
                  </a:lnTo>
                  <a:lnTo>
                    <a:pt x="387502" y="1434353"/>
                  </a:lnTo>
                  <a:lnTo>
                    <a:pt x="0" y="1434353"/>
                  </a:lnTo>
                  <a:close/>
                </a:path>
              </a:pathLst>
            </a:custGeom>
            <a:blipFill>
              <a:blip r:embed="rId2"/>
              <a:stretch>
                <a:fillRect l="-87990" t="0" r="-274701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705288" y="1974416"/>
            <a:ext cx="4621649" cy="6651015"/>
            <a:chOff x="0" y="0"/>
            <a:chExt cx="1143741" cy="164595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43741" cy="1645958"/>
            </a:xfrm>
            <a:custGeom>
              <a:avLst/>
              <a:gdLst/>
              <a:ahLst/>
              <a:cxnLst/>
              <a:rect r="r" b="b" t="t" l="l"/>
              <a:pathLst>
                <a:path h="1645958" w="1143741">
                  <a:moveTo>
                    <a:pt x="8376" y="0"/>
                  </a:moveTo>
                  <a:lnTo>
                    <a:pt x="1135365" y="0"/>
                  </a:lnTo>
                  <a:cubicBezTo>
                    <a:pt x="1137587" y="0"/>
                    <a:pt x="1139717" y="882"/>
                    <a:pt x="1141288" y="2453"/>
                  </a:cubicBezTo>
                  <a:cubicBezTo>
                    <a:pt x="1142859" y="4024"/>
                    <a:pt x="1143741" y="6154"/>
                    <a:pt x="1143741" y="8376"/>
                  </a:cubicBezTo>
                  <a:lnTo>
                    <a:pt x="1143741" y="1637582"/>
                  </a:lnTo>
                  <a:cubicBezTo>
                    <a:pt x="1143741" y="1639804"/>
                    <a:pt x="1142859" y="1641934"/>
                    <a:pt x="1141288" y="1643505"/>
                  </a:cubicBezTo>
                  <a:cubicBezTo>
                    <a:pt x="1139717" y="1645075"/>
                    <a:pt x="1137587" y="1645958"/>
                    <a:pt x="1135365" y="1645958"/>
                  </a:cubicBezTo>
                  <a:lnTo>
                    <a:pt x="8376" y="1645958"/>
                  </a:lnTo>
                  <a:cubicBezTo>
                    <a:pt x="6154" y="1645958"/>
                    <a:pt x="4024" y="1645075"/>
                    <a:pt x="2453" y="1643505"/>
                  </a:cubicBezTo>
                  <a:cubicBezTo>
                    <a:pt x="882" y="1641934"/>
                    <a:pt x="0" y="1639804"/>
                    <a:pt x="0" y="1637582"/>
                  </a:cubicBezTo>
                  <a:lnTo>
                    <a:pt x="0" y="8376"/>
                  </a:lnTo>
                  <a:cubicBezTo>
                    <a:pt x="0" y="6154"/>
                    <a:pt x="882" y="4024"/>
                    <a:pt x="2453" y="2453"/>
                  </a:cubicBezTo>
                  <a:cubicBezTo>
                    <a:pt x="4024" y="882"/>
                    <a:pt x="6154" y="0"/>
                    <a:pt x="8376" y="0"/>
                  </a:cubicBezTo>
                  <a:close/>
                </a:path>
              </a:pathLst>
            </a:custGeom>
            <a:solidFill>
              <a:srgbClr val="707E9F">
                <a:alpha val="7568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43741" cy="16840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459884" y="2549193"/>
            <a:ext cx="392568" cy="368300"/>
          </a:xfrm>
          <a:custGeom>
            <a:avLst/>
            <a:gdLst/>
            <a:ahLst/>
            <a:cxnLst/>
            <a:rect r="r" b="b" t="t" l="l"/>
            <a:pathLst>
              <a:path h="368300" w="392568">
                <a:moveTo>
                  <a:pt x="0" y="0"/>
                </a:moveTo>
                <a:lnTo>
                  <a:pt x="392568" y="0"/>
                </a:lnTo>
                <a:lnTo>
                  <a:pt x="392568" y="368301"/>
                </a:lnTo>
                <a:lnTo>
                  <a:pt x="0" y="368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459884" y="4250994"/>
            <a:ext cx="392568" cy="368300"/>
          </a:xfrm>
          <a:custGeom>
            <a:avLst/>
            <a:gdLst/>
            <a:ahLst/>
            <a:cxnLst/>
            <a:rect r="r" b="b" t="t" l="l"/>
            <a:pathLst>
              <a:path h="368300" w="392568">
                <a:moveTo>
                  <a:pt x="0" y="0"/>
                </a:moveTo>
                <a:lnTo>
                  <a:pt x="392568" y="0"/>
                </a:lnTo>
                <a:lnTo>
                  <a:pt x="392568" y="368300"/>
                </a:lnTo>
                <a:lnTo>
                  <a:pt x="0" y="36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459884" y="5955490"/>
            <a:ext cx="392568" cy="368300"/>
          </a:xfrm>
          <a:custGeom>
            <a:avLst/>
            <a:gdLst/>
            <a:ahLst/>
            <a:cxnLst/>
            <a:rect r="r" b="b" t="t" l="l"/>
            <a:pathLst>
              <a:path h="368300" w="392568">
                <a:moveTo>
                  <a:pt x="0" y="0"/>
                </a:moveTo>
                <a:lnTo>
                  <a:pt x="392568" y="0"/>
                </a:lnTo>
                <a:lnTo>
                  <a:pt x="392568" y="368301"/>
                </a:lnTo>
                <a:lnTo>
                  <a:pt x="0" y="3683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2983690"/>
            <a:ext cx="8990325" cy="598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Bonnes pratiques de stérilisation : décomposition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Environnement des locaux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Qualité de l’air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Qualité des instruments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Qualité de l’eau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Hygiène du personnel (tenue, EPI : équipements de protection individuel)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Contrôle de la contamination initiale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Type de stérilisateurs concernés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Utilisation de pré désinfectant et détergent afin de réduire la charge bactérienne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Mise en place d’un plan d’assurance qualité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Formation du personnel utilisateur ou agents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Traçabilité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Plan de maintenance préventive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Accompagnement personnalisé 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01" t="0" r="-9517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>
            <a:off x="1028700" y="2472993"/>
            <a:ext cx="6750742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896638" y="1184517"/>
            <a:ext cx="565494" cy="703569"/>
          </a:xfrm>
          <a:custGeom>
            <a:avLst/>
            <a:gdLst/>
            <a:ahLst/>
            <a:cxnLst/>
            <a:rect r="r" b="b" t="t" l="l"/>
            <a:pathLst>
              <a:path h="703569" w="565494">
                <a:moveTo>
                  <a:pt x="0" y="0"/>
                </a:moveTo>
                <a:lnTo>
                  <a:pt x="565494" y="0"/>
                </a:lnTo>
                <a:lnTo>
                  <a:pt x="565494" y="703570"/>
                </a:lnTo>
                <a:lnTo>
                  <a:pt x="0" y="703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76277" y="2517923"/>
            <a:ext cx="3350661" cy="175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La norme EN285 (fabrication des stérilisateurs à vapeur d’eau) 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976277" y="4203369"/>
            <a:ext cx="3350661" cy="175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La norme EN554 (qualification des stérilisateurs à vapeur d’eau)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976277" y="5907865"/>
            <a:ext cx="2222128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La norme EN13485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80259" y="1027528"/>
            <a:ext cx="8685264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LES PRATIQUES &amp; </a:t>
            </a:r>
          </a:p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NORMES DE STERILISATION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417035" y="7134078"/>
            <a:ext cx="3723026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Les normes importantes de la stérilisation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6618" y="481703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59633" y="1492888"/>
            <a:ext cx="3470222" cy="4527662"/>
            <a:chOff x="0" y="0"/>
            <a:chExt cx="480450" cy="6268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0450" cy="626852"/>
            </a:xfrm>
            <a:custGeom>
              <a:avLst/>
              <a:gdLst/>
              <a:ahLst/>
              <a:cxnLst/>
              <a:rect r="r" b="b" t="t" l="l"/>
              <a:pathLst>
                <a:path h="62685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626852"/>
                  </a:lnTo>
                  <a:lnTo>
                    <a:pt x="0" y="626852"/>
                  </a:lnTo>
                  <a:close/>
                </a:path>
              </a:pathLst>
            </a:custGeom>
            <a:blipFill>
              <a:blip r:embed="rId2"/>
              <a:stretch>
                <a:fillRect l="-36917" t="0" r="-36917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040240"/>
            <a:chOff x="0" y="0"/>
            <a:chExt cx="480450" cy="4710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471013"/>
            </a:xfrm>
            <a:custGeom>
              <a:avLst/>
              <a:gdLst/>
              <a:ahLst/>
              <a:cxnLst/>
              <a:rect r="r" b="b" t="t" l="l"/>
              <a:pathLst>
                <a:path h="471013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471013"/>
                  </a:lnTo>
                  <a:lnTo>
                    <a:pt x="0" y="471013"/>
                  </a:lnTo>
                  <a:close/>
                </a:path>
              </a:pathLst>
            </a:custGeom>
            <a:blipFill>
              <a:blip r:embed="rId3"/>
              <a:stretch>
                <a:fillRect l="-23660" t="0" r="-2366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545422" y="5731379"/>
            <a:ext cx="3101155" cy="3526921"/>
            <a:chOff x="0" y="0"/>
            <a:chExt cx="480450" cy="5464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4"/>
              <a:stretch>
                <a:fillRect l="0" t="-8125" r="0" b="-8125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45422" y="1594586"/>
            <a:ext cx="3101155" cy="3906752"/>
            <a:chOff x="0" y="0"/>
            <a:chExt cx="480450" cy="60525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0450" cy="605258"/>
            </a:xfrm>
            <a:custGeom>
              <a:avLst/>
              <a:gdLst/>
              <a:ahLst/>
              <a:cxnLst/>
              <a:rect r="r" b="b" t="t" l="l"/>
              <a:pathLst>
                <a:path h="605258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605258"/>
                  </a:lnTo>
                  <a:lnTo>
                    <a:pt x="0" y="605258"/>
                  </a:lnTo>
                  <a:close/>
                </a:path>
              </a:pathLst>
            </a:custGeom>
            <a:blipFill>
              <a:blip r:embed="rId5"/>
              <a:stretch>
                <a:fillRect l="0" t="-111" r="0" b="-111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251232" y="4287838"/>
            <a:ext cx="8904341" cy="1711324"/>
            <a:chOff x="0" y="0"/>
            <a:chExt cx="11872455" cy="228176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89959"/>
              <a:ext cx="522670" cy="343130"/>
              <a:chOff x="0" y="0"/>
              <a:chExt cx="1238091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23809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38091">
                    <a:moveTo>
                      <a:pt x="0" y="0"/>
                    </a:moveTo>
                    <a:lnTo>
                      <a:pt x="1238091" y="0"/>
                    </a:lnTo>
                    <a:lnTo>
                      <a:pt x="1238091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238091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856476" y="-47625"/>
              <a:ext cx="11015979" cy="2329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Compte tenu de l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’arrêt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pour l’utilisation des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poupinels 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correspondants à une stérilisation à chaleur sèche les établissements publics et privés s’orientent vers la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stérilisation à vapeur d’eau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avec l’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installation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stérilisateurs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correspondant aux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besoins des blocs opératoires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8155982" y="3766245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8065678" y="5731379"/>
            <a:ext cx="3055879" cy="4555621"/>
          </a:xfrm>
          <a:custGeom>
            <a:avLst/>
            <a:gdLst/>
            <a:ahLst/>
            <a:cxnLst/>
            <a:rect r="r" b="b" t="t" l="l"/>
            <a:pathLst>
              <a:path h="4555621" w="3055879">
                <a:moveTo>
                  <a:pt x="0" y="0"/>
                </a:moveTo>
                <a:lnTo>
                  <a:pt x="3055879" y="0"/>
                </a:lnTo>
                <a:lnTo>
                  <a:pt x="3055879" y="4555621"/>
                </a:lnTo>
                <a:lnTo>
                  <a:pt x="0" y="45556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374" t="-7677" r="-626" b="-7677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155982" y="2551370"/>
            <a:ext cx="473057" cy="473057"/>
          </a:xfrm>
          <a:custGeom>
            <a:avLst/>
            <a:gdLst/>
            <a:ahLst/>
            <a:cxnLst/>
            <a:rect r="r" b="b" t="t" l="l"/>
            <a:pathLst>
              <a:path h="473057" w="473057">
                <a:moveTo>
                  <a:pt x="0" y="0"/>
                </a:moveTo>
                <a:lnTo>
                  <a:pt x="473057" y="0"/>
                </a:lnTo>
                <a:lnTo>
                  <a:pt x="473057" y="473057"/>
                </a:lnTo>
                <a:lnTo>
                  <a:pt x="0" y="4730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8754685" y="2427545"/>
            <a:ext cx="1045913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La stérilisation dans les secteurs publics </a:t>
            </a:r>
          </a:p>
          <a:p>
            <a:pPr algn="l">
              <a:lnSpc>
                <a:spcPts val="4760"/>
              </a:lnSpc>
            </a:pP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et privés</a:t>
            </a: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401" t="0" r="-9517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60418" y="2379170"/>
            <a:ext cx="9934133" cy="6802189"/>
          </a:xfrm>
          <a:custGeom>
            <a:avLst/>
            <a:gdLst/>
            <a:ahLst/>
            <a:cxnLst/>
            <a:rect r="r" b="b" t="t" l="l"/>
            <a:pathLst>
              <a:path h="6802189" w="9934133">
                <a:moveTo>
                  <a:pt x="0" y="0"/>
                </a:moveTo>
                <a:lnTo>
                  <a:pt x="9934133" y="0"/>
                </a:lnTo>
                <a:lnTo>
                  <a:pt x="9934133" y="6802189"/>
                </a:lnTo>
                <a:lnTo>
                  <a:pt x="0" y="6802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334273" y="2379170"/>
            <a:ext cx="1332849" cy="1146517"/>
            <a:chOff x="0" y="0"/>
            <a:chExt cx="351038" cy="3019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1038" cy="301963"/>
            </a:xfrm>
            <a:custGeom>
              <a:avLst/>
              <a:gdLst/>
              <a:ahLst/>
              <a:cxnLst/>
              <a:rect r="r" b="b" t="t" l="l"/>
              <a:pathLst>
                <a:path h="301963" w="351038">
                  <a:moveTo>
                    <a:pt x="0" y="0"/>
                  </a:moveTo>
                  <a:lnTo>
                    <a:pt x="351038" y="0"/>
                  </a:lnTo>
                  <a:lnTo>
                    <a:pt x="351038" y="301963"/>
                  </a:lnTo>
                  <a:lnTo>
                    <a:pt x="0" y="3019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51038" cy="340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75835" y="3674012"/>
            <a:ext cx="5602279" cy="5760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Circuit matériel souillé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Re-stérilisation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Marche en avant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Asepsie progressive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Le croquis ci-joint présente ce circuit en décomposant le service en 3 zones distincts :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Zone souillée dit</a:t>
            </a: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zone de lavage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Zone de conditionnement</a:t>
            </a: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dit zone propre 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Zone de déchargement des stérilisateurs ou </a:t>
            </a:r>
            <a:r>
              <a:rPr lang="en-US" b="true" sz="200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arsenal stérile </a:t>
            </a:r>
          </a:p>
          <a:p>
            <a:pPr algn="l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1" t="0" r="-9517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5835" y="1550038"/>
            <a:ext cx="473057" cy="473057"/>
          </a:xfrm>
          <a:custGeom>
            <a:avLst/>
            <a:gdLst/>
            <a:ahLst/>
            <a:cxnLst/>
            <a:rect r="r" b="b" t="t" l="l"/>
            <a:pathLst>
              <a:path h="473057" w="473057">
                <a:moveTo>
                  <a:pt x="0" y="0"/>
                </a:moveTo>
                <a:lnTo>
                  <a:pt x="473057" y="0"/>
                </a:lnTo>
                <a:lnTo>
                  <a:pt x="473057" y="473057"/>
                </a:lnTo>
                <a:lnTo>
                  <a:pt x="0" y="4730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74538" y="1426213"/>
            <a:ext cx="1045913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La stérilisation dans les secteurs publics </a:t>
            </a:r>
          </a:p>
          <a:p>
            <a:pPr algn="l">
              <a:lnSpc>
                <a:spcPts val="4760"/>
              </a:lnSpc>
            </a:pP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et privés</a:t>
            </a:r>
            <a:r>
              <a:rPr lang="en-US" sz="3400" spc="-112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</a:p>
        </p:txBody>
      </p:sp>
      <p:sp>
        <p:nvSpPr>
          <p:cNvPr name="AutoShape 11" id="11"/>
          <p:cNvSpPr/>
          <p:nvPr/>
        </p:nvSpPr>
        <p:spPr>
          <a:xfrm>
            <a:off x="575835" y="2759078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1203113" y="2863853"/>
            <a:ext cx="402952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Focus circuit “marche en avant”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869621" cy="2677299"/>
            <a:chOff x="0" y="0"/>
            <a:chExt cx="863325" cy="8054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805465"/>
            </a:xfrm>
            <a:custGeom>
              <a:avLst/>
              <a:gdLst/>
              <a:ahLst/>
              <a:cxnLst/>
              <a:rect r="r" b="b" t="t" l="l"/>
              <a:pathLst>
                <a:path h="805465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805465"/>
                  </a:lnTo>
                  <a:lnTo>
                    <a:pt x="0" y="805465"/>
                  </a:lnTo>
                  <a:close/>
                </a:path>
              </a:pathLst>
            </a:custGeom>
            <a:solidFill>
              <a:srgbClr val="DFEBFD">
                <a:alpha val="7294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8435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5245" y="514350"/>
            <a:ext cx="4867659" cy="9772650"/>
            <a:chOff x="0" y="0"/>
            <a:chExt cx="1282017" cy="25738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82017" cy="2573867"/>
            </a:xfrm>
            <a:custGeom>
              <a:avLst/>
              <a:gdLst/>
              <a:ahLst/>
              <a:cxnLst/>
              <a:rect r="r" b="b" t="t" l="l"/>
              <a:pathLst>
                <a:path h="2573867" w="1282017">
                  <a:moveTo>
                    <a:pt x="0" y="0"/>
                  </a:moveTo>
                  <a:lnTo>
                    <a:pt x="1282017" y="0"/>
                  </a:lnTo>
                  <a:lnTo>
                    <a:pt x="1282017" y="2573867"/>
                  </a:lnTo>
                  <a:lnTo>
                    <a:pt x="0" y="2573867"/>
                  </a:lnTo>
                  <a:close/>
                </a:path>
              </a:pathLst>
            </a:custGeom>
            <a:solidFill>
              <a:srgbClr val="004AAD">
                <a:alpha val="2666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82017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04966" y="2197126"/>
            <a:ext cx="5237595" cy="7616204"/>
            <a:chOff x="0" y="0"/>
            <a:chExt cx="706017" cy="10266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6017" cy="1026648"/>
            </a:xfrm>
            <a:custGeom>
              <a:avLst/>
              <a:gdLst/>
              <a:ahLst/>
              <a:cxnLst/>
              <a:rect r="r" b="b" t="t" l="l"/>
              <a:pathLst>
                <a:path h="1026648" w="706017">
                  <a:moveTo>
                    <a:pt x="0" y="0"/>
                  </a:moveTo>
                  <a:lnTo>
                    <a:pt x="706017" y="0"/>
                  </a:lnTo>
                  <a:lnTo>
                    <a:pt x="706017" y="1026648"/>
                  </a:lnTo>
                  <a:lnTo>
                    <a:pt x="0" y="1026648"/>
                  </a:lnTo>
                  <a:close/>
                </a:path>
              </a:pathLst>
            </a:custGeom>
            <a:blipFill>
              <a:blip r:embed="rId2">
                <a:alphaModFix amt="83000"/>
              </a:blip>
              <a:stretch>
                <a:fillRect l="-13717" t="0" r="-13717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892857" y="2456357"/>
            <a:ext cx="862747" cy="86274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205939" y="5279745"/>
            <a:ext cx="862747" cy="86274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073942" y="2469300"/>
            <a:ext cx="862747" cy="86274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542639" y="5295706"/>
            <a:ext cx="862747" cy="862747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888087" y="5279745"/>
            <a:ext cx="862747" cy="862747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7349683" y="9345065"/>
            <a:ext cx="423967" cy="427585"/>
            <a:chOff x="0" y="0"/>
            <a:chExt cx="205716" cy="20747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5716" cy="207472"/>
            </a:xfrm>
            <a:custGeom>
              <a:avLst/>
              <a:gdLst/>
              <a:ahLst/>
              <a:cxnLst/>
              <a:rect r="r" b="b" t="t" l="l"/>
              <a:pathLst>
                <a:path h="207472" w="205716">
                  <a:moveTo>
                    <a:pt x="0" y="0"/>
                  </a:moveTo>
                  <a:lnTo>
                    <a:pt x="205716" y="0"/>
                  </a:lnTo>
                  <a:lnTo>
                    <a:pt x="205716" y="207472"/>
                  </a:lnTo>
                  <a:lnTo>
                    <a:pt x="0" y="2074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205716" cy="236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13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1" t="0" r="-9517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088680" y="2657724"/>
            <a:ext cx="471103" cy="471103"/>
          </a:xfrm>
          <a:custGeom>
            <a:avLst/>
            <a:gdLst/>
            <a:ahLst/>
            <a:cxnLst/>
            <a:rect r="r" b="b" t="t" l="l"/>
            <a:pathLst>
              <a:path h="471103" w="471103">
                <a:moveTo>
                  <a:pt x="0" y="0"/>
                </a:moveTo>
                <a:lnTo>
                  <a:pt x="471102" y="0"/>
                </a:lnTo>
                <a:lnTo>
                  <a:pt x="471102" y="471103"/>
                </a:lnTo>
                <a:lnTo>
                  <a:pt x="0" y="4711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4168008" y="2603313"/>
            <a:ext cx="674614" cy="568834"/>
          </a:xfrm>
          <a:custGeom>
            <a:avLst/>
            <a:gdLst/>
            <a:ahLst/>
            <a:cxnLst/>
            <a:rect r="r" b="b" t="t" l="l"/>
            <a:pathLst>
              <a:path h="568834" w="674614">
                <a:moveTo>
                  <a:pt x="0" y="0"/>
                </a:moveTo>
                <a:lnTo>
                  <a:pt x="674614" y="0"/>
                </a:lnTo>
                <a:lnTo>
                  <a:pt x="674614" y="568835"/>
                </a:lnTo>
                <a:lnTo>
                  <a:pt x="0" y="568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366837" y="5396470"/>
            <a:ext cx="550998" cy="570244"/>
          </a:xfrm>
          <a:custGeom>
            <a:avLst/>
            <a:gdLst/>
            <a:ahLst/>
            <a:cxnLst/>
            <a:rect r="r" b="b" t="t" l="l"/>
            <a:pathLst>
              <a:path h="570244" w="550998">
                <a:moveTo>
                  <a:pt x="0" y="0"/>
                </a:moveTo>
                <a:lnTo>
                  <a:pt x="550998" y="0"/>
                </a:lnTo>
                <a:lnTo>
                  <a:pt x="550998" y="570244"/>
                </a:lnTo>
                <a:lnTo>
                  <a:pt x="0" y="5702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2050012" y="5409714"/>
            <a:ext cx="563361" cy="563361"/>
          </a:xfrm>
          <a:custGeom>
            <a:avLst/>
            <a:gdLst/>
            <a:ahLst/>
            <a:cxnLst/>
            <a:rect r="r" b="b" t="t" l="l"/>
            <a:pathLst>
              <a:path h="563361" w="563361">
                <a:moveTo>
                  <a:pt x="0" y="0"/>
                </a:moveTo>
                <a:lnTo>
                  <a:pt x="563361" y="0"/>
                </a:lnTo>
                <a:lnTo>
                  <a:pt x="563361" y="563361"/>
                </a:lnTo>
                <a:lnTo>
                  <a:pt x="0" y="56336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5722634" y="5434984"/>
            <a:ext cx="578928" cy="570244"/>
          </a:xfrm>
          <a:custGeom>
            <a:avLst/>
            <a:gdLst/>
            <a:ahLst/>
            <a:cxnLst/>
            <a:rect r="r" b="b" t="t" l="l"/>
            <a:pathLst>
              <a:path h="570244" w="578928">
                <a:moveTo>
                  <a:pt x="0" y="0"/>
                </a:moveTo>
                <a:lnTo>
                  <a:pt x="578928" y="0"/>
                </a:lnTo>
                <a:lnTo>
                  <a:pt x="578928" y="570244"/>
                </a:lnTo>
                <a:lnTo>
                  <a:pt x="0" y="57024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78484" y="1090321"/>
            <a:ext cx="12698989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5"/>
              </a:lnSpc>
            </a:pPr>
            <a:r>
              <a:rPr lang="en-US" sz="3500" spc="-87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Traitement des instruments chirurgicaux : le process</a:t>
            </a:r>
          </a:p>
          <a:p>
            <a:pPr algn="l">
              <a:lnSpc>
                <a:spcPts val="3885"/>
              </a:lnSpc>
            </a:pPr>
          </a:p>
        </p:txBody>
      </p:sp>
      <p:sp>
        <p:nvSpPr>
          <p:cNvPr name="AutoShape 36" id="36"/>
          <p:cNvSpPr/>
          <p:nvPr/>
        </p:nvSpPr>
        <p:spPr>
          <a:xfrm>
            <a:off x="1009650" y="1758504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904966" y="1028700"/>
            <a:ext cx="528316" cy="546769"/>
          </a:xfrm>
          <a:custGeom>
            <a:avLst/>
            <a:gdLst/>
            <a:ahLst/>
            <a:cxnLst/>
            <a:rect r="r" b="b" t="t" l="l"/>
            <a:pathLst>
              <a:path h="546769" w="528316">
                <a:moveTo>
                  <a:pt x="0" y="0"/>
                </a:moveTo>
                <a:lnTo>
                  <a:pt x="528316" y="0"/>
                </a:lnTo>
                <a:lnTo>
                  <a:pt x="528316" y="546769"/>
                </a:lnTo>
                <a:lnTo>
                  <a:pt x="0" y="5467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6958859" y="3828984"/>
            <a:ext cx="4865863" cy="1424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Sortie du bloc opératoire et phase de pré-désinfection par immersion des instruments </a:t>
            </a:r>
          </a:p>
          <a:p>
            <a:pPr algn="ctr">
              <a:lnSpc>
                <a:spcPts val="2940"/>
              </a:lnSpc>
            </a:pPr>
          </a:p>
        </p:txBody>
      </p:sp>
      <p:sp>
        <p:nvSpPr>
          <p:cNvPr name="TextBox 39" id="39"/>
          <p:cNvSpPr txBox="true"/>
          <p:nvPr/>
        </p:nvSpPr>
        <p:spPr>
          <a:xfrm rot="0">
            <a:off x="7518618" y="3398722"/>
            <a:ext cx="3611225" cy="363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185">
                <a:solidFill>
                  <a:srgbClr val="004AAD"/>
                </a:solidFill>
                <a:latin typeface="Open Sans 2"/>
                <a:ea typeface="Open Sans 2"/>
                <a:cs typeface="Open Sans 2"/>
                <a:sym typeface="Open Sans 2"/>
              </a:rPr>
              <a:t>1.</a:t>
            </a:r>
            <a:r>
              <a:rPr lang="en-US" b="true" sz="2185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PRÉ-DÉSINFECTION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552045" y="6787481"/>
            <a:ext cx="4393177" cy="2853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Conditionnement dans gaines à souder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Conditionnement dans containers métalliques avec filtres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Conditionnement suivant un emballage papier crêpe</a:t>
            </a:r>
          </a:p>
          <a:p>
            <a:pPr algn="ctr">
              <a:lnSpc>
                <a:spcPts val="2940"/>
              </a:lnSpc>
            </a:pPr>
          </a:p>
          <a:p>
            <a:pPr algn="ctr">
              <a:lnSpc>
                <a:spcPts val="2940"/>
              </a:lnSpc>
            </a:pPr>
          </a:p>
        </p:txBody>
      </p:sp>
      <p:sp>
        <p:nvSpPr>
          <p:cNvPr name="TextBox 41" id="41"/>
          <p:cNvSpPr txBox="true"/>
          <p:nvPr/>
        </p:nvSpPr>
        <p:spPr>
          <a:xfrm rot="0">
            <a:off x="6749385" y="6278880"/>
            <a:ext cx="3611225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Open Sans 2"/>
                <a:ea typeface="Open Sans 2"/>
                <a:cs typeface="Open Sans 2"/>
                <a:sym typeface="Open Sans 2"/>
              </a:rPr>
              <a:t>3.</a:t>
            </a:r>
            <a:r>
              <a:rPr lang="en-US" b="true" sz="2000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CONDITIONNEMENT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460358" y="3837239"/>
            <a:ext cx="4988921" cy="727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Lavage des instruments manuellement ou en laveurs-désinfecteurs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314157" y="3404645"/>
            <a:ext cx="474962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Open Sans 2"/>
                <a:ea typeface="Open Sans 2"/>
                <a:cs typeface="Open Sans 2"/>
                <a:sym typeface="Open Sans 2"/>
              </a:rPr>
              <a:t>2.</a:t>
            </a: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LAVAGE MANUEL OU MECANISÉ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351664" y="6787481"/>
            <a:ext cx="3611225" cy="2816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Contrôle de l’intégrité de la charge et si conforme stockage dans arsenal stérile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Validation du matériel stérilisé mis à disposition pour le bloc opératoire </a:t>
            </a:r>
          </a:p>
          <a:p>
            <a:pPr algn="ctr">
              <a:lnSpc>
                <a:spcPts val="2800"/>
              </a:lnSpc>
            </a:pPr>
          </a:p>
        </p:txBody>
      </p:sp>
      <p:sp>
        <p:nvSpPr>
          <p:cNvPr name="TextBox 45" id="45"/>
          <p:cNvSpPr txBox="true"/>
          <p:nvPr/>
        </p:nvSpPr>
        <p:spPr>
          <a:xfrm rot="0">
            <a:off x="14277473" y="6264544"/>
            <a:ext cx="3611225" cy="363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185">
                <a:solidFill>
                  <a:srgbClr val="004AAD"/>
                </a:solidFill>
                <a:latin typeface="Open Sans 2"/>
                <a:ea typeface="Open Sans 2"/>
                <a:cs typeface="Open Sans 2"/>
                <a:sym typeface="Open Sans 2"/>
              </a:rPr>
              <a:t>5</a:t>
            </a:r>
            <a:r>
              <a:rPr lang="en-US" b="true" sz="2185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.CONTRÔLE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751215" y="6789667"/>
            <a:ext cx="3611225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Passage au stérilisateur 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513848" y="6290544"/>
            <a:ext cx="3611225" cy="363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185">
                <a:solidFill>
                  <a:srgbClr val="004AAD"/>
                </a:solidFill>
                <a:latin typeface="Open Sans 2"/>
                <a:ea typeface="Open Sans 2"/>
                <a:cs typeface="Open Sans 2"/>
                <a:sym typeface="Open Sans 2"/>
              </a:rPr>
              <a:t>4</a:t>
            </a:r>
            <a:r>
              <a:rPr lang="en-US" b="true" sz="2185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.STÉRILISATION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9633" y="249985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59633" y="1492888"/>
            <a:ext cx="3470222" cy="4527662"/>
            <a:chOff x="0" y="0"/>
            <a:chExt cx="480450" cy="6268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0450" cy="626852"/>
            </a:xfrm>
            <a:custGeom>
              <a:avLst/>
              <a:gdLst/>
              <a:ahLst/>
              <a:cxnLst/>
              <a:rect r="r" b="b" t="t" l="l"/>
              <a:pathLst>
                <a:path h="62685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626852"/>
                  </a:lnTo>
                  <a:lnTo>
                    <a:pt x="0" y="626852"/>
                  </a:lnTo>
                  <a:close/>
                </a:path>
              </a:pathLst>
            </a:custGeom>
            <a:blipFill>
              <a:blip r:embed="rId2"/>
              <a:stretch>
                <a:fillRect l="0" t="-1158" r="0" b="-1158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040240"/>
            <a:chOff x="0" y="0"/>
            <a:chExt cx="480450" cy="471013"/>
          </a:xfrm>
        </p:grpSpPr>
        <p:sp>
          <p:nvSpPr>
            <p:cNvPr name="Freeform 11" id="11"/>
            <p:cNvSpPr/>
            <p:nvPr/>
          </p:nvSpPr>
          <p:spPr>
            <a:xfrm flipH="false" flipV="false" rot="-5400000">
              <a:off x="4719" y="-4719"/>
              <a:ext cx="471013" cy="480450"/>
            </a:xfrm>
            <a:custGeom>
              <a:avLst/>
              <a:gdLst/>
              <a:ahLst/>
              <a:cxnLst/>
              <a:rect r="r" b="b" t="t" l="l"/>
              <a:pathLst>
                <a:path h="480450" w="471013">
                  <a:moveTo>
                    <a:pt x="471012" y="0"/>
                  </a:moveTo>
                  <a:lnTo>
                    <a:pt x="471012" y="480450"/>
                  </a:lnTo>
                  <a:lnTo>
                    <a:pt x="0" y="480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01" t="-16747" r="-1001" b="-16747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545422" y="5731379"/>
            <a:ext cx="3101155" cy="3526921"/>
            <a:chOff x="0" y="0"/>
            <a:chExt cx="480450" cy="5464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4"/>
              <a:stretch>
                <a:fillRect l="0" t="-8689" r="0" b="-8689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45422" y="1974416"/>
            <a:ext cx="3101155" cy="3526921"/>
            <a:chOff x="0" y="0"/>
            <a:chExt cx="48045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0" t="-8689" r="0" b="-8689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354959" y="3595569"/>
            <a:ext cx="9533391" cy="1358899"/>
            <a:chOff x="0" y="0"/>
            <a:chExt cx="12711187" cy="181186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89959"/>
              <a:ext cx="559595" cy="343130"/>
              <a:chOff x="0" y="0"/>
              <a:chExt cx="1325556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32555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325556">
                    <a:moveTo>
                      <a:pt x="0" y="0"/>
                    </a:moveTo>
                    <a:lnTo>
                      <a:pt x="1325556" y="0"/>
                    </a:lnTo>
                    <a:lnTo>
                      <a:pt x="132555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325556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916982" y="-47625"/>
              <a:ext cx="11794205" cy="18594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Les instruments utilisés pour le passage au poupinel étaient souvent des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instruments chromés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avec un revêtement de surface permettant la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protection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de l’instrument en carbone.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354959" y="4954468"/>
            <a:ext cx="9116325" cy="1358899"/>
            <a:chOff x="0" y="0"/>
            <a:chExt cx="12155100" cy="181186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89959"/>
              <a:ext cx="535114" cy="343130"/>
              <a:chOff x="0" y="0"/>
              <a:chExt cx="1267566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756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67566">
                    <a:moveTo>
                      <a:pt x="0" y="0"/>
                    </a:moveTo>
                    <a:lnTo>
                      <a:pt x="1267566" y="0"/>
                    </a:lnTo>
                    <a:lnTo>
                      <a:pt x="126756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1267566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876866" y="-47625"/>
              <a:ext cx="11278233" cy="18594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Les instruments utilisés pour le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passage au stérilisateur doivent être impérativement en acier inoxydable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de façon à éviter au contact de la vapeur des effets de rouille avec le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risque d’oxydation.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354959" y="6500715"/>
            <a:ext cx="9548999" cy="1711324"/>
            <a:chOff x="0" y="0"/>
            <a:chExt cx="12731998" cy="2281766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89959"/>
              <a:ext cx="560511" cy="343130"/>
              <a:chOff x="0" y="0"/>
              <a:chExt cx="1327727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327727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327727">
                    <a:moveTo>
                      <a:pt x="0" y="0"/>
                    </a:moveTo>
                    <a:lnTo>
                      <a:pt x="1327727" y="0"/>
                    </a:lnTo>
                    <a:lnTo>
                      <a:pt x="1327727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1327727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918484" y="-47625"/>
              <a:ext cx="11813515" cy="2329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Tout instrument chromé passant dans un stérilisateur à vapeur d’eau risque de contaminer les instruments en acier inoxydable par une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pollution dite de surface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. Il y aura donc pour obligation de retirer ces instruments du circuit et d’assurer une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rénovation chimique 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pour éliminer toute trace superficielle. 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8961960" y="2294748"/>
            <a:ext cx="911632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Les instruments chirurgicaux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AutoShape 34" id="34"/>
          <p:cNvSpPr/>
          <p:nvPr/>
        </p:nvSpPr>
        <p:spPr>
          <a:xfrm>
            <a:off x="8354959" y="3087569"/>
            <a:ext cx="551763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5" id="35"/>
          <p:cNvSpPr/>
          <p:nvPr/>
        </p:nvSpPr>
        <p:spPr>
          <a:xfrm flipH="false" flipV="false" rot="0">
            <a:off x="8354959" y="2361423"/>
            <a:ext cx="468971" cy="468971"/>
          </a:xfrm>
          <a:custGeom>
            <a:avLst/>
            <a:gdLst/>
            <a:ahLst/>
            <a:cxnLst/>
            <a:rect r="r" b="b" t="t" l="l"/>
            <a:pathLst>
              <a:path h="468971" w="468971">
                <a:moveTo>
                  <a:pt x="0" y="0"/>
                </a:moveTo>
                <a:lnTo>
                  <a:pt x="468970" y="0"/>
                </a:lnTo>
                <a:lnTo>
                  <a:pt x="468970" y="468971"/>
                </a:lnTo>
                <a:lnTo>
                  <a:pt x="0" y="468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60235" y="435159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59633" y="1492888"/>
            <a:ext cx="3470222" cy="4527662"/>
            <a:chOff x="0" y="0"/>
            <a:chExt cx="480450" cy="6268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0450" cy="626852"/>
            </a:xfrm>
            <a:custGeom>
              <a:avLst/>
              <a:gdLst/>
              <a:ahLst/>
              <a:cxnLst/>
              <a:rect r="r" b="b" t="t" l="l"/>
              <a:pathLst>
                <a:path h="62685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626852"/>
                  </a:lnTo>
                  <a:lnTo>
                    <a:pt x="0" y="626852"/>
                  </a:lnTo>
                  <a:close/>
                </a:path>
              </a:pathLst>
            </a:custGeom>
            <a:blipFill>
              <a:blip r:embed="rId2"/>
              <a:stretch>
                <a:fillRect l="-29273" t="-10551" r="-2927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040240"/>
            <a:chOff x="0" y="0"/>
            <a:chExt cx="480450" cy="4710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471013"/>
            </a:xfrm>
            <a:custGeom>
              <a:avLst/>
              <a:gdLst/>
              <a:ahLst/>
              <a:cxnLst/>
              <a:rect r="r" b="b" t="t" l="l"/>
              <a:pathLst>
                <a:path h="471013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471013"/>
                  </a:lnTo>
                  <a:lnTo>
                    <a:pt x="0" y="471013"/>
                  </a:lnTo>
                  <a:close/>
                </a:path>
              </a:pathLst>
            </a:custGeom>
            <a:blipFill>
              <a:blip r:embed="rId3"/>
              <a:stretch>
                <a:fillRect l="-12785" t="0" r="-1792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545422" y="5731379"/>
            <a:ext cx="3101155" cy="3526921"/>
            <a:chOff x="0" y="0"/>
            <a:chExt cx="480450" cy="5464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4"/>
              <a:stretch>
                <a:fillRect l="0" t="-8618" r="0" b="-861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45422" y="1974416"/>
            <a:ext cx="3101155" cy="3526921"/>
            <a:chOff x="0" y="0"/>
            <a:chExt cx="48045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0" t="0" r="-27395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354959" y="3595569"/>
            <a:ext cx="8904341" cy="1006474"/>
            <a:chOff x="0" y="0"/>
            <a:chExt cx="11872455" cy="134196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89959"/>
              <a:ext cx="522670" cy="343130"/>
              <a:chOff x="0" y="0"/>
              <a:chExt cx="1238091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23809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38091">
                    <a:moveTo>
                      <a:pt x="0" y="0"/>
                    </a:moveTo>
                    <a:lnTo>
                      <a:pt x="1238091" y="0"/>
                    </a:lnTo>
                    <a:lnTo>
                      <a:pt x="1238091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238091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856476" y="-47625"/>
              <a:ext cx="11015979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Stérilisation à la vapeur de qualité &gt;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énergies et fluides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doivent être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contrôlés et maitrisés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354959" y="4830643"/>
            <a:ext cx="9116325" cy="1006474"/>
            <a:chOff x="0" y="0"/>
            <a:chExt cx="12155100" cy="134196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89959"/>
              <a:ext cx="535114" cy="343130"/>
              <a:chOff x="0" y="0"/>
              <a:chExt cx="1267566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756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67566">
                    <a:moveTo>
                      <a:pt x="0" y="0"/>
                    </a:moveTo>
                    <a:lnTo>
                      <a:pt x="1267566" y="0"/>
                    </a:lnTo>
                    <a:lnTo>
                      <a:pt x="126756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1267566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876866" y="-47625"/>
              <a:ext cx="11278233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Traitement d’eau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(avec système de filtration) &gt;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bonne qualité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de la vapeur stérilisante.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339350" y="6020551"/>
            <a:ext cx="9548999" cy="3473449"/>
            <a:chOff x="0" y="0"/>
            <a:chExt cx="12731998" cy="4631266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89959"/>
              <a:ext cx="560511" cy="343130"/>
              <a:chOff x="0" y="0"/>
              <a:chExt cx="1327727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327727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327727">
                    <a:moveTo>
                      <a:pt x="0" y="0"/>
                    </a:moveTo>
                    <a:lnTo>
                      <a:pt x="1327727" y="0"/>
                    </a:lnTo>
                    <a:lnTo>
                      <a:pt x="1327727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1327727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918484" y="-47625"/>
              <a:ext cx="11813515" cy="4678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Contrôle fréquent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&gt;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limiter les particules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en suspension en zone propre.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éseau d’électricité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stable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i="true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(au quel cas il faudra installer un onduleur sur la partie commande). 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réseau d’air comprimé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doit être «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technique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» et non médical 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Celui-ci sera purgé régulièrement et fera l’objet d’un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contrôle hebdomadaire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7349683" y="9345065"/>
            <a:ext cx="423967" cy="427585"/>
            <a:chOff x="0" y="0"/>
            <a:chExt cx="205716" cy="20747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05716" cy="207472"/>
            </a:xfrm>
            <a:custGeom>
              <a:avLst/>
              <a:gdLst/>
              <a:ahLst/>
              <a:cxnLst/>
              <a:rect r="r" b="b" t="t" l="l"/>
              <a:pathLst>
                <a:path h="207472" w="205716">
                  <a:moveTo>
                    <a:pt x="0" y="0"/>
                  </a:moveTo>
                  <a:lnTo>
                    <a:pt x="205716" y="0"/>
                  </a:lnTo>
                  <a:lnTo>
                    <a:pt x="205716" y="207472"/>
                  </a:lnTo>
                  <a:lnTo>
                    <a:pt x="0" y="2074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28575"/>
              <a:ext cx="205716" cy="236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8914063" y="1796801"/>
            <a:ext cx="911632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Environnement du stérilisateur 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AutoShape 37" id="37"/>
          <p:cNvSpPr/>
          <p:nvPr/>
        </p:nvSpPr>
        <p:spPr>
          <a:xfrm>
            <a:off x="8348875" y="2514351"/>
            <a:ext cx="6124309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8" id="38"/>
          <p:cNvSpPr/>
          <p:nvPr/>
        </p:nvSpPr>
        <p:spPr>
          <a:xfrm flipH="false" flipV="false" rot="0">
            <a:off x="8354959" y="1842521"/>
            <a:ext cx="450064" cy="450064"/>
          </a:xfrm>
          <a:custGeom>
            <a:avLst/>
            <a:gdLst/>
            <a:ahLst/>
            <a:cxnLst/>
            <a:rect r="r" b="b" t="t" l="l"/>
            <a:pathLst>
              <a:path h="450064" w="450064">
                <a:moveTo>
                  <a:pt x="0" y="0"/>
                </a:moveTo>
                <a:lnTo>
                  <a:pt x="450063" y="0"/>
                </a:lnTo>
                <a:lnTo>
                  <a:pt x="450063" y="450064"/>
                </a:lnTo>
                <a:lnTo>
                  <a:pt x="0" y="4500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9025541" y="2663576"/>
            <a:ext cx="40883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Traitement air, eau, électricité…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2840" y="435159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784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80790"/>
            <a:ext cx="3101155" cy="4939761"/>
            <a:chOff x="0" y="0"/>
            <a:chExt cx="480450" cy="765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0450" cy="765298"/>
            </a:xfrm>
            <a:custGeom>
              <a:avLst/>
              <a:gdLst/>
              <a:ahLst/>
              <a:cxnLst/>
              <a:rect r="r" b="b" t="t" l="l"/>
              <a:pathLst>
                <a:path h="765298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765298"/>
                  </a:lnTo>
                  <a:lnTo>
                    <a:pt x="0" y="765298"/>
                  </a:lnTo>
                  <a:close/>
                </a:path>
              </a:pathLst>
            </a:custGeom>
            <a:blipFill>
              <a:blip r:embed="rId2"/>
              <a:stretch>
                <a:fillRect l="-10239" t="0" r="-10239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701127"/>
            <a:chOff x="0" y="0"/>
            <a:chExt cx="480450" cy="5734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573401"/>
            </a:xfrm>
            <a:custGeom>
              <a:avLst/>
              <a:gdLst/>
              <a:ahLst/>
              <a:cxnLst/>
              <a:rect r="r" b="b" t="t" l="l"/>
              <a:pathLst>
                <a:path h="573401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73401"/>
                  </a:lnTo>
                  <a:lnTo>
                    <a:pt x="0" y="573401"/>
                  </a:lnTo>
                  <a:close/>
                </a:path>
              </a:pathLst>
            </a:custGeom>
            <a:blipFill>
              <a:blip r:embed="rId3"/>
              <a:stretch>
                <a:fillRect l="-59322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545422" y="5731379"/>
            <a:ext cx="3101155" cy="3526921"/>
            <a:chOff x="0" y="0"/>
            <a:chExt cx="480450" cy="5464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450" cy="546412"/>
            </a:xfrm>
            <a:custGeom>
              <a:avLst/>
              <a:gdLst/>
              <a:ahLst/>
              <a:cxnLst/>
              <a:rect r="r" b="b" t="t" l="l"/>
              <a:pathLst>
                <a:path h="546412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4"/>
              <a:stretch>
                <a:fillRect l="0" t="-8618" r="0" b="-861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45422" y="817654"/>
            <a:ext cx="3101155" cy="4683684"/>
            <a:chOff x="0" y="0"/>
            <a:chExt cx="480450" cy="72562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0450" cy="725625"/>
            </a:xfrm>
            <a:custGeom>
              <a:avLst/>
              <a:gdLst/>
              <a:ahLst/>
              <a:cxnLst/>
              <a:rect r="r" b="b" t="t" l="l"/>
              <a:pathLst>
                <a:path h="725625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725625"/>
                  </a:lnTo>
                  <a:lnTo>
                    <a:pt x="0" y="725625"/>
                  </a:lnTo>
                  <a:close/>
                </a:path>
              </a:pathLst>
            </a:custGeom>
            <a:blipFill>
              <a:blip r:embed="rId5"/>
              <a:stretch>
                <a:fillRect l="-6567" t="0" r="-656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445342" y="3134682"/>
            <a:ext cx="9723491" cy="1006474"/>
            <a:chOff x="0" y="0"/>
            <a:chExt cx="12964655" cy="134196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89959"/>
              <a:ext cx="570753" cy="343130"/>
              <a:chOff x="0" y="0"/>
              <a:chExt cx="1351989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351989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351989">
                    <a:moveTo>
                      <a:pt x="0" y="0"/>
                    </a:moveTo>
                    <a:lnTo>
                      <a:pt x="1351989" y="0"/>
                    </a:lnTo>
                    <a:lnTo>
                      <a:pt x="1351989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351989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935268" y="-47625"/>
              <a:ext cx="12029388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Aujourd’hui utilisation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stérilisateurs de paillasse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pour des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cabinets de consultations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ou de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spécialités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de capacités différentes allant du 18 au 80L.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445342" y="4460192"/>
            <a:ext cx="9116325" cy="1006474"/>
            <a:chOff x="0" y="0"/>
            <a:chExt cx="12155100" cy="134196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89959"/>
              <a:ext cx="535114" cy="343130"/>
              <a:chOff x="0" y="0"/>
              <a:chExt cx="1267566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756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67566">
                    <a:moveTo>
                      <a:pt x="0" y="0"/>
                    </a:moveTo>
                    <a:lnTo>
                      <a:pt x="1267566" y="0"/>
                    </a:lnTo>
                    <a:lnTo>
                      <a:pt x="126756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1267566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876866" y="-47625"/>
              <a:ext cx="11278233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Pour la partie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bloc opératoire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dans le secteur public et le privé tout une gamme de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stérilisateurs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est disponible faisant ressortir la notion de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cuve ronde et de cuve carré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445342" y="5793673"/>
            <a:ext cx="9548999" cy="4178299"/>
            <a:chOff x="0" y="0"/>
            <a:chExt cx="12731998" cy="5571066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89959"/>
              <a:ext cx="560511" cy="343130"/>
              <a:chOff x="0" y="0"/>
              <a:chExt cx="1327727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327727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327727">
                    <a:moveTo>
                      <a:pt x="0" y="0"/>
                    </a:moveTo>
                    <a:lnTo>
                      <a:pt x="1327727" y="0"/>
                    </a:lnTo>
                    <a:lnTo>
                      <a:pt x="1327727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04AAD">
                  <a:alpha val="75686"/>
                </a:srgbClr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1327727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918484" y="-47625"/>
              <a:ext cx="11813515" cy="5618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En ce qui concerne les instruments, leur stérilisation était réalisée dans des </a:t>
              </a:r>
              <a:r>
                <a:rPr lang="en-US" sz="2000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poupinels aujourd’hui déconseillés voir interdits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par manque de d’homogénéité de la température dans les boites. 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Modification des fabrications &gt; </a:t>
              </a: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leurs autoclaves ronds par un autoclave de section carré pour optimiser les modes de chargement. 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Conditionnements formats cubiques avec panier en fil inox de format 600X300X300 mm equivalent à 54L utiles.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9045905" y="1558676"/>
            <a:ext cx="706004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Equipements 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AutoShape 34" id="34"/>
          <p:cNvSpPr/>
          <p:nvPr/>
        </p:nvSpPr>
        <p:spPr>
          <a:xfrm>
            <a:off x="8445342" y="2314263"/>
            <a:ext cx="399868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5" id="35"/>
          <p:cNvSpPr/>
          <p:nvPr/>
        </p:nvSpPr>
        <p:spPr>
          <a:xfrm flipH="false" flipV="false" rot="0">
            <a:off x="8384346" y="1690057"/>
            <a:ext cx="414656" cy="414656"/>
          </a:xfrm>
          <a:custGeom>
            <a:avLst/>
            <a:gdLst/>
            <a:ahLst/>
            <a:cxnLst/>
            <a:rect r="r" b="b" t="t" l="l"/>
            <a:pathLst>
              <a:path h="414656" w="414656">
                <a:moveTo>
                  <a:pt x="0" y="0"/>
                </a:moveTo>
                <a:lnTo>
                  <a:pt x="414655" y="0"/>
                </a:lnTo>
                <a:lnTo>
                  <a:pt x="414655" y="414656"/>
                </a:lnTo>
                <a:lnTo>
                  <a:pt x="0" y="4146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9018056" y="2433007"/>
            <a:ext cx="7153843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Evolution des équipements </a:t>
            </a:r>
          </a:p>
          <a:p>
            <a:pPr algn="just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98975" y="3078758"/>
            <a:ext cx="2306467" cy="549768"/>
            <a:chOff x="0" y="0"/>
            <a:chExt cx="607465" cy="1447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07465" cy="144795"/>
            </a:xfrm>
            <a:custGeom>
              <a:avLst/>
              <a:gdLst/>
              <a:ahLst/>
              <a:cxnLst/>
              <a:rect r="r" b="b" t="t" l="l"/>
              <a:pathLst>
                <a:path h="144795" w="607465">
                  <a:moveTo>
                    <a:pt x="0" y="0"/>
                  </a:moveTo>
                  <a:lnTo>
                    <a:pt x="607465" y="0"/>
                  </a:lnTo>
                  <a:lnTo>
                    <a:pt x="607465" y="144795"/>
                  </a:lnTo>
                  <a:lnTo>
                    <a:pt x="0" y="1447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07465" cy="182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911459" y="6289921"/>
            <a:ext cx="2306467" cy="549768"/>
            <a:chOff x="0" y="0"/>
            <a:chExt cx="607465" cy="1447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07465" cy="144795"/>
            </a:xfrm>
            <a:custGeom>
              <a:avLst/>
              <a:gdLst/>
              <a:ahLst/>
              <a:cxnLst/>
              <a:rect r="r" b="b" t="t" l="l"/>
              <a:pathLst>
                <a:path h="144795" w="607465">
                  <a:moveTo>
                    <a:pt x="0" y="0"/>
                  </a:moveTo>
                  <a:lnTo>
                    <a:pt x="607465" y="0"/>
                  </a:lnTo>
                  <a:lnTo>
                    <a:pt x="607465" y="144795"/>
                  </a:lnTo>
                  <a:lnTo>
                    <a:pt x="0" y="1447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607465" cy="182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280308" y="9065548"/>
            <a:ext cx="2306467" cy="501773"/>
            <a:chOff x="0" y="0"/>
            <a:chExt cx="607465" cy="1321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07465" cy="132154"/>
            </a:xfrm>
            <a:custGeom>
              <a:avLst/>
              <a:gdLst/>
              <a:ahLst/>
              <a:cxnLst/>
              <a:rect r="r" b="b" t="t" l="l"/>
              <a:pathLst>
                <a:path h="132154" w="607465">
                  <a:moveTo>
                    <a:pt x="0" y="0"/>
                  </a:moveTo>
                  <a:lnTo>
                    <a:pt x="607465" y="0"/>
                  </a:lnTo>
                  <a:lnTo>
                    <a:pt x="607465" y="132154"/>
                  </a:lnTo>
                  <a:lnTo>
                    <a:pt x="0" y="13215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607465" cy="1702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060954" y="4497927"/>
            <a:ext cx="2306467" cy="634511"/>
            <a:chOff x="0" y="0"/>
            <a:chExt cx="607465" cy="16711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7465" cy="167114"/>
            </a:xfrm>
            <a:custGeom>
              <a:avLst/>
              <a:gdLst/>
              <a:ahLst/>
              <a:cxnLst/>
              <a:rect r="r" b="b" t="t" l="l"/>
              <a:pathLst>
                <a:path h="167114" w="607465">
                  <a:moveTo>
                    <a:pt x="0" y="0"/>
                  </a:moveTo>
                  <a:lnTo>
                    <a:pt x="607465" y="0"/>
                  </a:lnTo>
                  <a:lnTo>
                    <a:pt x="607465" y="167114"/>
                  </a:lnTo>
                  <a:lnTo>
                    <a:pt x="0" y="1671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607465" cy="205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29245" y="8003449"/>
            <a:ext cx="2306467" cy="820945"/>
            <a:chOff x="0" y="0"/>
            <a:chExt cx="607465" cy="2162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07465" cy="216216"/>
            </a:xfrm>
            <a:custGeom>
              <a:avLst/>
              <a:gdLst/>
              <a:ahLst/>
              <a:cxnLst/>
              <a:rect r="r" b="b" t="t" l="l"/>
              <a:pathLst>
                <a:path h="216216" w="607465">
                  <a:moveTo>
                    <a:pt x="0" y="0"/>
                  </a:moveTo>
                  <a:lnTo>
                    <a:pt x="607465" y="0"/>
                  </a:lnTo>
                  <a:lnTo>
                    <a:pt x="607465" y="216216"/>
                  </a:lnTo>
                  <a:lnTo>
                    <a:pt x="0" y="2162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607465" cy="254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246165" y="4259518"/>
            <a:ext cx="2519164" cy="1515709"/>
            <a:chOff x="0" y="0"/>
            <a:chExt cx="663484" cy="3991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3484" cy="399199"/>
            </a:xfrm>
            <a:custGeom>
              <a:avLst/>
              <a:gdLst/>
              <a:ahLst/>
              <a:cxnLst/>
              <a:rect r="r" b="b" t="t" l="l"/>
              <a:pathLst>
                <a:path h="399199" w="663484">
                  <a:moveTo>
                    <a:pt x="0" y="0"/>
                  </a:moveTo>
                  <a:lnTo>
                    <a:pt x="663484" y="0"/>
                  </a:lnTo>
                  <a:lnTo>
                    <a:pt x="663484" y="399199"/>
                  </a:lnTo>
                  <a:lnTo>
                    <a:pt x="0" y="39919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63484" cy="4372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3884910" y="104313"/>
            <a:ext cx="8482511" cy="10078373"/>
          </a:xfrm>
          <a:custGeom>
            <a:avLst/>
            <a:gdLst/>
            <a:ahLst/>
            <a:cxnLst/>
            <a:rect r="r" b="b" t="t" l="l"/>
            <a:pathLst>
              <a:path h="10078373" w="8482511">
                <a:moveTo>
                  <a:pt x="0" y="0"/>
                </a:moveTo>
                <a:lnTo>
                  <a:pt x="8482511" y="0"/>
                </a:lnTo>
                <a:lnTo>
                  <a:pt x="8482511" y="10078374"/>
                </a:lnTo>
                <a:lnTo>
                  <a:pt x="0" y="100783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589688" y="-7342"/>
            <a:ext cx="1153320" cy="3086100"/>
            <a:chOff x="0" y="0"/>
            <a:chExt cx="303755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03755" cy="812800"/>
            </a:xfrm>
            <a:custGeom>
              <a:avLst/>
              <a:gdLst/>
              <a:ahLst/>
              <a:cxnLst/>
              <a:rect r="r" b="b" t="t" l="l"/>
              <a:pathLst>
                <a:path h="812800" w="303755">
                  <a:moveTo>
                    <a:pt x="0" y="0"/>
                  </a:moveTo>
                  <a:lnTo>
                    <a:pt x="303755" y="0"/>
                  </a:lnTo>
                  <a:lnTo>
                    <a:pt x="30375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303755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598975" y="0"/>
            <a:ext cx="1312484" cy="1028700"/>
            <a:chOff x="0" y="0"/>
            <a:chExt cx="345675" cy="27093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5675" cy="270933"/>
            </a:xfrm>
            <a:custGeom>
              <a:avLst/>
              <a:gdLst/>
              <a:ahLst/>
              <a:cxnLst/>
              <a:rect r="r" b="b" t="t" l="l"/>
              <a:pathLst>
                <a:path h="270933" w="345675">
                  <a:moveTo>
                    <a:pt x="0" y="0"/>
                  </a:moveTo>
                  <a:lnTo>
                    <a:pt x="345675" y="0"/>
                  </a:lnTo>
                  <a:lnTo>
                    <a:pt x="345675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345675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2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1" t="0" r="-9517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7016201" y="3903354"/>
            <a:ext cx="2979093" cy="2380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CYCLE </a:t>
            </a:r>
          </a:p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DE </a:t>
            </a:r>
          </a:p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STERILISATION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2840" y="435159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784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80790"/>
            <a:ext cx="3164297" cy="4939761"/>
            <a:chOff x="0" y="0"/>
            <a:chExt cx="490232" cy="765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90232" cy="765298"/>
            </a:xfrm>
            <a:custGeom>
              <a:avLst/>
              <a:gdLst/>
              <a:ahLst/>
              <a:cxnLst/>
              <a:rect r="r" b="b" t="t" l="l"/>
              <a:pathLst>
                <a:path h="765298" w="490232">
                  <a:moveTo>
                    <a:pt x="0" y="0"/>
                  </a:moveTo>
                  <a:lnTo>
                    <a:pt x="490232" y="0"/>
                  </a:lnTo>
                  <a:lnTo>
                    <a:pt x="490232" y="765298"/>
                  </a:lnTo>
                  <a:lnTo>
                    <a:pt x="0" y="765298"/>
                  </a:lnTo>
                  <a:close/>
                </a:path>
              </a:pathLst>
            </a:custGeom>
            <a:blipFill>
              <a:blip r:embed="rId2"/>
              <a:stretch>
                <a:fillRect l="-10126" t="0" r="-1012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701127"/>
            <a:chOff x="0" y="0"/>
            <a:chExt cx="480450" cy="5734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573401"/>
            </a:xfrm>
            <a:custGeom>
              <a:avLst/>
              <a:gdLst/>
              <a:ahLst/>
              <a:cxnLst/>
              <a:rect r="r" b="b" t="t" l="l"/>
              <a:pathLst>
                <a:path h="573401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73401"/>
                  </a:lnTo>
                  <a:lnTo>
                    <a:pt x="0" y="573401"/>
                  </a:lnTo>
                  <a:close/>
                </a:path>
              </a:pathLst>
            </a:custGeom>
            <a:blipFill>
              <a:blip r:embed="rId3"/>
              <a:stretch>
                <a:fillRect l="0" t="-4552" r="0" b="-455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447356" y="3381439"/>
            <a:ext cx="4783761" cy="2836622"/>
            <a:chOff x="0" y="0"/>
            <a:chExt cx="741130" cy="4394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1130" cy="439467"/>
            </a:xfrm>
            <a:custGeom>
              <a:avLst/>
              <a:gdLst/>
              <a:ahLst/>
              <a:cxnLst/>
              <a:rect r="r" b="b" t="t" l="l"/>
              <a:pathLst>
                <a:path h="439467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439467"/>
                  </a:lnTo>
                  <a:lnTo>
                    <a:pt x="0" y="439467"/>
                  </a:lnTo>
                  <a:close/>
                </a:path>
              </a:pathLst>
            </a:custGeom>
            <a:blipFill>
              <a:blip r:embed="rId4"/>
              <a:stretch>
                <a:fillRect l="0" t="-11478" r="0" b="-11477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447356" y="6332360"/>
            <a:ext cx="4783761" cy="3526921"/>
            <a:chOff x="0" y="0"/>
            <a:chExt cx="74113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1130" cy="546412"/>
            </a:xfrm>
            <a:custGeom>
              <a:avLst/>
              <a:gdLst/>
              <a:ahLst/>
              <a:cxnLst/>
              <a:rect r="r" b="b" t="t" l="l"/>
              <a:pathLst>
                <a:path h="546412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-1070" t="0" r="-107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>
            <a:off x="4491900" y="2376298"/>
            <a:ext cx="399868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9754271" y="3327125"/>
            <a:ext cx="3506259" cy="6532156"/>
          </a:xfrm>
          <a:custGeom>
            <a:avLst/>
            <a:gdLst/>
            <a:ahLst/>
            <a:cxnLst/>
            <a:rect r="r" b="b" t="t" l="l"/>
            <a:pathLst>
              <a:path h="6532156" w="3506259">
                <a:moveTo>
                  <a:pt x="0" y="0"/>
                </a:moveTo>
                <a:lnTo>
                  <a:pt x="3506260" y="0"/>
                </a:lnTo>
                <a:lnTo>
                  <a:pt x="3506260" y="6532157"/>
                </a:lnTo>
                <a:lnTo>
                  <a:pt x="0" y="65321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963" t="0" r="-20963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622433" y="1644777"/>
            <a:ext cx="512744" cy="607697"/>
          </a:xfrm>
          <a:custGeom>
            <a:avLst/>
            <a:gdLst/>
            <a:ahLst/>
            <a:cxnLst/>
            <a:rect r="r" b="b" t="t" l="l"/>
            <a:pathLst>
              <a:path h="607697" w="512744">
                <a:moveTo>
                  <a:pt x="0" y="0"/>
                </a:moveTo>
                <a:lnTo>
                  <a:pt x="512744" y="0"/>
                </a:lnTo>
                <a:lnTo>
                  <a:pt x="512744" y="607696"/>
                </a:lnTo>
                <a:lnTo>
                  <a:pt x="0" y="6076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239952" y="1661081"/>
            <a:ext cx="7060045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Les recommandations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39952" y="2517616"/>
            <a:ext cx="855614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Focus sur les containers et les filtres 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2840" y="435159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784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80790"/>
            <a:ext cx="3164297" cy="4939761"/>
            <a:chOff x="0" y="0"/>
            <a:chExt cx="490232" cy="765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90232" cy="765298"/>
            </a:xfrm>
            <a:custGeom>
              <a:avLst/>
              <a:gdLst/>
              <a:ahLst/>
              <a:cxnLst/>
              <a:rect r="r" b="b" t="t" l="l"/>
              <a:pathLst>
                <a:path h="765298" w="490232">
                  <a:moveTo>
                    <a:pt x="0" y="0"/>
                  </a:moveTo>
                  <a:lnTo>
                    <a:pt x="490232" y="0"/>
                  </a:lnTo>
                  <a:lnTo>
                    <a:pt x="490232" y="765298"/>
                  </a:lnTo>
                  <a:lnTo>
                    <a:pt x="0" y="765298"/>
                  </a:lnTo>
                  <a:close/>
                </a:path>
              </a:pathLst>
            </a:custGeom>
            <a:blipFill>
              <a:blip r:embed="rId2"/>
              <a:stretch>
                <a:fillRect l="-1896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701127"/>
            <a:chOff x="0" y="0"/>
            <a:chExt cx="480450" cy="5734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573401"/>
            </a:xfrm>
            <a:custGeom>
              <a:avLst/>
              <a:gdLst/>
              <a:ahLst/>
              <a:cxnLst/>
              <a:rect r="r" b="b" t="t" l="l"/>
              <a:pathLst>
                <a:path h="573401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73401"/>
                  </a:lnTo>
                  <a:lnTo>
                    <a:pt x="0" y="573401"/>
                  </a:lnTo>
                  <a:close/>
                </a:path>
              </a:pathLst>
            </a:custGeom>
            <a:blipFill>
              <a:blip r:embed="rId3"/>
              <a:stretch>
                <a:fillRect l="-22291" t="0" r="-2229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360239" y="3387031"/>
            <a:ext cx="4783761" cy="2836622"/>
            <a:chOff x="0" y="0"/>
            <a:chExt cx="741130" cy="4394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1130" cy="439467"/>
            </a:xfrm>
            <a:custGeom>
              <a:avLst/>
              <a:gdLst/>
              <a:ahLst/>
              <a:cxnLst/>
              <a:rect r="r" b="b" t="t" l="l"/>
              <a:pathLst>
                <a:path h="439467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439467"/>
                  </a:lnTo>
                  <a:lnTo>
                    <a:pt x="0" y="439467"/>
                  </a:lnTo>
                  <a:close/>
                </a:path>
              </a:pathLst>
            </a:custGeom>
            <a:blipFill>
              <a:blip r:embed="rId4"/>
              <a:stretch>
                <a:fillRect l="0" t="-11631" r="0" b="-1163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360239" y="6392266"/>
            <a:ext cx="4783761" cy="3526921"/>
            <a:chOff x="0" y="0"/>
            <a:chExt cx="74113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1130" cy="546412"/>
            </a:xfrm>
            <a:custGeom>
              <a:avLst/>
              <a:gdLst/>
              <a:ahLst/>
              <a:cxnLst/>
              <a:rect r="r" b="b" t="t" l="l"/>
              <a:pathLst>
                <a:path h="546412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-1199" t="0" r="-1199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>
            <a:off x="4447356" y="2395946"/>
            <a:ext cx="399868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9372600" y="3387031"/>
            <a:ext cx="3506259" cy="6532156"/>
          </a:xfrm>
          <a:custGeom>
            <a:avLst/>
            <a:gdLst/>
            <a:ahLst/>
            <a:cxnLst/>
            <a:rect r="r" b="b" t="t" l="l"/>
            <a:pathLst>
              <a:path h="6532156" w="3506259">
                <a:moveTo>
                  <a:pt x="0" y="0"/>
                </a:moveTo>
                <a:lnTo>
                  <a:pt x="3506259" y="0"/>
                </a:lnTo>
                <a:lnTo>
                  <a:pt x="3506259" y="6532157"/>
                </a:lnTo>
                <a:lnTo>
                  <a:pt x="0" y="65321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3646" t="0" r="-2364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050309" y="3387031"/>
            <a:ext cx="4042982" cy="6532156"/>
          </a:xfrm>
          <a:custGeom>
            <a:avLst/>
            <a:gdLst/>
            <a:ahLst/>
            <a:cxnLst/>
            <a:rect r="r" b="b" t="t" l="l"/>
            <a:pathLst>
              <a:path h="6532156" w="4042982">
                <a:moveTo>
                  <a:pt x="0" y="0"/>
                </a:moveTo>
                <a:lnTo>
                  <a:pt x="4042982" y="0"/>
                </a:lnTo>
                <a:lnTo>
                  <a:pt x="4042982" y="6532157"/>
                </a:lnTo>
                <a:lnTo>
                  <a:pt x="0" y="65321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627" t="0" r="-14627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668478" y="1777507"/>
            <a:ext cx="470019" cy="470019"/>
          </a:xfrm>
          <a:custGeom>
            <a:avLst/>
            <a:gdLst/>
            <a:ahLst/>
            <a:cxnLst/>
            <a:rect r="r" b="b" t="t" l="l"/>
            <a:pathLst>
              <a:path h="470019" w="470019">
                <a:moveTo>
                  <a:pt x="0" y="0"/>
                </a:moveTo>
                <a:lnTo>
                  <a:pt x="470019" y="0"/>
                </a:lnTo>
                <a:lnTo>
                  <a:pt x="470019" y="470019"/>
                </a:lnTo>
                <a:lnTo>
                  <a:pt x="0" y="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441556" y="1710832"/>
            <a:ext cx="7060045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Les interdits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441556" y="2534644"/>
            <a:ext cx="855614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Zoom sur le conditionnement et chargement à l’autoclave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2840" y="435159"/>
            <a:ext cx="2869621" cy="4025033"/>
            <a:chOff x="0" y="0"/>
            <a:chExt cx="863325" cy="12109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862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2869621" cy="4025033"/>
            <a:chOff x="0" y="0"/>
            <a:chExt cx="863325" cy="121093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325" cy="1210931"/>
            </a:xfrm>
            <a:custGeom>
              <a:avLst/>
              <a:gdLst/>
              <a:ahLst/>
              <a:cxnLst/>
              <a:rect r="r" b="b" t="t" l="l"/>
              <a:pathLst>
                <a:path h="1210931" w="863325">
                  <a:moveTo>
                    <a:pt x="0" y="0"/>
                  </a:moveTo>
                  <a:lnTo>
                    <a:pt x="863325" y="0"/>
                  </a:lnTo>
                  <a:lnTo>
                    <a:pt x="863325" y="1210931"/>
                  </a:lnTo>
                  <a:lnTo>
                    <a:pt x="0" y="1210931"/>
                  </a:lnTo>
                  <a:close/>
                </a:path>
              </a:pathLst>
            </a:custGeom>
            <a:solidFill>
              <a:srgbClr val="004AAD">
                <a:alpha val="6784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63325" cy="1249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80790"/>
            <a:ext cx="3164297" cy="4939761"/>
            <a:chOff x="0" y="0"/>
            <a:chExt cx="490232" cy="7652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90232" cy="765298"/>
            </a:xfrm>
            <a:custGeom>
              <a:avLst/>
              <a:gdLst/>
              <a:ahLst/>
              <a:cxnLst/>
              <a:rect r="r" b="b" t="t" l="l"/>
              <a:pathLst>
                <a:path h="765298" w="490232">
                  <a:moveTo>
                    <a:pt x="0" y="0"/>
                  </a:moveTo>
                  <a:lnTo>
                    <a:pt x="490232" y="0"/>
                  </a:lnTo>
                  <a:lnTo>
                    <a:pt x="490232" y="765298"/>
                  </a:lnTo>
                  <a:lnTo>
                    <a:pt x="0" y="765298"/>
                  </a:lnTo>
                  <a:close/>
                </a:path>
              </a:pathLst>
            </a:custGeom>
            <a:blipFill>
              <a:blip r:embed="rId2"/>
              <a:stretch>
                <a:fillRect l="-9419" t="0" r="-9419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6218060"/>
            <a:ext cx="3101155" cy="3701127"/>
            <a:chOff x="0" y="0"/>
            <a:chExt cx="480450" cy="5734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0450" cy="573401"/>
            </a:xfrm>
            <a:custGeom>
              <a:avLst/>
              <a:gdLst/>
              <a:ahLst/>
              <a:cxnLst/>
              <a:rect r="r" b="b" t="t" l="l"/>
              <a:pathLst>
                <a:path h="573401" w="480450">
                  <a:moveTo>
                    <a:pt x="0" y="0"/>
                  </a:moveTo>
                  <a:lnTo>
                    <a:pt x="480450" y="0"/>
                  </a:lnTo>
                  <a:lnTo>
                    <a:pt x="480450" y="573401"/>
                  </a:lnTo>
                  <a:lnTo>
                    <a:pt x="0" y="573401"/>
                  </a:lnTo>
                  <a:close/>
                </a:path>
              </a:pathLst>
            </a:custGeom>
            <a:blipFill>
              <a:blip r:embed="rId3"/>
              <a:stretch>
                <a:fillRect l="-30063" t="0" r="-30063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360239" y="3387031"/>
            <a:ext cx="4783761" cy="2836622"/>
            <a:chOff x="0" y="0"/>
            <a:chExt cx="741130" cy="4394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1130" cy="439467"/>
            </a:xfrm>
            <a:custGeom>
              <a:avLst/>
              <a:gdLst/>
              <a:ahLst/>
              <a:cxnLst/>
              <a:rect r="r" b="b" t="t" l="l"/>
              <a:pathLst>
                <a:path h="439467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439467"/>
                  </a:lnTo>
                  <a:lnTo>
                    <a:pt x="0" y="439467"/>
                  </a:lnTo>
                  <a:close/>
                </a:path>
              </a:pathLst>
            </a:custGeom>
            <a:blipFill>
              <a:blip r:embed="rId4"/>
              <a:stretch>
                <a:fillRect l="0" t="-10098" r="0" b="-1009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360239" y="6392266"/>
            <a:ext cx="4783761" cy="3526921"/>
            <a:chOff x="0" y="0"/>
            <a:chExt cx="741130" cy="5464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1130" cy="546412"/>
            </a:xfrm>
            <a:custGeom>
              <a:avLst/>
              <a:gdLst/>
              <a:ahLst/>
              <a:cxnLst/>
              <a:rect r="r" b="b" t="t" l="l"/>
              <a:pathLst>
                <a:path h="546412" w="741130">
                  <a:moveTo>
                    <a:pt x="0" y="0"/>
                  </a:moveTo>
                  <a:lnTo>
                    <a:pt x="741130" y="0"/>
                  </a:lnTo>
                  <a:lnTo>
                    <a:pt x="741130" y="546412"/>
                  </a:lnTo>
                  <a:lnTo>
                    <a:pt x="0" y="546412"/>
                  </a:lnTo>
                  <a:close/>
                </a:path>
              </a:pathLst>
            </a:custGeom>
            <a:blipFill>
              <a:blip r:embed="rId5"/>
              <a:stretch>
                <a:fillRect l="0" t="-61" r="0" b="-61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01" t="0" r="-9517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315450" y="3387031"/>
            <a:ext cx="4042982" cy="6532156"/>
          </a:xfrm>
          <a:custGeom>
            <a:avLst/>
            <a:gdLst/>
            <a:ahLst/>
            <a:cxnLst/>
            <a:rect r="r" b="b" t="t" l="l"/>
            <a:pathLst>
              <a:path h="6532156" w="4042982">
                <a:moveTo>
                  <a:pt x="0" y="0"/>
                </a:moveTo>
                <a:lnTo>
                  <a:pt x="4042982" y="0"/>
                </a:lnTo>
                <a:lnTo>
                  <a:pt x="4042982" y="6532157"/>
                </a:lnTo>
                <a:lnTo>
                  <a:pt x="0" y="65321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083" r="0" b="-5083"/>
            </a:stretch>
          </a:blipFill>
        </p:spPr>
      </p:sp>
      <p:sp>
        <p:nvSpPr>
          <p:cNvPr name="AutoShape 19" id="19"/>
          <p:cNvSpPr/>
          <p:nvPr/>
        </p:nvSpPr>
        <p:spPr>
          <a:xfrm>
            <a:off x="4447356" y="2395946"/>
            <a:ext cx="399868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4668478" y="1777507"/>
            <a:ext cx="470019" cy="470019"/>
          </a:xfrm>
          <a:custGeom>
            <a:avLst/>
            <a:gdLst/>
            <a:ahLst/>
            <a:cxnLst/>
            <a:rect r="r" b="b" t="t" l="l"/>
            <a:pathLst>
              <a:path h="470019" w="470019">
                <a:moveTo>
                  <a:pt x="0" y="0"/>
                </a:moveTo>
                <a:lnTo>
                  <a:pt x="470019" y="0"/>
                </a:lnTo>
                <a:lnTo>
                  <a:pt x="470019" y="470019"/>
                </a:lnTo>
                <a:lnTo>
                  <a:pt x="0" y="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441556" y="1710832"/>
            <a:ext cx="7060045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115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Les interdits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441556" y="2534644"/>
            <a:ext cx="855614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Zoom sur le traitement d’eau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7316" y="1888744"/>
            <a:ext cx="2595091" cy="7519902"/>
            <a:chOff x="0" y="0"/>
            <a:chExt cx="402048" cy="11650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2048" cy="1165030"/>
            </a:xfrm>
            <a:custGeom>
              <a:avLst/>
              <a:gdLst/>
              <a:ahLst/>
              <a:cxnLst/>
              <a:rect r="r" b="b" t="t" l="l"/>
              <a:pathLst>
                <a:path h="1165030" w="402048">
                  <a:moveTo>
                    <a:pt x="0" y="0"/>
                  </a:moveTo>
                  <a:lnTo>
                    <a:pt x="402048" y="0"/>
                  </a:lnTo>
                  <a:lnTo>
                    <a:pt x="402048" y="1165030"/>
                  </a:lnTo>
                  <a:lnTo>
                    <a:pt x="0" y="1165030"/>
                  </a:lnTo>
                  <a:close/>
                </a:path>
              </a:pathLst>
            </a:custGeom>
            <a:blipFill>
              <a:blip r:embed="rId2"/>
              <a:stretch>
                <a:fillRect l="-167726" t="0" r="-1677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284384" y="1888744"/>
            <a:ext cx="2505877" cy="7519902"/>
            <a:chOff x="0" y="0"/>
            <a:chExt cx="388226" cy="1165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8226" cy="1165030"/>
            </a:xfrm>
            <a:custGeom>
              <a:avLst/>
              <a:gdLst/>
              <a:ahLst/>
              <a:cxnLst/>
              <a:rect r="r" b="b" t="t" l="l"/>
              <a:pathLst>
                <a:path h="1165030" w="388226">
                  <a:moveTo>
                    <a:pt x="0" y="0"/>
                  </a:moveTo>
                  <a:lnTo>
                    <a:pt x="388226" y="0"/>
                  </a:lnTo>
                  <a:lnTo>
                    <a:pt x="388226" y="1165030"/>
                  </a:lnTo>
                  <a:lnTo>
                    <a:pt x="0" y="1165030"/>
                  </a:lnTo>
                  <a:close/>
                </a:path>
              </a:pathLst>
            </a:custGeom>
            <a:blipFill>
              <a:blip r:embed="rId2"/>
              <a:stretch>
                <a:fillRect l="-266088" t="0" r="-8486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000989" y="3938934"/>
            <a:ext cx="7824491" cy="5988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La qualité d’une</a:t>
            </a:r>
            <a:r>
              <a:rPr lang="en-US" sz="2000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stérilisation ne se négocie pas « conforme ou non conforme ».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On ne stérilise qu’un instrument propre et sec. 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Un service de stérilisation défaillant entrainera l’arrêt du programme opératoire.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Une stérilisation de qualité est cruciale dans la lutte contre les infections liées aux soins (Infections nosocomiales).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La formation continue du personnel est essentielle pour garantir une maîtrise parfaite des protocoles de stérilisation et assurer ainsi la sécurité des patients.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000989" y="2863724"/>
            <a:ext cx="5716456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b="true" sz="3100">
                <a:solidFill>
                  <a:srgbClr val="004AA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CONCLUSION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142687" y="1888744"/>
            <a:ext cx="2505877" cy="7519902"/>
            <a:chOff x="0" y="0"/>
            <a:chExt cx="388226" cy="1165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88226" cy="1165030"/>
            </a:xfrm>
            <a:custGeom>
              <a:avLst/>
              <a:gdLst/>
              <a:ahLst/>
              <a:cxnLst/>
              <a:rect r="r" b="b" t="t" l="l"/>
              <a:pathLst>
                <a:path h="1165030" w="388226">
                  <a:moveTo>
                    <a:pt x="0" y="0"/>
                  </a:moveTo>
                  <a:lnTo>
                    <a:pt x="388226" y="0"/>
                  </a:lnTo>
                  <a:lnTo>
                    <a:pt x="388226" y="1165030"/>
                  </a:lnTo>
                  <a:lnTo>
                    <a:pt x="0" y="1165030"/>
                  </a:lnTo>
                  <a:close/>
                </a:path>
              </a:pathLst>
            </a:custGeom>
            <a:blipFill>
              <a:blip r:embed="rId2"/>
              <a:stretch>
                <a:fillRect l="-349061" t="0" r="-1894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851666" y="1028700"/>
            <a:ext cx="7179722" cy="6508754"/>
            <a:chOff x="0" y="0"/>
            <a:chExt cx="2456790" cy="22271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56790" cy="2227195"/>
            </a:xfrm>
            <a:custGeom>
              <a:avLst/>
              <a:gdLst/>
              <a:ahLst/>
              <a:cxnLst/>
              <a:rect r="r" b="b" t="t" l="l"/>
              <a:pathLst>
                <a:path h="2227195" w="2456790">
                  <a:moveTo>
                    <a:pt x="0" y="0"/>
                  </a:moveTo>
                  <a:lnTo>
                    <a:pt x="2456790" y="0"/>
                  </a:lnTo>
                  <a:lnTo>
                    <a:pt x="2456790" y="2227195"/>
                  </a:lnTo>
                  <a:lnTo>
                    <a:pt x="0" y="2227195"/>
                  </a:lnTo>
                  <a:close/>
                </a:path>
              </a:pathLst>
            </a:custGeom>
            <a:solidFill>
              <a:srgbClr val="2650A1">
                <a:alpha val="65882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56790" cy="22652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710252" y="2360785"/>
            <a:ext cx="5978236" cy="374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5"/>
              </a:lnSpc>
            </a:pPr>
            <a:r>
              <a:rPr lang="en-US" sz="3500" b="true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“La stérilisation dans un établissement de santé est incontournable pour assurer la bonne exécution de l’acte chirurgical tant pour le patient que pour le chirurgien”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1" t="0" r="-9517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>
            <a:off x="10000989" y="3552948"/>
            <a:ext cx="3998688" cy="0"/>
          </a:xfrm>
          <a:prstGeom prst="line">
            <a:avLst/>
          </a:prstGeom>
          <a:ln cap="flat" w="1905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350" y="514350"/>
            <a:ext cx="17259300" cy="9258300"/>
            <a:chOff x="0" y="0"/>
            <a:chExt cx="5905866" cy="31680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5866" cy="3168047"/>
            </a:xfrm>
            <a:custGeom>
              <a:avLst/>
              <a:gdLst/>
              <a:ahLst/>
              <a:cxnLst/>
              <a:rect r="r" b="b" t="t" l="l"/>
              <a:pathLst>
                <a:path h="3168047" w="5905866">
                  <a:moveTo>
                    <a:pt x="0" y="0"/>
                  </a:moveTo>
                  <a:lnTo>
                    <a:pt x="5905866" y="0"/>
                  </a:lnTo>
                  <a:lnTo>
                    <a:pt x="5905866" y="3168047"/>
                  </a:lnTo>
                  <a:lnTo>
                    <a:pt x="0" y="3168047"/>
                  </a:lnTo>
                  <a:close/>
                </a:path>
              </a:pathLst>
            </a:custGeom>
            <a:solidFill>
              <a:srgbClr val="004AAD">
                <a:alpha val="22745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905866" cy="32061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407393" y="6541189"/>
            <a:ext cx="13945704" cy="1082766"/>
            <a:chOff x="0" y="0"/>
            <a:chExt cx="18594272" cy="144368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38100"/>
              <a:ext cx="18594272" cy="504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82"/>
                </a:lnSpc>
              </a:pPr>
              <a:r>
                <a:rPr lang="en-US" b="true" sz="2344">
                  <a:solidFill>
                    <a:srgbClr val="000000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VOS CONTACTS CHEZ STEAM AFRIQUE  I  BRUNO REY, DIRECTEUR STEAM AFRIQUE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902496" y="478197"/>
              <a:ext cx="8789279" cy="5130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04"/>
                </a:lnSpc>
              </a:pPr>
              <a:r>
                <a:rPr lang="en-US" sz="2288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b.rey@steam.fr | export@steam.fr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893716" y="1021777"/>
              <a:ext cx="14806841" cy="4219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4"/>
                </a:lnSpc>
              </a:pPr>
              <a:r>
                <a:rPr lang="en-US" sz="1888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+33 6 66 50 63 95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868896" y="3228975"/>
            <a:ext cx="9022699" cy="18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96"/>
              </a:lnSpc>
            </a:pPr>
            <a:r>
              <a:rPr lang="en-US" b="true" sz="10711" spc="-353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Merci à tous.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897880" y="5143500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3190386" y="5369932"/>
            <a:ext cx="11642973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Vous avez des projets?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Faisons le point, rencontrons nous!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731381" y="142419"/>
            <a:ext cx="1904784" cy="1350470"/>
          </a:xfrm>
          <a:custGeom>
            <a:avLst/>
            <a:gdLst/>
            <a:ahLst/>
            <a:cxnLst/>
            <a:rect r="r" b="b" t="t" l="l"/>
            <a:pathLst>
              <a:path h="1350470" w="1904784">
                <a:moveTo>
                  <a:pt x="0" y="0"/>
                </a:moveTo>
                <a:lnTo>
                  <a:pt x="1904783" y="0"/>
                </a:lnTo>
                <a:lnTo>
                  <a:pt x="1904783" y="1350469"/>
                </a:lnTo>
                <a:lnTo>
                  <a:pt x="0" y="13504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01" t="0" r="-9517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03504" y="435159"/>
            <a:ext cx="2375084" cy="749358"/>
          </a:xfrm>
          <a:custGeom>
            <a:avLst/>
            <a:gdLst/>
            <a:ahLst/>
            <a:cxnLst/>
            <a:rect r="r" b="b" t="t" l="l"/>
            <a:pathLst>
              <a:path h="749358" w="2375084">
                <a:moveTo>
                  <a:pt x="0" y="0"/>
                </a:moveTo>
                <a:lnTo>
                  <a:pt x="2375084" y="0"/>
                </a:lnTo>
                <a:lnTo>
                  <a:pt x="2375084" y="749358"/>
                </a:lnTo>
                <a:lnTo>
                  <a:pt x="0" y="749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69655" y="8807040"/>
            <a:ext cx="8894516" cy="627203"/>
            <a:chOff x="0" y="0"/>
            <a:chExt cx="11859355" cy="836270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2409845" y="-38100"/>
              <a:ext cx="7039664" cy="4219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4"/>
                </a:lnSpc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414358"/>
              <a:ext cx="11859355" cy="4219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4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2008396" y="7967467"/>
            <a:ext cx="5086118" cy="116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7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Dr. Pharmacienne Ornelly SANTOS 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ornelly@palutech-releve.bj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+229 91 91 79 50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897880" y="7944329"/>
            <a:ext cx="5676514" cy="116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7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Dr. Pharmacien Fabrice Adjeounhoue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fadjazounhoue@gmail.com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+229 66 58 83 19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21196" y="7944329"/>
            <a:ext cx="5210685" cy="116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7" b="true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Dr. Marius Allosogbe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dg@palutech-releve.net</a:t>
            </a:r>
          </a:p>
          <a:p>
            <a:pPr algn="ctr">
              <a:lnSpc>
                <a:spcPts val="3105"/>
              </a:lnSpc>
            </a:pPr>
            <a:r>
              <a:rPr lang="en-US" sz="221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+229 697 98 97 35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DAGP540iJTg</dc:identifier>
  <dcterms:modified xsi:type="dcterms:W3CDTF">2011-08-01T06:04:30Z</dcterms:modified>
  <cp:revision>1</cp:revision>
  <dc:title>Journées du secteur sanitaire privé du Bénin (3ème édition) PPT BRE</dc:title>
</cp:coreProperties>
</file>